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5" r:id="rId3"/>
    <p:sldId id="300" r:id="rId4"/>
    <p:sldId id="272" r:id="rId5"/>
    <p:sldId id="280" r:id="rId6"/>
    <p:sldId id="269" r:id="rId7"/>
    <p:sldId id="298" r:id="rId8"/>
    <p:sldId id="310" r:id="rId9"/>
    <p:sldId id="312" r:id="rId10"/>
    <p:sldId id="313" r:id="rId11"/>
    <p:sldId id="324" r:id="rId12"/>
    <p:sldId id="323" r:id="rId13"/>
    <p:sldId id="325" r:id="rId14"/>
    <p:sldId id="293" r:id="rId15"/>
    <p:sldId id="314" r:id="rId16"/>
    <p:sldId id="271" r:id="rId17"/>
    <p:sldId id="316" r:id="rId18"/>
    <p:sldId id="315" r:id="rId19"/>
    <p:sldId id="279" r:id="rId20"/>
    <p:sldId id="258" r:id="rId21"/>
  </p:sldIdLst>
  <p:sldSz cx="12192000" cy="6858000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pos="6799">
          <p15:clr>
            <a:srgbClr val="A4A3A4"/>
          </p15:clr>
        </p15:guide>
        <p15:guide id="6" orient="horz" pos="845">
          <p15:clr>
            <a:srgbClr val="A4A3A4"/>
          </p15:clr>
        </p15:guide>
        <p15:guide id="7" pos="1023">
          <p15:clr>
            <a:srgbClr val="A4A3A4"/>
          </p15:clr>
        </p15:guide>
        <p15:guide id="8" orient="horz" pos="980">
          <p15:clr>
            <a:srgbClr val="A4A3A4"/>
          </p15:clr>
        </p15:guide>
        <p15:guide id="9" pos="7441">
          <p15:clr>
            <a:srgbClr val="A4A3A4"/>
          </p15:clr>
        </p15:guide>
        <p15:guide id="10" pos="305">
          <p15:clr>
            <a:srgbClr val="A4A3A4"/>
          </p15:clr>
        </p15:guide>
        <p15:guide id="11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6B"/>
    <a:srgbClr val="5D7591"/>
    <a:srgbClr val="01283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 autoAdjust="0"/>
    <p:restoredTop sz="94660"/>
  </p:normalViewPr>
  <p:slideViewPr>
    <p:cSldViewPr snapToObjects="1">
      <p:cViewPr varScale="1">
        <p:scale>
          <a:sx n="86" d="100"/>
          <a:sy n="86" d="100"/>
        </p:scale>
        <p:origin x="634" y="72"/>
      </p:cViewPr>
      <p:guideLst>
        <p:guide orient="horz" pos="2160"/>
        <p:guide pos="3840"/>
        <p:guide orient="horz" pos="255"/>
        <p:guide orient="horz" pos="482"/>
        <p:guide pos="6799"/>
        <p:guide orient="horz" pos="845"/>
        <p:guide pos="1023"/>
        <p:guide orient="horz" pos="980"/>
        <p:guide pos="7441"/>
        <p:guide pos="305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D58586-DA46-4585-914A-B9545ACEE2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0"/>
            <a:r>
              <a:rPr lang="de-DE" noProof="0"/>
              <a:t>Zweite Ebene</a:t>
            </a:r>
          </a:p>
          <a:p>
            <a:pPr lvl="0"/>
            <a:r>
              <a:rPr lang="de-DE" noProof="0"/>
              <a:t>Dritte Ebene</a:t>
            </a:r>
          </a:p>
          <a:p>
            <a:pPr lvl="0"/>
            <a:r>
              <a:rPr lang="de-DE" noProof="0"/>
              <a:t>Vierte Ebene</a:t>
            </a:r>
          </a:p>
          <a:p>
            <a:pPr lv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581B4C-3AB1-49C3-8662-FB1C9B8FC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BCDBC-6AB3-4C2E-865D-D0333E678880}" type="slidenum">
              <a:rPr lang="de-DE" altLang="de-DE" smtClean="0">
                <a:latin typeface="Calibri" panose="020F0502020204030204" pitchFamily="34" charset="0"/>
              </a:rPr>
              <a:pPr/>
              <a:t>3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/>
          <a:stretch>
            <a:fillRect/>
          </a:stretch>
        </p:blipFill>
        <p:spPr bwMode="auto">
          <a:xfrm>
            <a:off x="0" y="19050"/>
            <a:ext cx="30241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433388"/>
            <a:ext cx="990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63818" y="2511726"/>
            <a:ext cx="7008779" cy="143752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63818" y="3951886"/>
            <a:ext cx="7008779" cy="16373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033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5-Aufzählu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5392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3CF4DE-E7B9-4A39-85BA-CD29C9A6864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537778B-738C-43FF-A2C4-5D339B60B481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29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Platzierung zweit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5"/>
          <p:cNvCxnSpPr/>
          <p:nvPr userDrawn="1"/>
        </p:nvCxnSpPr>
        <p:spPr>
          <a:xfrm rot="5400000">
            <a:off x="10156825" y="593725"/>
            <a:ext cx="522288" cy="1588"/>
          </a:xfrm>
          <a:prstGeom prst="line">
            <a:avLst/>
          </a:prstGeom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7714291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D1FB83-203C-41EE-8C47-FF8D51B47D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2135F4D-23CC-4BAA-8889-F01A349FB3F8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26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1 - Gelb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740"/>
            <a:ext cx="1219200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0" y="2745414"/>
            <a:ext cx="12203113" cy="695618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0128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59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2 -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964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3 - Blau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 userDrawn="1"/>
        </p:nvSpPr>
        <p:spPr>
          <a:xfrm>
            <a:off x="0" y="0"/>
            <a:ext cx="12192000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98614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9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21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70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4 - Eule angeschnitten positiv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4499" y="2745412"/>
            <a:ext cx="12187501" cy="695619"/>
          </a:xfrm>
          <a:prstGeom prst="rect">
            <a:avLst/>
          </a:prstGeom>
        </p:spPr>
        <p:txBody>
          <a:bodyPr vert="horz"/>
          <a:lstStyle>
            <a:lvl1pPr marL="0" indent="0" algn="ctr">
              <a:buFont typeface="Lucida Grande"/>
              <a:buNone/>
              <a:defRPr sz="300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08903F-90EC-4A68-9771-93E1A14EF68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66860AB-BFA1-491A-8EF6-6D0ADBE81FA7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b="54561"/>
          <a:stretch>
            <a:fillRect/>
          </a:stretch>
        </p:blipFill>
        <p:spPr bwMode="auto">
          <a:xfrm>
            <a:off x="3718823" y="3871866"/>
            <a:ext cx="4758853" cy="23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5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29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774825"/>
            <a:ext cx="39862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0" y="3957214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4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 / 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7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62EB75-4C20-4EC2-9A16-D7EB18C274D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9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4BF2EA3-4E8F-440F-8837-71BDD9AC507C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9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2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3384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03F9C6-84D0-4162-91EE-42F978B0FA1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82088EF-85F2-4CD3-8D71-2FF36028FA0A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2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Fließtext fett 2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1630030" y="1350048"/>
            <a:ext cx="9169400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ts val="24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C501EE-CD04-41E7-B440-C3B3477471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39FB96C-9DBC-46E6-B2D0-D7242DB7E2D5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72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30363" y="1345199"/>
            <a:ext cx="9154784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D33876-A343-4AB0-AF59-3085283FF47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43F447D-18C7-4BD6-B08F-4152D8BD2FE5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2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/ Logo Eule / Streifen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192000" cy="596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6"/>
          <p:cNvSpPr>
            <a:spLocks noGrp="1"/>
          </p:cNvSpPr>
          <p:nvPr>
            <p:ph type="body" sz="quarter" idx="13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0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4DCBD55-91F0-45C8-9EAD-31C5FB32C79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2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3AEF513-E395-4A3D-8E58-0206060B0C19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48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 userDrawn="1"/>
        </p:nvSpPr>
        <p:spPr>
          <a:xfrm>
            <a:off x="6350" y="44450"/>
            <a:ext cx="6089650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3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1" name="Fußzeilenplatzhalter 15"/>
          <p:cNvSpPr>
            <a:spLocks noGrp="1"/>
          </p:cNvSpPr>
          <p:nvPr>
            <p:ph type="ftr" sz="quarter" idx="14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16"/>
          <p:cNvSpPr>
            <a:spLocks noGrp="1"/>
          </p:cNvSpPr>
          <p:nvPr>
            <p:ph type="sldNum" sz="quarter" idx="15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5EB353-52B3-4C59-974B-DBFB9536EF7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3" name="Datumsplatzhalter 17"/>
          <p:cNvSpPr>
            <a:spLocks noGrp="1"/>
          </p:cNvSpPr>
          <p:nvPr>
            <p:ph type="dt" sz="half" idx="16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9CF090C-F802-4A98-AB4C-52BD67E56E9F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9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6768766" y="1350048"/>
            <a:ext cx="5049838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903EA1-EC3C-48FB-AFDC-0715A5E8F6B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3A8E30D-A6B4-490F-BBF6-DF3C9C86279C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3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097588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4" name="Textplatzhalter 28"/>
          <p:cNvSpPr>
            <a:spLocks noGrp="1"/>
          </p:cNvSpPr>
          <p:nvPr>
            <p:ph type="body" sz="quarter" idx="11"/>
          </p:nvPr>
        </p:nvSpPr>
        <p:spPr>
          <a:xfrm>
            <a:off x="490205" y="1350048"/>
            <a:ext cx="4891732" cy="4495800"/>
          </a:xfrm>
          <a:prstGeom prst="rect">
            <a:avLst/>
          </a:prstGeom>
        </p:spPr>
        <p:txBody>
          <a:bodyPr vert="horz" lIns="0"/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 algn="l">
              <a:buFontTx/>
              <a:buNone/>
              <a:defRPr sz="18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2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3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9EA074-14BF-4C08-ABA0-19844DC6C3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5" name="Datumsplatzhalter 17"/>
          <p:cNvSpPr>
            <a:spLocks noGrp="1"/>
          </p:cNvSpPr>
          <p:nvPr>
            <p:ph type="dt" sz="half" idx="14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12A146F-698B-4B8A-A12B-173EE3126FD6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35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Text-Kombi-4-Aufzählu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8"/>
          <p:cNvSpPr>
            <a:spLocks noChangeArrowheads="1"/>
          </p:cNvSpPr>
          <p:nvPr userDrawn="1"/>
        </p:nvSpPr>
        <p:spPr bwMode="auto">
          <a:xfrm flipH="1">
            <a:off x="-6350" y="6254750"/>
            <a:ext cx="12204700" cy="603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14"/>
          <p:cNvCxnSpPr/>
          <p:nvPr userDrawn="1"/>
        </p:nvCxnSpPr>
        <p:spPr>
          <a:xfrm rot="5400000">
            <a:off x="1367632" y="6595269"/>
            <a:ext cx="522287" cy="3175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15"/>
          <p:cNvCxnSpPr/>
          <p:nvPr userDrawn="1"/>
        </p:nvCxnSpPr>
        <p:spPr>
          <a:xfrm rot="5400000">
            <a:off x="10541000" y="6596063"/>
            <a:ext cx="522287" cy="1588"/>
          </a:xfrm>
          <a:prstGeom prst="line">
            <a:avLst/>
          </a:prstGeom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18"/>
          <p:cNvSpPr>
            <a:spLocks noChangeArrowheads="1"/>
          </p:cNvSpPr>
          <p:nvPr userDrawn="1"/>
        </p:nvSpPr>
        <p:spPr bwMode="auto">
          <a:xfrm flipH="1">
            <a:off x="0" y="6261100"/>
            <a:ext cx="12203113" cy="53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18"/>
          <p:cNvSpPr>
            <a:spLocks noChangeArrowheads="1"/>
          </p:cNvSpPr>
          <p:nvPr userDrawn="1"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18"/>
          <p:cNvSpPr>
            <a:spLocks noChangeArrowheads="1"/>
          </p:cNvSpPr>
          <p:nvPr userDrawn="1"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63" y="388938"/>
            <a:ext cx="1108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350" y="1349375"/>
            <a:ext cx="608965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0"/>
          </p:nvPr>
        </p:nvSpPr>
        <p:spPr>
          <a:xfrm>
            <a:off x="397933" y="349044"/>
            <a:ext cx="8866419" cy="685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Lucida Grande"/>
              <a:buNone/>
              <a:defRPr sz="3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900">
                <a:latin typeface="Verdana"/>
                <a:cs typeface="Verdana"/>
              </a:defRPr>
            </a:lvl2pPr>
            <a:lvl3pPr>
              <a:defRPr sz="900">
                <a:latin typeface="Verdana"/>
                <a:cs typeface="Verdana"/>
              </a:defRPr>
            </a:lvl3pPr>
            <a:lvl4pPr>
              <a:defRPr sz="900">
                <a:latin typeface="Verdana"/>
                <a:cs typeface="Verdana"/>
              </a:defRPr>
            </a:lvl4pPr>
            <a:lvl5pPr>
              <a:defRPr sz="900"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768765" y="1345199"/>
            <a:ext cx="5049839" cy="4913312"/>
          </a:xfrm>
          <a:prstGeom prst="rect">
            <a:avLst/>
          </a:prstGeom>
        </p:spPr>
        <p:txBody>
          <a:bodyPr lIns="0" tIns="46800"/>
          <a:lstStyle>
            <a:lvl1pPr marL="342900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Fußzeilenplatzhalter 15"/>
          <p:cNvSpPr>
            <a:spLocks noGrp="1"/>
          </p:cNvSpPr>
          <p:nvPr>
            <p:ph type="ftr" sz="quarter" idx="11"/>
          </p:nvPr>
        </p:nvSpPr>
        <p:spPr>
          <a:xfrm>
            <a:off x="1625600" y="6416675"/>
            <a:ext cx="8985250" cy="365125"/>
          </a:xfrm>
        </p:spPr>
        <p:txBody>
          <a:bodyPr rtlCol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16"/>
          <p:cNvSpPr>
            <a:spLocks noGrp="1"/>
          </p:cNvSpPr>
          <p:nvPr>
            <p:ph type="sldNum" sz="quarter" idx="12"/>
          </p:nvPr>
        </p:nvSpPr>
        <p:spPr>
          <a:xfrm>
            <a:off x="10991850" y="6416675"/>
            <a:ext cx="1200150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6E317D-C892-416C-87E1-03B7D17D298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7"/>
          <p:cNvSpPr>
            <a:spLocks noGrp="1"/>
          </p:cNvSpPr>
          <p:nvPr>
            <p:ph type="dt" sz="half" idx="13"/>
          </p:nvPr>
        </p:nvSpPr>
        <p:spPr>
          <a:xfrm>
            <a:off x="398463" y="6424613"/>
            <a:ext cx="1227137" cy="357187"/>
          </a:xfrm>
        </p:spPr>
        <p:txBody>
          <a:bodyPr rtlCol="0"/>
          <a:lstStyle>
            <a:lvl1pPr algn="r">
              <a:defRPr sz="9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70085A-81E6-4373-A188-F16A72336CA3}" type="datetime1">
              <a:rPr lang="de-DE"/>
              <a:pPr>
                <a:defRPr/>
              </a:pPr>
              <a:t>23.05.2022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80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Datum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C26CF26-809F-407B-9122-BBEFC90D682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67" r:id="rId12"/>
    <p:sldLayoutId id="2147483874" r:id="rId13"/>
    <p:sldLayoutId id="2147483877" r:id="rId14"/>
    <p:sldLayoutId id="2147483876" r:id="rId15"/>
    <p:sldLayoutId id="2147483878" r:id="rId16"/>
    <p:sldLayoutId id="2147483875" r:id="rId17"/>
    <p:sldLayoutId id="2147483879" r:id="rId18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4439816" y="2932414"/>
            <a:ext cx="7056587" cy="10247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4000" dirty="0"/>
              <a:t>Universität des Saarlandes</a:t>
            </a: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464050" y="3951288"/>
            <a:ext cx="7008813" cy="773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600" dirty="0">
                <a:solidFill>
                  <a:schemeClr val="accent1"/>
                </a:solidFill>
              </a:rPr>
              <a:t>Europäische Universität </a:t>
            </a:r>
            <a:r>
              <a:rPr lang="de-DE" altLang="de-DE" sz="2600" dirty="0"/>
              <a:t>– seit 1948</a:t>
            </a:r>
          </a:p>
          <a:p>
            <a:r>
              <a:rPr lang="de-DE" altLang="de-DE" sz="2600" dirty="0"/>
              <a:t>Forschungsstark | International | Vielfältig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8866187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de-DE" altLang="de-DE" sz="3200" dirty="0"/>
              <a:t>Europa! </a:t>
            </a:r>
            <a:r>
              <a:rPr lang="de-DE" altLang="de-DE" sz="3200" dirty="0">
                <a:solidFill>
                  <a:schemeClr val="accent1"/>
                </a:solidFill>
              </a:rPr>
              <a:t>Durch und durch</a:t>
            </a:r>
            <a:r>
              <a:rPr lang="de-DE" altLang="de-DE" sz="3200" dirty="0"/>
              <a:t>!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10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3992" y="1340768"/>
            <a:ext cx="6168008" cy="49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398462" y="1556792"/>
            <a:ext cx="5553521" cy="4464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interdisziplinäre Europaforschung</a:t>
            </a:r>
            <a:br>
              <a:rPr lang="de-DE" altLang="de-DE" sz="2000" dirty="0">
                <a:solidFill>
                  <a:schemeClr val="accent2"/>
                </a:solidFill>
              </a:rPr>
            </a:br>
            <a:r>
              <a:rPr lang="de-DE" altLang="de-DE" sz="2000" dirty="0"/>
              <a:t>in allen Fakultäten, im Fokus: Frankreich</a:t>
            </a:r>
          </a:p>
          <a:p>
            <a:pPr marL="0" indent="0">
              <a:buNone/>
            </a:pPr>
            <a:br>
              <a:rPr lang="de-DE" altLang="de-DE" sz="2000" dirty="0"/>
            </a:br>
            <a:r>
              <a:rPr lang="de-DE" altLang="de-DE" sz="2000" dirty="0"/>
              <a:t>Europäische Hochschule </a:t>
            </a:r>
            <a:r>
              <a:rPr lang="de-DE" altLang="de-DE" sz="2000" b="1" dirty="0"/>
              <a:t>T</a:t>
            </a:r>
            <a:r>
              <a:rPr lang="de-DE" altLang="de-DE" sz="2000" dirty="0">
                <a:solidFill>
                  <a:schemeClr val="accent1"/>
                </a:solidFill>
              </a:rPr>
              <a:t>ransform</a:t>
            </a:r>
            <a:r>
              <a:rPr lang="de-DE" altLang="de-DE" sz="2000" b="1" dirty="0"/>
              <a:t>4E</a:t>
            </a:r>
            <a:r>
              <a:rPr lang="de-DE" altLang="de-DE" sz="2000" dirty="0">
                <a:solidFill>
                  <a:schemeClr val="accent1"/>
                </a:solidFill>
              </a:rPr>
              <a:t>urope</a:t>
            </a:r>
            <a:br>
              <a:rPr lang="de-DE" altLang="de-DE" sz="2000" dirty="0"/>
            </a:br>
            <a:r>
              <a:rPr lang="de-DE" altLang="de-DE" sz="2000" dirty="0"/>
              <a:t>Hochschulverbund </a:t>
            </a:r>
            <a:r>
              <a:rPr lang="de-DE" altLang="de-DE" sz="2000" b="1" dirty="0"/>
              <a:t>Uni</a:t>
            </a:r>
            <a:r>
              <a:rPr lang="de-DE" altLang="de-DE" sz="2000" dirty="0">
                <a:solidFill>
                  <a:schemeClr val="accent1"/>
                </a:solidFill>
              </a:rPr>
              <a:t>versität der </a:t>
            </a:r>
            <a:r>
              <a:rPr lang="de-DE" altLang="de-DE" sz="2000" b="1" dirty="0" err="1"/>
              <a:t>G</a:t>
            </a:r>
            <a:r>
              <a:rPr lang="de-DE" altLang="de-DE" sz="2000" dirty="0" err="1">
                <a:solidFill>
                  <a:schemeClr val="accent1"/>
                </a:solidFill>
              </a:rPr>
              <a:t>roß</a:t>
            </a:r>
            <a:r>
              <a:rPr lang="de-DE" altLang="de-DE" sz="2000" b="1" dirty="0" err="1"/>
              <a:t>R</a:t>
            </a:r>
            <a:r>
              <a:rPr lang="de-DE" altLang="de-DE" sz="2000" dirty="0" err="1">
                <a:solidFill>
                  <a:schemeClr val="accent1"/>
                </a:solidFill>
              </a:rPr>
              <a:t>egion</a:t>
            </a:r>
            <a:r>
              <a:rPr lang="de-DE" altLang="de-DE" sz="2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de-DE" altLang="de-DE" sz="100" b="1" dirty="0"/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zahlreiche Studiengänge </a:t>
            </a:r>
            <a:r>
              <a:rPr lang="de-DE" altLang="de-DE" sz="2000" dirty="0"/>
              <a:t>und</a:t>
            </a:r>
            <a:r>
              <a:rPr lang="de-DE" altLang="de-DE" sz="2000" b="1" dirty="0"/>
              <a:t> </a:t>
            </a:r>
            <a:r>
              <a:rPr lang="de-DE" altLang="de-DE" sz="2000" dirty="0">
                <a:solidFill>
                  <a:schemeClr val="accent1"/>
                </a:solidFill>
              </a:rPr>
              <a:t>Zertifikate</a:t>
            </a:r>
            <a:r>
              <a:rPr lang="de-DE" altLang="de-DE" sz="2000" b="1" dirty="0"/>
              <a:t> </a:t>
            </a:r>
            <a:br>
              <a:rPr lang="de-DE" altLang="de-DE" sz="2000" b="1" dirty="0"/>
            </a:br>
            <a:r>
              <a:rPr lang="de-DE" altLang="de-DE" sz="2000" dirty="0"/>
              <a:t>(z.B.: </a:t>
            </a:r>
            <a:r>
              <a:rPr lang="de-DE" altLang="de-DE" sz="2000" dirty="0" err="1"/>
              <a:t>Europaicum</a:t>
            </a:r>
            <a:r>
              <a:rPr lang="de-DE" altLang="de-DE" sz="2000" dirty="0"/>
              <a:t>) mit inhaltlichem Europabezug</a:t>
            </a:r>
            <a:br>
              <a:rPr lang="de-DE" altLang="de-DE" sz="2000" dirty="0"/>
            </a:br>
            <a:r>
              <a:rPr lang="de-DE" altLang="de-DE" sz="2000" dirty="0"/>
              <a:t>Studienangebot</a:t>
            </a:r>
            <a:r>
              <a:rPr lang="de-DE" altLang="de-DE" sz="2000" b="1" dirty="0"/>
              <a:t> </a:t>
            </a:r>
            <a:r>
              <a:rPr lang="de-DE" altLang="de-DE" sz="2000" dirty="0"/>
              <a:t>Europawissenschaften</a:t>
            </a:r>
            <a:r>
              <a:rPr lang="de-DE" altLang="de-DE" sz="2000" b="1" dirty="0"/>
              <a:t> </a:t>
            </a:r>
            <a:r>
              <a:rPr lang="de-DE" altLang="de-DE" sz="2000" dirty="0"/>
              <a:t>mit </a:t>
            </a:r>
            <a:br>
              <a:rPr lang="de-DE" altLang="de-DE" sz="2000" dirty="0"/>
            </a:br>
            <a:r>
              <a:rPr lang="de-DE" altLang="de-DE" sz="2000" dirty="0"/>
              <a:t>3 Schwerpunkten</a:t>
            </a:r>
          </a:p>
          <a:p>
            <a:pPr marL="0" indent="0">
              <a:buNone/>
            </a:pPr>
            <a:r>
              <a:rPr lang="de-DE" altLang="de-DE" sz="2000" dirty="0"/>
              <a:t>Europa-Kolleg</a:t>
            </a:r>
            <a:r>
              <a:rPr lang="de-DE" altLang="de-DE" sz="2000" b="1" dirty="0"/>
              <a:t> </a:t>
            </a:r>
            <a:r>
              <a:rPr lang="de-DE" altLang="de-DE" sz="2000" dirty="0"/>
              <a:t>CEUS</a:t>
            </a:r>
            <a:r>
              <a:rPr lang="de-DE" altLang="de-DE" sz="2000" b="1" dirty="0"/>
              <a:t> </a:t>
            </a:r>
            <a:r>
              <a:rPr lang="de-DE" altLang="de-DE" sz="2000" dirty="0"/>
              <a:t>mit Europa-Gastprofessur| Europa-Institut</a:t>
            </a:r>
            <a:r>
              <a:rPr lang="de-DE" altLang="de-DE" sz="2000" b="1" dirty="0"/>
              <a:t> </a:t>
            </a:r>
            <a:r>
              <a:rPr lang="de-DE" altLang="de-DE" sz="2000" dirty="0"/>
              <a:t>mit 2 Sektionen | Frankreich-zentrum | </a:t>
            </a:r>
            <a:r>
              <a:rPr lang="de-DE" altLang="de-DE" sz="2000" dirty="0" err="1"/>
              <a:t>Centre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juridique</a:t>
            </a:r>
            <a:r>
              <a:rPr lang="de-DE" altLang="de-DE" sz="2000" dirty="0"/>
              <a:t> franco-</a:t>
            </a:r>
            <a:r>
              <a:rPr lang="de-DE" altLang="de-DE" sz="2000" dirty="0" err="1"/>
              <a:t>allemand</a:t>
            </a:r>
            <a:r>
              <a:rPr lang="de-DE" altLang="de-DE" sz="2000" dirty="0"/>
              <a:t> </a:t>
            </a:r>
          </a:p>
          <a:p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8602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11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83030" y="0"/>
            <a:ext cx="300897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32774" name="Textplatzhalter 1"/>
          <p:cNvSpPr txBox="1">
            <a:spLocks/>
          </p:cNvSpPr>
          <p:nvPr/>
        </p:nvSpPr>
        <p:spPr bwMode="auto">
          <a:xfrm>
            <a:off x="9106365" y="260648"/>
            <a:ext cx="3205634" cy="600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„Europäische Hochschule“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Transform4Europe  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T4E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de-DE" altLang="de-DE" sz="200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EU-geförderter Verbund  </a:t>
            </a:r>
            <a:r>
              <a:rPr lang="de-DE" altLang="de-DE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seit 2020</a:t>
            </a: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Partnerhochschulen in Spanien, Estland, Polen, Bulgarien, Italien und Litauen</a:t>
            </a:r>
          </a:p>
          <a:p>
            <a:pPr algn="ctr"/>
            <a:r>
              <a:rPr lang="de-DE" altLang="de-DE" sz="28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858" r="7505" b="837"/>
          <a:stretch/>
        </p:blipFill>
        <p:spPr bwMode="auto">
          <a:xfrm>
            <a:off x="-1" y="0"/>
            <a:ext cx="6156000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6155999" y="0"/>
            <a:ext cx="2950366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Hochschulverbund für </a:t>
            </a:r>
          </a:p>
          <a:p>
            <a:pPr algn="ctr">
              <a:lnSpc>
                <a:spcPct val="100000"/>
              </a:lnSpc>
            </a:pPr>
            <a:r>
              <a:rPr lang="de-DE" altLang="de-DE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eine neue Generation junger Europäerinnen und Europäer</a:t>
            </a:r>
            <a:r>
              <a:rPr lang="de-DE" altLang="de-DE" sz="17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die fachübergreifend zusammenarbeiten und dafür digitale, interkulturelle und unternehmerische Kenntnisse erwerben</a:t>
            </a:r>
          </a:p>
          <a:p>
            <a:pPr algn="ctr">
              <a:lnSpc>
                <a:spcPct val="100000"/>
              </a:lnSpc>
            </a:pPr>
            <a:endParaRPr lang="de-DE" altLang="de-DE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endParaRPr lang="de-DE" altLang="de-DE" sz="17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altLang="de-DE" sz="17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Europäische Ausbildung</a:t>
            </a:r>
            <a: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für 116.000 Studierende mit gemeinsamen</a:t>
            </a:r>
          </a:p>
          <a:p>
            <a:pPr algn="ctr">
              <a:lnSpc>
                <a:spcPct val="100000"/>
              </a:lnSpc>
            </a:pPr>
            <a: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Studienangeboten, Plattformen, innovativen Lehrformaten und einem großen Mobilitätsangebot, das die 7 Hochschulen </a:t>
            </a:r>
            <a:b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17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 verbindet</a:t>
            </a:r>
          </a:p>
        </p:txBody>
      </p:sp>
    </p:spTree>
    <p:extLst>
      <p:ext uri="{BB962C8B-B14F-4D97-AF65-F5344CB8AC3E}">
        <p14:creationId xmlns:p14="http://schemas.microsoft.com/office/powerpoint/2010/main" val="79677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59875" y="0"/>
            <a:ext cx="3032125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96" y="0"/>
            <a:ext cx="9126492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9278279" y="1124743"/>
            <a:ext cx="2795315" cy="412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Verbund </a:t>
            </a:r>
            <a:b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 Herzen Europas: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Universität der Großregion</a:t>
            </a: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UniGR</a:t>
            </a: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b="1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rgbClr val="19406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br>
              <a:rPr lang="de-DE" altLang="de-DE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Universitäten</a:t>
            </a:r>
            <a:br>
              <a:rPr lang="de-DE" altLang="de-DE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20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Deutschland, Frankreich, Belgien und Luxemburg</a:t>
            </a:r>
          </a:p>
        </p:txBody>
      </p:sp>
    </p:spTree>
    <p:extLst>
      <p:ext uri="{BB962C8B-B14F-4D97-AF65-F5344CB8AC3E}">
        <p14:creationId xmlns:p14="http://schemas.microsoft.com/office/powerpoint/2010/main" val="270592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91345" y="349250"/>
            <a:ext cx="10153128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dirty="0"/>
              <a:t>Unsere Stärke? </a:t>
            </a:r>
            <a:r>
              <a:rPr lang="de-DE" altLang="de-DE" sz="3200" dirty="0">
                <a:solidFill>
                  <a:schemeClr val="accent1"/>
                </a:solidFill>
              </a:rPr>
              <a:t>Grenzen überwinden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28048" y="1035050"/>
            <a:ext cx="5544616" cy="459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br>
              <a:rPr lang="de-DE" altLang="de-DE" sz="2000" dirty="0"/>
            </a:br>
            <a:endParaRPr lang="de-DE" altLang="de-DE" sz="2000" dirty="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8" r="-180" b="-555"/>
          <a:stretch/>
        </p:blipFill>
        <p:spPr bwMode="auto">
          <a:xfrm>
            <a:off x="-9427" y="1089320"/>
            <a:ext cx="6149075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6297105" y="1844824"/>
            <a:ext cx="5894895" cy="52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2000" dirty="0"/>
              <a:t>Grenzen überwinden ist unsere Spezialität: </a:t>
            </a:r>
            <a:br>
              <a:rPr lang="de-DE" altLang="de-DE" sz="2000" dirty="0"/>
            </a:br>
            <a:r>
              <a:rPr lang="de-DE" altLang="de-DE" sz="2000" dirty="0"/>
              <a:t>zwischen Kulturen, Disziplinen, zwischen Wissenschaft, Wirtschaft, Kultur und Gesellschaft</a:t>
            </a:r>
          </a:p>
          <a:p>
            <a:pPr>
              <a:lnSpc>
                <a:spcPct val="100000"/>
              </a:lnSpc>
            </a:pPr>
            <a:br>
              <a:rPr lang="de-DE" altLang="de-DE" sz="2000" dirty="0"/>
            </a:br>
            <a:r>
              <a:rPr lang="de-DE" altLang="de-DE" sz="2000" dirty="0">
                <a:solidFill>
                  <a:schemeClr val="accent1"/>
                </a:solidFill>
              </a:rPr>
              <a:t>kurze Wege </a:t>
            </a:r>
            <a:r>
              <a:rPr lang="de-DE" altLang="de-DE" sz="2000" dirty="0"/>
              <a:t>auf dem Campus – auch von Fach zu Fach: in Forschung und Lehre eng vernetzt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schon früh ist hier </a:t>
            </a:r>
            <a:r>
              <a:rPr lang="de-DE" altLang="de-DE" sz="2000" dirty="0">
                <a:solidFill>
                  <a:schemeClr val="accent1"/>
                </a:solidFill>
              </a:rPr>
              <a:t>Interdisziplinäres </a:t>
            </a:r>
            <a:r>
              <a:rPr lang="de-DE" altLang="de-DE" sz="2000" dirty="0"/>
              <a:t>entstanden: Beispiele? Wirtschafts-, Rechts- und Bioinformatik, Sprachtechnologie, Nano-Biotechnologie, Historisch orientierte Kulturwissenschaften, Interkulturelle Kommunikation, Quantum Engineering ...</a:t>
            </a:r>
          </a:p>
          <a:p>
            <a:pPr>
              <a:lnSpc>
                <a:spcPct val="100000"/>
              </a:lnSpc>
            </a:pPr>
            <a:br>
              <a:rPr lang="de-DE" altLang="de-DE" sz="20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49408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61048"/>
            <a:ext cx="3024336" cy="648072"/>
          </a:xfrm>
          <a:prstGeom prst="rect">
            <a:avLst/>
          </a:prstGeom>
        </p:spPr>
      </p:pic>
      <p:sp>
        <p:nvSpPr>
          <p:cNvPr id="27650" name="Fußzeilenplatzhalt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206750" y="6416675"/>
            <a:ext cx="8985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chemeClr val="bg1"/>
                </a:solidFill>
                <a:latin typeface="Segoe UI" panose="020B0502040204020203" pitchFamily="34" charset="0"/>
              </a:rPr>
              <a:t>Das Marketingkonzept der Universität des Saarlandes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991850" y="6416675"/>
            <a:ext cx="1200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F2F09D-EFB3-4F58-A32E-A4EAA017BA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14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7652" name="Datumsplatzhalt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424613"/>
            <a:ext cx="1227138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D1EC5-C476-483B-BA99-478987FA33B6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88405"/>
              </p:ext>
            </p:extLst>
          </p:nvPr>
        </p:nvGraphicFramePr>
        <p:xfrm>
          <a:off x="0" y="1430601"/>
          <a:ext cx="12192001" cy="543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452">
                  <a:extLst>
                    <a:ext uri="{9D8B030D-6E8A-4147-A177-3AD203B41FA5}">
                      <a16:colId xmlns:a16="http://schemas.microsoft.com/office/drawing/2014/main" val="637047331"/>
                    </a:ext>
                  </a:extLst>
                </a:gridCol>
                <a:gridCol w="3093548">
                  <a:extLst>
                    <a:ext uri="{9D8B030D-6E8A-4147-A177-3AD203B41FA5}">
                      <a16:colId xmlns:a16="http://schemas.microsoft.com/office/drawing/2014/main" val="1831659816"/>
                    </a:ext>
                  </a:extLst>
                </a:gridCol>
                <a:gridCol w="3032818">
                  <a:extLst>
                    <a:ext uri="{9D8B030D-6E8A-4147-A177-3AD203B41FA5}">
                      <a16:colId xmlns:a16="http://schemas.microsoft.com/office/drawing/2014/main" val="373756754"/>
                    </a:ext>
                  </a:extLst>
                </a:gridCol>
                <a:gridCol w="3063183">
                  <a:extLst>
                    <a:ext uri="{9D8B030D-6E8A-4147-A177-3AD203B41FA5}">
                      <a16:colId xmlns:a16="http://schemas.microsoft.com/office/drawing/2014/main" val="1964763893"/>
                    </a:ext>
                  </a:extLst>
                </a:gridCol>
              </a:tblGrid>
              <a:tr h="17103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CISPA – Helmholtz-Zentrum für Informationssicherheit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Deutsches Forschungszentrum für Künstliche Intelligenz (DFKI)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Max-Planck-Institut</a:t>
                      </a:r>
                      <a:b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für Informatik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Max-Planck-Institut</a:t>
                      </a:r>
                      <a:b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für Softwaresysteme </a:t>
                      </a:r>
                    </a:p>
                  </a:txBody>
                  <a:tcPr marL="0" marR="0" marT="0" marB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Schloss </a:t>
                      </a:r>
                      <a:r>
                        <a:rPr lang="de-DE" sz="17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Dagstuhl</a:t>
                      </a: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Leibniz-Zentrum </a:t>
                      </a:r>
                      <a:b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für Informatik</a:t>
                      </a:r>
                      <a:endParaRPr lang="de-DE" sz="17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21289"/>
                  </a:ext>
                </a:extLst>
              </a:tr>
              <a:tr h="1800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Helmholtz-Institut für Pharmazeutische </a:t>
                      </a:r>
                      <a:b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Forschung Saarland</a:t>
                      </a:r>
                      <a:r>
                        <a:rPr lang="de-DE" sz="1700" b="0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(HIPS)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INM – Leibniz-Institut für </a:t>
                      </a:r>
                      <a:b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Neue Materialien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0" kern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Steinbeis</a:t>
                      </a: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-Forschungszentrum Amorphe Metalle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0" kern="12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Steinbeis</a:t>
                      </a: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-Forschungszentrum</a:t>
                      </a:r>
                      <a:b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Material Engineering Center Saarland (MECS)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480656"/>
                  </a:ext>
                </a:extLst>
              </a:tr>
              <a:tr h="19259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Fraunhofer-Institut für Biomedizinische Technik </a:t>
                      </a:r>
                      <a:b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7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(IBMT) </a:t>
                      </a:r>
                      <a:endParaRPr lang="de-DE" sz="17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Fraunhofer-Institut für Zerstörungsfreie Prüfverfahren </a:t>
                      </a:r>
                      <a:b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de-DE" sz="17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(IZFP)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8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Zentrum für </a:t>
                      </a:r>
                      <a:br>
                        <a:rPr lang="de-DE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de-DE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Mechatronik und Automatisierungstechnik (</a:t>
                      </a:r>
                      <a:r>
                        <a:rPr lang="de-DE" sz="1700" dirty="0" err="1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ZeMA</a:t>
                      </a:r>
                      <a:r>
                        <a:rPr lang="de-DE" sz="17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de-DE" sz="17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Korea Institute of Science </a:t>
                      </a:r>
                      <a:br>
                        <a:rPr lang="en-US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and Technology Europe </a:t>
                      </a:r>
                      <a:br>
                        <a:rPr lang="en-US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US" sz="17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(KIST Europe)</a:t>
                      </a:r>
                      <a:endParaRPr lang="de-DE" sz="1700" b="0" kern="120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4657"/>
                  </a:ext>
                </a:extLst>
              </a:tr>
            </a:tbl>
          </a:graphicData>
        </a:graphic>
      </p:graphicFrame>
      <p:sp>
        <p:nvSpPr>
          <p:cNvPr id="27666" name="Textplatzhalter 1"/>
          <p:cNvSpPr txBox="1">
            <a:spLocks/>
          </p:cNvSpPr>
          <p:nvPr/>
        </p:nvSpPr>
        <p:spPr bwMode="auto">
          <a:xfrm>
            <a:off x="335360" y="407988"/>
            <a:ext cx="972998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3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Alle Großen </a:t>
            </a:r>
            <a:r>
              <a:rPr lang="de-DE" altLang="de-DE" sz="3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einem Ort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Forschungsverbünde: </a:t>
            </a:r>
            <a:r>
              <a:rPr lang="de-DE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Exzellentes Forschungsklima für Nachwuchsforscherinnen und -forscher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Rechteck 18"/>
          <p:cNvSpPr>
            <a:spLocks noChangeArrowheads="1"/>
          </p:cNvSpPr>
          <p:nvPr/>
        </p:nvSpPr>
        <p:spPr bwMode="auto">
          <a:xfrm flipH="1" flipV="1">
            <a:off x="0" y="0"/>
            <a:ext cx="9555163" cy="4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Rechteck 18"/>
          <p:cNvSpPr>
            <a:spLocks noChangeArrowheads="1"/>
          </p:cNvSpPr>
          <p:nvPr/>
        </p:nvSpPr>
        <p:spPr bwMode="auto">
          <a:xfrm flipH="1" flipV="1">
            <a:off x="9551988" y="0"/>
            <a:ext cx="2640012" cy="22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7669" name="Bild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288" y="407988"/>
            <a:ext cx="1047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18F78-07D5-4C4E-8E8B-A505D384C7C7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15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89C73-BDD1-4F64-9B81-351C256DEE28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6321896" y="764704"/>
            <a:ext cx="5506914" cy="54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altLang="de-DE" sz="3200" dirty="0"/>
              <a:t>Studium: </a:t>
            </a:r>
            <a:r>
              <a:rPr lang="de-DE" altLang="de-DE" sz="3200" dirty="0">
                <a:solidFill>
                  <a:schemeClr val="accent1"/>
                </a:solidFill>
              </a:rPr>
              <a:t>Vielfalt!</a:t>
            </a:r>
          </a:p>
          <a:p>
            <a:pPr>
              <a:lnSpc>
                <a:spcPct val="100000"/>
              </a:lnSpc>
            </a:pPr>
            <a:endParaRPr lang="de-DE" altLang="de-DE" sz="15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insgesamt 146</a:t>
            </a:r>
            <a:r>
              <a:rPr lang="de-DE" altLang="de-DE" sz="2000" dirty="0"/>
              <a:t> Studienfächer:</a:t>
            </a:r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80 </a:t>
            </a:r>
            <a:r>
              <a:rPr lang="de-DE" altLang="de-DE" sz="2000" dirty="0"/>
              <a:t>grundständige</a:t>
            </a:r>
            <a:r>
              <a:rPr lang="de-DE" altLang="de-DE" sz="2000" dirty="0">
                <a:solidFill>
                  <a:schemeClr val="accent1"/>
                </a:solidFill>
              </a:rPr>
              <a:t> </a:t>
            </a:r>
            <a:r>
              <a:rPr lang="de-DE" altLang="de-DE" sz="2000" dirty="0"/>
              <a:t>mit den Abschlüssen </a:t>
            </a:r>
            <a:br>
              <a:rPr lang="de-DE" altLang="de-DE" sz="2000" dirty="0"/>
            </a:br>
            <a:r>
              <a:rPr lang="de-DE" altLang="de-DE" sz="2000" dirty="0"/>
              <a:t>Bachelor und Staatsexamen</a:t>
            </a:r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55 </a:t>
            </a:r>
            <a:r>
              <a:rPr lang="de-DE" altLang="de-DE" sz="2000" dirty="0"/>
              <a:t>Master-Studienfächer</a:t>
            </a:r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11 </a:t>
            </a:r>
            <a:r>
              <a:rPr lang="de-DE" altLang="de-DE" sz="2000" dirty="0"/>
              <a:t>Weiterbildungs-Studienfächer </a:t>
            </a:r>
          </a:p>
          <a:p>
            <a:pPr>
              <a:lnSpc>
                <a:spcPct val="100000"/>
              </a:lnSpc>
            </a:pPr>
            <a:endParaRPr lang="de-DE" altLang="de-DE" sz="13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35 </a:t>
            </a:r>
            <a:r>
              <a:rPr lang="de-DE" altLang="de-DE" sz="2000" dirty="0"/>
              <a:t>internationale</a:t>
            </a:r>
            <a:r>
              <a:rPr lang="de-DE" altLang="de-DE" sz="2000" b="1" dirty="0"/>
              <a:t> </a:t>
            </a:r>
            <a:r>
              <a:rPr lang="de-DE" altLang="de-DE" sz="2000" dirty="0"/>
              <a:t>Studienfächer, davon</a:t>
            </a:r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21 </a:t>
            </a:r>
            <a:r>
              <a:rPr lang="de-DE" altLang="de-DE" sz="2000" dirty="0"/>
              <a:t>mit Doppel- und Mehrfachabschlüssen</a:t>
            </a:r>
          </a:p>
          <a:p>
            <a:pPr>
              <a:lnSpc>
                <a:spcPct val="100000"/>
              </a:lnSpc>
            </a:pPr>
            <a:endParaRPr lang="de-DE" altLang="de-DE" sz="13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über </a:t>
            </a:r>
            <a:r>
              <a:rPr lang="de-DE" altLang="de-DE" sz="2000" dirty="0">
                <a:solidFill>
                  <a:schemeClr val="accent1"/>
                </a:solidFill>
              </a:rPr>
              <a:t>20 Zertifikate </a:t>
            </a:r>
            <a:r>
              <a:rPr lang="de-DE" altLang="de-DE" sz="2000" dirty="0"/>
              <a:t>als Zusatzqualifikation (</a:t>
            </a:r>
            <a:r>
              <a:rPr lang="de-DE" sz="2000" dirty="0"/>
              <a:t>sowohl studienbegleitende als auch weiterbildende Angebote)</a:t>
            </a: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sz="1300" b="1" dirty="0"/>
          </a:p>
          <a:p>
            <a:pPr>
              <a:lnSpc>
                <a:spcPct val="100000"/>
              </a:lnSpc>
            </a:pPr>
            <a:r>
              <a:rPr lang="de-DE" sz="2000" dirty="0">
                <a:solidFill>
                  <a:schemeClr val="accent1"/>
                </a:solidFill>
              </a:rPr>
              <a:t>Sprachenzentrum</a:t>
            </a:r>
            <a:r>
              <a:rPr lang="de-DE" sz="2000" dirty="0"/>
              <a:t>: über</a:t>
            </a:r>
            <a:r>
              <a:rPr lang="de-DE" sz="2000" b="1" dirty="0"/>
              <a:t> </a:t>
            </a:r>
            <a:r>
              <a:rPr lang="de-DE" sz="2000" dirty="0">
                <a:solidFill>
                  <a:schemeClr val="accent1"/>
                </a:solidFill>
              </a:rPr>
              <a:t>15</a:t>
            </a:r>
            <a:r>
              <a:rPr lang="de-DE" sz="2000" dirty="0"/>
              <a:t> Sprachen lernen</a:t>
            </a:r>
          </a:p>
        </p:txBody>
      </p:sp>
      <p:pic>
        <p:nvPicPr>
          <p:cNvPr id="21510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770" r="2963" b="359"/>
          <a:stretch/>
        </p:blipFill>
        <p:spPr bwMode="auto">
          <a:xfrm>
            <a:off x="0" y="44624"/>
            <a:ext cx="6120000" cy="62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57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dirty="0"/>
              <a:t>Spitzenlehre: mit </a:t>
            </a:r>
            <a:r>
              <a:rPr lang="de-DE" altLang="de-DE" sz="3200" dirty="0">
                <a:solidFill>
                  <a:schemeClr val="accent1"/>
                </a:solidFill>
              </a:rPr>
              <a:t>Brief und Siegel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16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421096" y="1484784"/>
            <a:ext cx="5530888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altLang="de-DE" sz="2000" dirty="0"/>
              <a:t>als eine der bundesweit ersten Universitäten systemakkreditiert: </a:t>
            </a:r>
            <a:r>
              <a:rPr lang="de-DE" sz="2000" dirty="0">
                <a:solidFill>
                  <a:schemeClr val="accent1"/>
                </a:solidFill>
              </a:rPr>
              <a:t>optimale Bedingungen </a:t>
            </a:r>
            <a:br>
              <a:rPr lang="de-DE" sz="2000" b="1" dirty="0"/>
            </a:br>
            <a:r>
              <a:rPr lang="de-DE" sz="2000" dirty="0"/>
              <a:t>für ein erfolgreiches Studium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2000" dirty="0">
                <a:solidFill>
                  <a:schemeClr val="accent1"/>
                </a:solidFill>
              </a:rPr>
              <a:t>effizientes Qualitätsmanagement</a:t>
            </a:r>
            <a:r>
              <a:rPr lang="de-DE" sz="2000" dirty="0"/>
              <a:t>: kontinuierliche Weiterentwicklung und Verbesserung von Studium und Lehre</a:t>
            </a:r>
          </a:p>
          <a:p>
            <a:pPr>
              <a:lnSpc>
                <a:spcPct val="10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de-DE" sz="2000" dirty="0">
                <a:solidFill>
                  <a:schemeClr val="accent1"/>
                </a:solidFill>
              </a:rPr>
              <a:t>keine Massen-Uni</a:t>
            </a:r>
            <a:r>
              <a:rPr lang="de-DE" sz="2000" dirty="0"/>
              <a:t>:</a:t>
            </a:r>
            <a:r>
              <a:rPr lang="de-DE" sz="2000" dirty="0">
                <a:solidFill>
                  <a:schemeClr val="accent1"/>
                </a:solidFill>
              </a:rPr>
              <a:t> persönliche Betreuung</a:t>
            </a:r>
            <a:br>
              <a:rPr lang="de-DE" sz="2000" dirty="0"/>
            </a:br>
            <a:r>
              <a:rPr lang="de-DE" sz="2000" dirty="0"/>
              <a:t>und kleine Arbeitsgruppen</a:t>
            </a:r>
          </a:p>
          <a:p>
            <a:pPr>
              <a:lnSpc>
                <a:spcPct val="100000"/>
              </a:lnSpc>
            </a:pPr>
            <a:endParaRPr lang="de-DE" sz="12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Zentrum für Schlüsselkompetenzen und Hochschuldidaktik</a:t>
            </a:r>
            <a:r>
              <a:rPr lang="de-DE" altLang="de-DE" sz="2000" dirty="0"/>
              <a:t>: </a:t>
            </a:r>
            <a:br>
              <a:rPr lang="de-DE" altLang="de-DE" sz="2000" dirty="0"/>
            </a:br>
            <a:r>
              <a:rPr lang="de-DE" altLang="de-DE" sz="2000" dirty="0"/>
              <a:t>überfachliche Qualifikationen,</a:t>
            </a:r>
            <a:br>
              <a:rPr lang="de-DE" altLang="de-DE" sz="2000" dirty="0"/>
            </a:br>
            <a:r>
              <a:rPr lang="de-DE" altLang="de-DE" sz="2000" dirty="0"/>
              <a:t>Vorbereitung auf Führungsaufgaben</a:t>
            </a:r>
          </a:p>
          <a:p>
            <a:pPr>
              <a:lnSpc>
                <a:spcPct val="100000"/>
              </a:lnSpc>
            </a:pPr>
            <a:endParaRPr 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196753"/>
            <a:ext cx="6096000" cy="506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altLang="de-DE" sz="3200" dirty="0"/>
              <a:t>Früh </a:t>
            </a:r>
            <a:r>
              <a:rPr lang="de-DE" altLang="de-DE" sz="3200" dirty="0">
                <a:solidFill>
                  <a:schemeClr val="accent1"/>
                </a:solidFill>
              </a:rPr>
              <a:t>durchblicken</a:t>
            </a:r>
            <a:r>
              <a:rPr lang="de-DE" altLang="de-DE" sz="3200" dirty="0"/>
              <a:t>!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523838" y="1944886"/>
            <a:ext cx="5323780" cy="4327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sz="2000" dirty="0">
                <a:solidFill>
                  <a:schemeClr val="accent1"/>
                </a:solidFill>
              </a:rPr>
              <a:t>Vorkurse</a:t>
            </a:r>
            <a:r>
              <a:rPr lang="de-DE" sz="2000" b="1" dirty="0"/>
              <a:t> </a:t>
            </a:r>
            <a:r>
              <a:rPr lang="de-DE" sz="2000" dirty="0"/>
              <a:t>und</a:t>
            </a:r>
            <a:r>
              <a:rPr lang="de-DE" sz="2000" b="1" dirty="0"/>
              <a:t> </a:t>
            </a:r>
            <a:r>
              <a:rPr lang="de-DE" sz="2000" dirty="0" err="1">
                <a:solidFill>
                  <a:schemeClr val="accent1"/>
                </a:solidFill>
              </a:rPr>
              <a:t>Mentorenprogramm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für einen guten Studienstart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viel </a:t>
            </a:r>
            <a:r>
              <a:rPr lang="de-DE" altLang="de-DE" sz="2000" dirty="0">
                <a:solidFill>
                  <a:schemeClr val="accent1"/>
                </a:solidFill>
              </a:rPr>
              <a:t>Praxis im Studium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schon früh </a:t>
            </a:r>
            <a:r>
              <a:rPr lang="de-DE" altLang="de-DE" sz="2000" dirty="0">
                <a:solidFill>
                  <a:schemeClr val="accent1"/>
                </a:solidFill>
              </a:rPr>
              <a:t>Möglichkeit der Mitarbeit </a:t>
            </a:r>
            <a:r>
              <a:rPr lang="de-DE" altLang="de-DE" sz="2000" dirty="0"/>
              <a:t>an Forschungsprojekten der Lehrstühle und Forschungsinstitute </a:t>
            </a:r>
          </a:p>
          <a:p>
            <a:pPr>
              <a:lnSpc>
                <a:spcPct val="100000"/>
              </a:lnSpc>
            </a:pPr>
            <a:br>
              <a:rPr lang="de-DE" altLang="de-DE" sz="2000" dirty="0"/>
            </a:br>
            <a:r>
              <a:rPr lang="de-DE" altLang="de-DE" sz="2000" dirty="0">
                <a:solidFill>
                  <a:schemeClr val="accent1"/>
                </a:solidFill>
              </a:rPr>
              <a:t>Career Center</a:t>
            </a:r>
            <a:r>
              <a:rPr lang="de-DE" altLang="de-DE" sz="2000" dirty="0"/>
              <a:t>, Hilfe bei Berufseinstieg und Karriereplanung </a:t>
            </a:r>
          </a:p>
          <a:p>
            <a:pPr>
              <a:lnSpc>
                <a:spcPct val="100000"/>
              </a:lnSpc>
            </a:pPr>
            <a:endParaRPr lang="de-DE" altLang="de-DE" sz="10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Existenzgründung </a:t>
            </a:r>
            <a:r>
              <a:rPr lang="de-DE" altLang="de-DE" sz="2000" dirty="0"/>
              <a:t>schon im Studium proben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br>
              <a:rPr lang="de-DE" altLang="de-DE" sz="2000" dirty="0"/>
            </a:b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endParaRPr lang="de-DE" alt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6" t="96" r="-1160" b="-100"/>
          <a:stretch/>
        </p:blipFill>
        <p:spPr bwMode="auto">
          <a:xfrm>
            <a:off x="6023992" y="1340769"/>
            <a:ext cx="6228000" cy="49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de-DE" altLang="de-DE" dirty="0">
                <a:solidFill>
                  <a:schemeClr val="accent1"/>
                </a:solidFill>
              </a:rPr>
              <a:t>Chancen</a:t>
            </a:r>
            <a:r>
              <a:rPr lang="de-DE" altLang="de-DE" dirty="0"/>
              <a:t> in aller Welt</a:t>
            </a:r>
          </a:p>
        </p:txBody>
      </p:sp>
      <p:sp>
        <p:nvSpPr>
          <p:cNvPr id="23555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3556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52B8AE-85C0-4042-8E7B-60C99AC816C5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18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3557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AD4A05-EAD0-4023-8A9C-2961C9DCE4C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3558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335360" y="1484784"/>
            <a:ext cx="5688632" cy="48533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International Office</a:t>
            </a:r>
            <a:r>
              <a:rPr lang="de-DE" altLang="de-DE" sz="2000" dirty="0"/>
              <a:t>: koordinierende Servicestelle für alles rund um </a:t>
            </a:r>
            <a:r>
              <a:rPr lang="de-DE" altLang="de-DE" sz="2000" dirty="0" err="1"/>
              <a:t>Incoming</a:t>
            </a:r>
            <a:r>
              <a:rPr lang="de-DE" altLang="de-DE" sz="2000" dirty="0"/>
              <a:t> und </a:t>
            </a:r>
            <a:r>
              <a:rPr lang="de-DE" altLang="de-DE" sz="2000" dirty="0" err="1"/>
              <a:t>Outgoing</a:t>
            </a: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Austausch­programme in Forschung und Lehre</a:t>
            </a:r>
            <a:br>
              <a:rPr lang="de-DE" altLang="de-DE" sz="2000" dirty="0"/>
            </a:br>
            <a:r>
              <a:rPr lang="de-DE" altLang="de-DE" sz="2000" dirty="0"/>
              <a:t>mit </a:t>
            </a:r>
            <a:r>
              <a:rPr lang="de-DE" altLang="de-DE" sz="2000" dirty="0">
                <a:solidFill>
                  <a:schemeClr val="accent1"/>
                </a:solidFill>
              </a:rPr>
              <a:t>Hunderten</a:t>
            </a:r>
            <a:r>
              <a:rPr lang="de-DE" altLang="de-DE" sz="2000" b="1" dirty="0"/>
              <a:t> </a:t>
            </a:r>
            <a:r>
              <a:rPr lang="de-DE" altLang="de-DE" sz="2000" dirty="0"/>
              <a:t>Partnerhochschulen weltweit,</a:t>
            </a:r>
            <a:br>
              <a:rPr lang="de-DE" altLang="de-DE" sz="2000" dirty="0"/>
            </a:br>
            <a:r>
              <a:rPr lang="de-DE" altLang="de-DE" sz="2000" dirty="0">
                <a:solidFill>
                  <a:schemeClr val="accent1"/>
                </a:solidFill>
              </a:rPr>
              <a:t>viele davon </a:t>
            </a:r>
            <a:r>
              <a:rPr lang="de-DE" altLang="de-DE" sz="2000" dirty="0"/>
              <a:t>in Europa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EU-Austauschprogramme, Erasmus+, DAAD-Programme…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de-DE" altLang="de-DE" sz="2000" dirty="0"/>
              <a:t>Unterstützung auch für alle, die auf eigene Faust an eine ausländische Uni gehen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Praktika </a:t>
            </a:r>
            <a:r>
              <a:rPr lang="de-DE" altLang="de-DE" sz="2000" dirty="0"/>
              <a:t>weltweit</a:t>
            </a:r>
          </a:p>
          <a:p>
            <a:pPr>
              <a:lnSpc>
                <a:spcPct val="100000"/>
              </a:lnSpc>
            </a:pPr>
            <a:endParaRPr lang="de-DE" altLang="de-DE" sz="6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Welcome Center </a:t>
            </a:r>
            <a:r>
              <a:rPr lang="de-DE" altLang="de-DE" sz="2000" dirty="0"/>
              <a:t>für internationale Studierende und Wissenschaftlerinnen und Wissenschaftler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endParaRPr lang="de-DE" altLang="de-DE" sz="2000" dirty="0"/>
          </a:p>
        </p:txBody>
      </p:sp>
      <p:pic>
        <p:nvPicPr>
          <p:cNvPr id="23559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340768"/>
            <a:ext cx="6096000" cy="49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78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>
                <a:solidFill>
                  <a:schemeClr val="accent1"/>
                </a:solidFill>
              </a:rPr>
              <a:t>Unternehmer</a:t>
            </a:r>
            <a:r>
              <a:rPr lang="de-DE" altLang="de-DE" dirty="0"/>
              <a:t>geist</a:t>
            </a:r>
            <a:endParaRPr lang="de-DE" altLang="de-DE" sz="3200" dirty="0"/>
          </a:p>
          <a:p>
            <a:pPr>
              <a:buFont typeface="Lucida Grande" pitchFamily="80" charset="0"/>
              <a:buNone/>
            </a:pPr>
            <a:endParaRPr lang="de-DE" altLang="de-DE" dirty="0"/>
          </a:p>
        </p:txBody>
      </p:sp>
      <p:sp>
        <p:nvSpPr>
          <p:cNvPr id="24579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4580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1B232-7637-43CF-A66F-82772BB4706F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19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4581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2FE2AB-9A69-4AFA-8342-13EA558FFE1B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4582" name="Grafik 1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-1022"/>
          <a:stretch/>
        </p:blipFill>
        <p:spPr bwMode="auto">
          <a:xfrm>
            <a:off x="0" y="1340768"/>
            <a:ext cx="6096000" cy="49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Inhaltsplatzhalter 3"/>
          <p:cNvSpPr>
            <a:spLocks noGrp="1"/>
          </p:cNvSpPr>
          <p:nvPr>
            <p:ph idx="1"/>
          </p:nvPr>
        </p:nvSpPr>
        <p:spPr bwMode="auto">
          <a:xfrm>
            <a:off x="6384330" y="1916832"/>
            <a:ext cx="5760640" cy="4941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Gründer-Campus Saar </a:t>
            </a:r>
          </a:p>
          <a:p>
            <a:pPr marL="0" indent="0">
              <a:buNone/>
            </a:pPr>
            <a:r>
              <a:rPr lang="de-DE" altLang="de-DE" sz="2000" dirty="0"/>
              <a:t>Auszeichnung als </a:t>
            </a:r>
            <a:r>
              <a:rPr lang="de-DE" altLang="de-DE" sz="2000" dirty="0">
                <a:solidFill>
                  <a:schemeClr val="accent1"/>
                </a:solidFill>
              </a:rPr>
              <a:t>EXIST-Gründerhochschule </a:t>
            </a:r>
            <a:r>
              <a:rPr lang="de-DE" altLang="de-DE" sz="2000" dirty="0"/>
              <a:t>Spitzenplatz im Gründungsradar-Ranking: „Herausragende Gründungsförderung“</a:t>
            </a:r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3</a:t>
            </a:r>
            <a:r>
              <a:rPr lang="de-DE" altLang="de-DE" sz="2000" dirty="0"/>
              <a:t> Starterzentren: rund </a:t>
            </a:r>
            <a:r>
              <a:rPr lang="de-DE" altLang="de-DE" sz="2000" dirty="0">
                <a:solidFill>
                  <a:schemeClr val="accent1"/>
                </a:solidFill>
              </a:rPr>
              <a:t>520</a:t>
            </a:r>
            <a:r>
              <a:rPr lang="de-DE" altLang="de-DE" sz="2000" b="1" dirty="0"/>
              <a:t> </a:t>
            </a:r>
            <a:r>
              <a:rPr lang="de-DE" altLang="de-DE" sz="2000" dirty="0"/>
              <a:t>Firmen-Gründungen</a:t>
            </a:r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Science Park </a:t>
            </a:r>
            <a:r>
              <a:rPr lang="de-DE" altLang="de-DE" sz="2000" dirty="0"/>
              <a:t>vor den Toren des Campus</a:t>
            </a:r>
          </a:p>
          <a:p>
            <a:pPr marL="0" indent="0">
              <a:buNone/>
            </a:pPr>
            <a:r>
              <a:rPr lang="de-DE" altLang="de-DE" sz="2000" dirty="0"/>
              <a:t>exzellente Gründungsberatung und -förderung, viele Angebote auch schon im Studium</a:t>
            </a:r>
          </a:p>
          <a:p>
            <a:pPr marL="0" indent="0">
              <a:buNone/>
            </a:pPr>
            <a:r>
              <a:rPr lang="de-DE" altLang="de-DE" sz="2000" dirty="0"/>
              <a:t>aktiver </a:t>
            </a:r>
            <a:r>
              <a:rPr lang="de-DE" altLang="de-DE" sz="2000" dirty="0">
                <a:solidFill>
                  <a:schemeClr val="accent1"/>
                </a:solidFill>
              </a:rPr>
              <a:t>Technologietransfer </a:t>
            </a:r>
            <a:r>
              <a:rPr lang="de-DE" altLang="de-DE" sz="2000" dirty="0" err="1"/>
              <a:t>PatentVerwertungsAgentur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dirty="0"/>
              <a:t>Wissenschaftliche Weiterbildung: </a:t>
            </a:r>
            <a:r>
              <a:rPr lang="de-DE" altLang="de-DE" sz="2000" dirty="0">
                <a:solidFill>
                  <a:schemeClr val="accent1"/>
                </a:solidFill>
              </a:rPr>
              <a:t>CEC Saar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endParaRPr lang="de-DE" alt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>
                <a:solidFill>
                  <a:schemeClr val="accent1"/>
                </a:solidFill>
              </a:rPr>
              <a:t>Europäischer Spirit</a:t>
            </a:r>
            <a:r>
              <a:rPr lang="de-DE" altLang="de-DE" sz="2400" dirty="0"/>
              <a:t> seit 1948</a:t>
            </a:r>
          </a:p>
        </p:txBody>
      </p:sp>
      <p:sp>
        <p:nvSpPr>
          <p:cNvPr id="1945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57D288-DE6D-4551-B701-E90E4F32BDF6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9460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EE93F-6AC1-45D6-AD61-6E26B864A03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19461" name="Inhaltsplatzhalter 3"/>
          <p:cNvSpPr>
            <a:spLocks noGrp="1"/>
          </p:cNvSpPr>
          <p:nvPr>
            <p:ph idx="1"/>
          </p:nvPr>
        </p:nvSpPr>
        <p:spPr bwMode="auto">
          <a:xfrm>
            <a:off x="6816080" y="1988840"/>
            <a:ext cx="504056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1800" i="1" dirty="0"/>
              <a:t>"Es geht darum, diese Universität zum Werkzeug eines wahrhaft europäischen Geistes zu machen."</a:t>
            </a:r>
          </a:p>
          <a:p>
            <a:pPr marL="0" indent="0" algn="r">
              <a:buNone/>
            </a:pPr>
            <a:r>
              <a:rPr lang="de-DE" altLang="de-DE" sz="1800" dirty="0"/>
              <a:t>	Jean </a:t>
            </a:r>
            <a:r>
              <a:rPr lang="de-DE" altLang="de-DE" sz="1800" dirty="0" err="1"/>
              <a:t>Barriol</a:t>
            </a:r>
            <a:r>
              <a:rPr lang="de-DE" altLang="de-DE" sz="1800" dirty="0"/>
              <a:t>, erster Universitätsrektor (1948)</a:t>
            </a:r>
          </a:p>
          <a:p>
            <a:pPr marL="0" indent="0" algn="r">
              <a:buNone/>
            </a:pPr>
            <a:endParaRPr lang="de-DE" altLang="de-DE" sz="1800" dirty="0"/>
          </a:p>
          <a:p>
            <a:pPr marL="0" indent="0">
              <a:buNone/>
            </a:pPr>
            <a:r>
              <a:rPr lang="de-DE" altLang="de-DE" sz="1800" dirty="0"/>
              <a:t>Gründung 1948 unter Patenschaft Frankreichs und der Universität Nancy</a:t>
            </a:r>
          </a:p>
          <a:p>
            <a:pPr marL="0" indent="0">
              <a:buNone/>
            </a:pPr>
            <a:r>
              <a:rPr lang="de-DE" altLang="de-DE" sz="1800" dirty="0"/>
              <a:t>erste Anfänge seit 1946 in Homburg </a:t>
            </a:r>
          </a:p>
          <a:p>
            <a:pPr marL="0" indent="0">
              <a:buNone/>
            </a:pPr>
            <a:r>
              <a:rPr lang="de-DE" altLang="de-DE" sz="1800" dirty="0"/>
              <a:t>1948 Aufnahme des Lehrbetriebs in der ehemaligen Below-Kaserne im Stadtwald</a:t>
            </a:r>
          </a:p>
          <a:p>
            <a:pPr marL="0" indent="0">
              <a:buNone/>
            </a:pPr>
            <a:r>
              <a:rPr lang="de-DE" altLang="de-DE" sz="1800" dirty="0"/>
              <a:t>Studierendenzahl damals: 638</a:t>
            </a:r>
          </a:p>
        </p:txBody>
      </p:sp>
      <p:pic>
        <p:nvPicPr>
          <p:cNvPr id="1946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-1360"/>
          <a:stretch/>
        </p:blipFill>
        <p:spPr bwMode="auto">
          <a:xfrm>
            <a:off x="0" y="1268760"/>
            <a:ext cx="6407299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</p:spTree>
    <p:extLst>
      <p:ext uri="{BB962C8B-B14F-4D97-AF65-F5344CB8AC3E}">
        <p14:creationId xmlns:p14="http://schemas.microsoft.com/office/powerpoint/2010/main" val="427609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2"/>
          <p:cNvSpPr>
            <a:spLocks noGrp="1"/>
          </p:cNvSpPr>
          <p:nvPr>
            <p:ph type="ctrTitle"/>
          </p:nvPr>
        </p:nvSpPr>
        <p:spPr bwMode="auto">
          <a:xfrm>
            <a:off x="1991544" y="3957638"/>
            <a:ext cx="8676456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dirty="0">
                <a:solidFill>
                  <a:schemeClr val="accent1"/>
                </a:solidFill>
              </a:rPr>
              <a:t>Forschungsstark | International | Vielfältig</a:t>
            </a:r>
            <a:br>
              <a:rPr lang="de-DE" altLang="de-DE" dirty="0"/>
            </a:br>
            <a:br>
              <a:rPr lang="de-DE" altLang="de-DE" dirty="0"/>
            </a:br>
            <a:br>
              <a:rPr lang="de-DE" altLang="de-DE" sz="1600" dirty="0"/>
            </a:br>
            <a:r>
              <a:rPr lang="de-DE" altLang="de-DE" sz="1500" dirty="0"/>
              <a:t>Bilder: Oliver Dietze, </a:t>
            </a:r>
            <a:r>
              <a:rPr lang="de-DE" altLang="de-DE" sz="1500" dirty="0" err="1"/>
              <a:t>dasbilderwerk</a:t>
            </a:r>
            <a:r>
              <a:rPr lang="de-DE" altLang="de-DE" sz="1500" dirty="0"/>
              <a:t> (9,12), das Luftbildcentrum (3), Universitätsarchiv (2)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91625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279762-6F3B-4440-9FB4-C799C7946AEF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3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5844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B51AC-AC7B-4791-976C-53FFB7DEE1C9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59875" y="0"/>
            <a:ext cx="3032125" cy="6262688"/>
          </a:xfrm>
          <a:prstGeom prst="rect">
            <a:avLst/>
          </a:prstGeom>
          <a:solidFill>
            <a:srgbClr val="0128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84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sp>
        <p:nvSpPr>
          <p:cNvPr id="35847" name="Textplatzhalter 1"/>
          <p:cNvSpPr txBox="1">
            <a:spLocks/>
          </p:cNvSpPr>
          <p:nvPr/>
        </p:nvSpPr>
        <p:spPr bwMode="auto">
          <a:xfrm>
            <a:off x="9467851" y="0"/>
            <a:ext cx="2532806" cy="62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Campus Universität </a:t>
            </a: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endParaRPr lang="de-DE" altLang="de-DE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ct val="20000"/>
              </a:spcBef>
              <a:buFont typeface="Lucida Grande" pitchFamily="80" charset="0"/>
              <a:buNone/>
            </a:pPr>
            <a:r>
              <a:rPr lang="de-DE" altLang="de-DE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Kurze Wege mit internationaler Reichweite</a:t>
            </a:r>
            <a:endParaRPr lang="de-DE" altLang="de-DE" sz="2400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sp>
        <p:nvSpPr>
          <p:cNvPr id="21507" name="Foliennummernplatzhalt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B18F78-07D5-4C4E-8E8B-A505D384C7C7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4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1508" name="Datumsplatzhalter 5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489C73-BDD1-4F64-9B81-351C256DEE28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1509" name="Textplatzhalter 2"/>
          <p:cNvSpPr>
            <a:spLocks noGrp="1"/>
          </p:cNvSpPr>
          <p:nvPr>
            <p:ph type="body" sz="quarter" idx="13"/>
          </p:nvPr>
        </p:nvSpPr>
        <p:spPr bwMode="auto">
          <a:xfrm>
            <a:off x="6769100" y="1556792"/>
            <a:ext cx="5049838" cy="41443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dirty="0">
                <a:solidFill>
                  <a:schemeClr val="accent1"/>
                </a:solidFill>
              </a:rPr>
              <a:t>6</a:t>
            </a:r>
            <a:r>
              <a:rPr lang="de-DE" altLang="de-DE" sz="3200" dirty="0"/>
              <a:t> Fakultäten </a:t>
            </a:r>
          </a:p>
          <a:p>
            <a:r>
              <a:rPr lang="de-DE" altLang="de-DE" sz="2000" dirty="0">
                <a:solidFill>
                  <a:schemeClr val="accent1"/>
                </a:solidFill>
              </a:rPr>
              <a:t>Campus</a:t>
            </a:r>
            <a:r>
              <a:rPr lang="de-DE" altLang="de-DE" sz="2000" dirty="0"/>
              <a:t> Saarbrücken </a:t>
            </a:r>
          </a:p>
          <a:p>
            <a:pPr lvl="1"/>
            <a:r>
              <a:rPr lang="de-DE" altLang="de-DE" dirty="0"/>
              <a:t>Fakultät Empirische Humanwissenschaften</a:t>
            </a:r>
            <a:br>
              <a:rPr lang="de-DE" altLang="de-DE" dirty="0"/>
            </a:br>
            <a:r>
              <a:rPr lang="de-DE" altLang="de-DE" dirty="0"/>
              <a:t>und Wirtschaftswissenschaft </a:t>
            </a:r>
          </a:p>
          <a:p>
            <a:pPr lvl="1"/>
            <a:r>
              <a:rPr lang="de-DE" altLang="de-DE" dirty="0"/>
              <a:t>Fakultät Mathematik und Informatik</a:t>
            </a:r>
          </a:p>
          <a:p>
            <a:pPr lvl="1"/>
            <a:r>
              <a:rPr lang="de-DE" altLang="de-DE" dirty="0"/>
              <a:t>Naturwissenschaftlich-Technische Fakultät</a:t>
            </a:r>
          </a:p>
          <a:p>
            <a:pPr lvl="1"/>
            <a:r>
              <a:rPr lang="de-DE" altLang="de-DE" dirty="0"/>
              <a:t>Philosophische Fakultät</a:t>
            </a:r>
          </a:p>
          <a:p>
            <a:pPr lvl="1"/>
            <a:r>
              <a:rPr lang="de-DE" altLang="de-DE" dirty="0"/>
              <a:t>Rechtswissenschaftliche Fakultät</a:t>
            </a:r>
            <a:endParaRPr lang="de-DE" altLang="de-DE" sz="2000" dirty="0"/>
          </a:p>
          <a:p>
            <a:r>
              <a:rPr lang="de-DE" altLang="de-DE" sz="2000" dirty="0">
                <a:solidFill>
                  <a:schemeClr val="accent1"/>
                </a:solidFill>
              </a:rPr>
              <a:t>Campus</a:t>
            </a:r>
            <a:r>
              <a:rPr lang="de-DE" altLang="de-DE" sz="2000" dirty="0">
                <a:solidFill>
                  <a:schemeClr val="accent2"/>
                </a:solidFill>
              </a:rPr>
              <a:t> </a:t>
            </a:r>
            <a:r>
              <a:rPr lang="de-DE" altLang="de-DE" sz="2000" dirty="0"/>
              <a:t>Homburg</a:t>
            </a:r>
          </a:p>
          <a:p>
            <a:pPr lvl="1"/>
            <a:r>
              <a:rPr lang="de-DE" altLang="de-DE" dirty="0"/>
              <a:t>Medizinische Fakultät </a:t>
            </a:r>
            <a:br>
              <a:rPr lang="de-DE" altLang="de-DE" dirty="0"/>
            </a:br>
            <a:r>
              <a:rPr lang="de-DE" altLang="de-DE" dirty="0"/>
              <a:t>und Universitätsklinikum</a:t>
            </a:r>
          </a:p>
        </p:txBody>
      </p:sp>
      <p:pic>
        <p:nvPicPr>
          <p:cNvPr id="21510" name="Grafik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5" r="18080" b="7482"/>
          <a:stretch/>
        </p:blipFill>
        <p:spPr bwMode="auto">
          <a:xfrm>
            <a:off x="0" y="44450"/>
            <a:ext cx="6096000" cy="62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8866187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de-DE" altLang="de-DE" sz="3200" dirty="0"/>
              <a:t>Das Wichtigste an unserer Uni: </a:t>
            </a:r>
            <a:r>
              <a:rPr lang="de-DE" altLang="de-DE" sz="3200" dirty="0">
                <a:solidFill>
                  <a:schemeClr val="accent1"/>
                </a:solidFill>
              </a:rPr>
              <a:t>die Menschen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5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54025"/>
            <a:ext cx="6096000" cy="50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485774" y="1412776"/>
            <a:ext cx="5322194" cy="48451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/>
          </a:p>
          <a:p>
            <a:pPr marL="0" indent="0">
              <a:buNone/>
            </a:pPr>
            <a:r>
              <a:rPr lang="de-DE" altLang="de-DE" sz="2000" dirty="0"/>
              <a:t>rund </a:t>
            </a:r>
            <a:r>
              <a:rPr lang="de-DE" altLang="de-DE" sz="2000" dirty="0">
                <a:solidFill>
                  <a:schemeClr val="accent1"/>
                </a:solidFill>
              </a:rPr>
              <a:t>17.000 </a:t>
            </a:r>
            <a:r>
              <a:rPr lang="de-DE" altLang="de-DE" sz="2000" dirty="0"/>
              <a:t>Studentinnen und Studenten, </a:t>
            </a:r>
            <a:br>
              <a:rPr lang="de-DE" altLang="de-DE" sz="2000" dirty="0"/>
            </a:br>
            <a:r>
              <a:rPr lang="de-DE" altLang="de-DE" sz="2000" dirty="0">
                <a:solidFill>
                  <a:schemeClr val="accent1"/>
                </a:solidFill>
              </a:rPr>
              <a:t>20 Prozent </a:t>
            </a:r>
            <a:r>
              <a:rPr lang="de-DE" altLang="de-DE" sz="2000" dirty="0"/>
              <a:t>davon kommen aus aller Welt</a:t>
            </a:r>
          </a:p>
          <a:p>
            <a:pPr marL="0" indent="0">
              <a:buNone/>
            </a:pPr>
            <a:r>
              <a:rPr lang="de-DE" altLang="de-DE" sz="2000" dirty="0"/>
              <a:t>rund</a:t>
            </a:r>
            <a:r>
              <a:rPr lang="de-DE" altLang="de-DE" sz="2000" dirty="0">
                <a:solidFill>
                  <a:schemeClr val="accent1"/>
                </a:solidFill>
              </a:rPr>
              <a:t> 280</a:t>
            </a:r>
            <a:r>
              <a:rPr lang="de-DE" altLang="de-DE" sz="2000" dirty="0"/>
              <a:t> Professorinnen und Professoren, </a:t>
            </a:r>
            <a:br>
              <a:rPr lang="de-DE" altLang="de-DE" sz="2000" dirty="0"/>
            </a:br>
            <a:r>
              <a:rPr lang="de-DE" altLang="de-DE" sz="2000" dirty="0"/>
              <a:t>(inkl. Juniorprofessuren)</a:t>
            </a:r>
          </a:p>
          <a:p>
            <a:pPr marL="0" indent="0">
              <a:buNone/>
            </a:pPr>
            <a:r>
              <a:rPr lang="de-DE" altLang="de-DE" sz="2000" dirty="0"/>
              <a:t>rund </a:t>
            </a:r>
            <a:r>
              <a:rPr lang="de-DE" altLang="de-DE" sz="2000" dirty="0">
                <a:solidFill>
                  <a:schemeClr val="accent1"/>
                </a:solidFill>
              </a:rPr>
              <a:t>1.600</a:t>
            </a:r>
            <a:r>
              <a:rPr lang="de-DE" altLang="de-DE" sz="2000" dirty="0"/>
              <a:t> wissenschaftliche Mitarbeiterinnen und Mitarbeiter</a:t>
            </a:r>
          </a:p>
          <a:p>
            <a:pPr marL="0" indent="0">
              <a:buNone/>
            </a:pPr>
            <a:r>
              <a:rPr lang="de-DE" altLang="de-DE" sz="2000" dirty="0"/>
              <a:t>rund </a:t>
            </a:r>
            <a:r>
              <a:rPr lang="de-DE" altLang="de-DE" sz="2000" dirty="0">
                <a:solidFill>
                  <a:schemeClr val="accent1"/>
                </a:solidFill>
              </a:rPr>
              <a:t>1.300</a:t>
            </a:r>
            <a:r>
              <a:rPr lang="de-DE" altLang="de-DE" sz="2000" dirty="0"/>
              <a:t> studentische und wissenschaftliche Hilfskräfte</a:t>
            </a:r>
          </a:p>
          <a:p>
            <a:pPr marL="0" indent="0">
              <a:buNone/>
            </a:pPr>
            <a:r>
              <a:rPr lang="de-DE" altLang="de-DE" sz="2000">
                <a:solidFill>
                  <a:schemeClr val="accent1"/>
                </a:solidFill>
              </a:rPr>
              <a:t>51</a:t>
            </a:r>
            <a:r>
              <a:rPr lang="de-DE" altLang="de-DE" sz="2000"/>
              <a:t> </a:t>
            </a:r>
            <a:r>
              <a:rPr lang="de-DE" altLang="de-DE" sz="2000" dirty="0"/>
              <a:t>Auszubildende</a:t>
            </a:r>
          </a:p>
          <a:p>
            <a:pPr marL="0" indent="0">
              <a:buNone/>
            </a:pPr>
            <a:r>
              <a:rPr lang="de-DE" altLang="de-DE" sz="2000" dirty="0"/>
              <a:t>einer der großen Arbeitgeber im Land:</a:t>
            </a:r>
            <a:br>
              <a:rPr lang="de-DE" altLang="de-DE" sz="2000" dirty="0"/>
            </a:br>
            <a:r>
              <a:rPr lang="de-DE" altLang="de-DE" sz="2000" dirty="0"/>
              <a:t>hier arbeiten </a:t>
            </a:r>
            <a:r>
              <a:rPr lang="de-DE" altLang="de-DE" sz="2000" dirty="0">
                <a:solidFill>
                  <a:schemeClr val="accent1"/>
                </a:solidFill>
              </a:rPr>
              <a:t>rund 4.700 </a:t>
            </a:r>
            <a:r>
              <a:rPr lang="de-DE" altLang="de-DE" sz="2000" dirty="0"/>
              <a:t>Menschen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de-DE" altLang="de-DE" sz="3200" dirty="0">
                <a:solidFill>
                  <a:schemeClr val="accent1"/>
                </a:solidFill>
              </a:rPr>
              <a:t>Spitzen</a:t>
            </a:r>
            <a:r>
              <a:rPr lang="de-DE" altLang="de-DE" sz="3200" dirty="0"/>
              <a:t>forschung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6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420334" y="1254066"/>
            <a:ext cx="5688632" cy="58326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altLang="de-DE" sz="2000" dirty="0"/>
          </a:p>
          <a:p>
            <a:pPr indent="0"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3</a:t>
            </a:r>
            <a:r>
              <a:rPr lang="de-DE" altLang="de-DE" sz="2000" b="1" dirty="0"/>
              <a:t> </a:t>
            </a:r>
            <a:r>
              <a:rPr lang="de-DE" altLang="de-DE" sz="2000" dirty="0"/>
              <a:t>Sonderforschungsbereiche </a:t>
            </a:r>
          </a:p>
          <a:p>
            <a:pPr indent="0"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5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Transregio</a:t>
            </a:r>
            <a:r>
              <a:rPr lang="de-DE" altLang="de-DE" sz="2000" dirty="0"/>
              <a:t>-Sonderforschungsbereiche</a:t>
            </a:r>
          </a:p>
          <a:p>
            <a:pPr indent="0"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3</a:t>
            </a:r>
            <a:r>
              <a:rPr lang="de-DE" altLang="de-DE" sz="2000" dirty="0"/>
              <a:t> Teilprojekte in externen Sonderforschungsbereichen</a:t>
            </a:r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5 </a:t>
            </a:r>
            <a:r>
              <a:rPr lang="de-DE" altLang="de-DE" sz="2000" dirty="0"/>
              <a:t>aktuell laufende Graduiertenkollegs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de-DE" sz="2000" dirty="0">
                <a:solidFill>
                  <a:schemeClr val="accent1"/>
                </a:solidFill>
              </a:rPr>
              <a:t>zahlreiche</a:t>
            </a:r>
            <a:r>
              <a:rPr lang="de-DE" sz="2000" dirty="0"/>
              <a:t> Forschungsprojekte und internationale Kooperationen - derzeit laufen über </a:t>
            </a:r>
            <a:r>
              <a:rPr lang="de-DE" sz="2000" dirty="0">
                <a:solidFill>
                  <a:schemeClr val="accent1"/>
                </a:solidFill>
              </a:rPr>
              <a:t>30</a:t>
            </a:r>
            <a:r>
              <a:rPr lang="de-DE" sz="2000" dirty="0"/>
              <a:t> in den EU-Rahmenprogrammen für Forschung und Innovation Horizon 2020 und Horizon Europe, rund </a:t>
            </a:r>
            <a:r>
              <a:rPr lang="de-DE" sz="2000" dirty="0">
                <a:solidFill>
                  <a:schemeClr val="accent1"/>
                </a:solidFill>
              </a:rPr>
              <a:t>150</a:t>
            </a:r>
            <a:r>
              <a:rPr lang="de-DE" sz="2000" dirty="0"/>
              <a:t> fördert die DFG, rund </a:t>
            </a:r>
            <a:r>
              <a:rPr lang="de-DE" sz="2000" dirty="0">
                <a:solidFill>
                  <a:schemeClr val="accent1"/>
                </a:solidFill>
              </a:rPr>
              <a:t>180</a:t>
            </a:r>
            <a:r>
              <a:rPr lang="de-DE" sz="2000" dirty="0"/>
              <a:t> der Bund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zahlreiche</a:t>
            </a:r>
            <a:r>
              <a:rPr lang="de-DE" altLang="de-DE" sz="2000" b="1" dirty="0"/>
              <a:t> </a:t>
            </a:r>
            <a:r>
              <a:rPr lang="de-DE" altLang="de-DE" sz="2000" dirty="0"/>
              <a:t>internationale Preise</a:t>
            </a:r>
          </a:p>
          <a:p>
            <a:pPr>
              <a:lnSpc>
                <a:spcPct val="100000"/>
              </a:lnSpc>
            </a:pPr>
            <a:br>
              <a:rPr lang="de-DE" altLang="de-DE" sz="2000" dirty="0"/>
            </a:br>
            <a:endParaRPr lang="de-DE" altLang="de-DE" sz="2000" dirty="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" b="699"/>
          <a:stretch/>
        </p:blipFill>
        <p:spPr bwMode="auto">
          <a:xfrm>
            <a:off x="0" y="1210875"/>
            <a:ext cx="6088579" cy="50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nummernplatzhalt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B6BD7-15B3-4AA8-8B0A-FB1DD151C028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7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2771" name="Datumsplatzhalter 3"/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268F7-DDC2-46BC-A9F7-90CE8FAA99D7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83030" y="0"/>
            <a:ext cx="3008970" cy="6262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773" name="Fußzeilenplatzhalter 3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32774" name="Textplatzhalter 1"/>
          <p:cNvSpPr txBox="1">
            <a:spLocks/>
          </p:cNvSpPr>
          <p:nvPr/>
        </p:nvSpPr>
        <p:spPr bwMode="auto">
          <a:xfrm>
            <a:off x="9259695" y="188640"/>
            <a:ext cx="2815655" cy="607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Unsere </a:t>
            </a:r>
            <a:r>
              <a:rPr lang="de-DE" altLang="de-DE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Schwerpunkte</a:t>
            </a:r>
          </a:p>
        </p:txBody>
      </p:sp>
      <p:pic>
        <p:nvPicPr>
          <p:cNvPr id="32775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1335" r="8671" b="380"/>
          <a:stretch/>
        </p:blipFill>
        <p:spPr bwMode="auto">
          <a:xfrm>
            <a:off x="0" y="0"/>
            <a:ext cx="608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platzhalter 1"/>
          <p:cNvSpPr txBox="1">
            <a:spLocks/>
          </p:cNvSpPr>
          <p:nvPr/>
        </p:nvSpPr>
        <p:spPr bwMode="auto">
          <a:xfrm>
            <a:off x="6192687" y="1480402"/>
            <a:ext cx="2783633" cy="32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altLang="de-DE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Informatik-wissenschaften</a:t>
            </a:r>
          </a:p>
          <a:p>
            <a:pPr algn="ctr">
              <a:lnSpc>
                <a:spcPct val="100000"/>
              </a:lnSpc>
            </a:pPr>
            <a:r>
              <a:rPr lang="de-DE" altLang="de-DE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de-DE" altLang="de-DE" sz="2400" dirty="0" err="1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NanoBioMed</a:t>
            </a:r>
            <a:r>
              <a:rPr lang="de-DE" altLang="de-DE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Leben und Materie</a:t>
            </a:r>
          </a:p>
          <a:p>
            <a:pPr algn="ctr">
              <a:lnSpc>
                <a:spcPct val="100000"/>
              </a:lnSpc>
            </a:pPr>
            <a:r>
              <a:rPr lang="de-DE" altLang="de-DE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 algn="ctr">
              <a:lnSpc>
                <a:spcPct val="100000"/>
              </a:lnSpc>
            </a:pPr>
            <a:r>
              <a:rPr lang="de-DE" altLang="de-DE" sz="2400" dirty="0">
                <a:solidFill>
                  <a:srgbClr val="19406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Europa</a:t>
            </a:r>
          </a:p>
        </p:txBody>
      </p:sp>
    </p:spTree>
    <p:extLst>
      <p:ext uri="{BB962C8B-B14F-4D97-AF65-F5344CB8AC3E}">
        <p14:creationId xmlns:p14="http://schemas.microsoft.com/office/powerpoint/2010/main" val="131796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484323"/>
            <a:ext cx="9874001" cy="7697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Lucida Grande" pitchFamily="80" charset="0"/>
              <a:buNone/>
            </a:pPr>
            <a:r>
              <a:rPr lang="de-DE" altLang="de-DE" sz="3200" dirty="0">
                <a:solidFill>
                  <a:schemeClr val="accent1"/>
                </a:solidFill>
              </a:rPr>
              <a:t>Global Player</a:t>
            </a:r>
            <a:r>
              <a:rPr lang="de-DE" altLang="de-DE" sz="3200" dirty="0"/>
              <a:t>: Saarland </a:t>
            </a:r>
            <a:r>
              <a:rPr lang="de-DE" altLang="de-DE" sz="3200" dirty="0" err="1"/>
              <a:t>Informatics</a:t>
            </a:r>
            <a:r>
              <a:rPr lang="de-DE" altLang="de-DE" sz="3200" dirty="0"/>
              <a:t> Campus</a:t>
            </a:r>
          </a:p>
        </p:txBody>
      </p:sp>
      <p:sp>
        <p:nvSpPr>
          <p:cNvPr id="25603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 </a:t>
            </a:r>
          </a:p>
        </p:txBody>
      </p:sp>
      <p:sp>
        <p:nvSpPr>
          <p:cNvPr id="25604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A84C1-8471-4C55-98F1-41F61F00435E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8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5605" name="Datumsplatzhalt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02DA3B-A260-4C63-A273-77313B681ED2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pic>
        <p:nvPicPr>
          <p:cNvPr id="25606" name="Grafik 1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2376" r="-196" b="5"/>
          <a:stretch/>
        </p:blipFill>
        <p:spPr bwMode="auto">
          <a:xfrm>
            <a:off x="6096000" y="1844824"/>
            <a:ext cx="6120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Inhaltsplatzhalter 3"/>
          <p:cNvSpPr>
            <a:spLocks noGrp="1"/>
          </p:cNvSpPr>
          <p:nvPr>
            <p:ph idx="1"/>
          </p:nvPr>
        </p:nvSpPr>
        <p:spPr bwMode="auto">
          <a:xfrm>
            <a:off x="398463" y="1556792"/>
            <a:ext cx="5322194" cy="4285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international einer der führenden Standorte für Informatik</a:t>
            </a:r>
          </a:p>
          <a:p>
            <a:pPr marL="0" indent="0">
              <a:buNone/>
            </a:pPr>
            <a:r>
              <a:rPr lang="de-DE" altLang="de-DE" sz="2000" dirty="0"/>
              <a:t>vielfach ausgezeichnet</a:t>
            </a:r>
            <a:br>
              <a:rPr lang="de-DE" altLang="de-DE" sz="2000" dirty="0"/>
            </a:br>
            <a:r>
              <a:rPr lang="de-DE" altLang="de-DE" sz="2000" dirty="0">
                <a:solidFill>
                  <a:schemeClr val="accent1"/>
                </a:solidFill>
              </a:rPr>
              <a:t>30 </a:t>
            </a:r>
            <a:r>
              <a:rPr lang="de-DE" altLang="de-DE" sz="2000" dirty="0"/>
              <a:t>ERC Grants, </a:t>
            </a:r>
            <a:r>
              <a:rPr lang="de-DE" altLang="de-DE" sz="2000" dirty="0">
                <a:solidFill>
                  <a:schemeClr val="accent1"/>
                </a:solidFill>
              </a:rPr>
              <a:t>7</a:t>
            </a:r>
            <a:r>
              <a:rPr lang="de-DE" altLang="de-DE" sz="2000" dirty="0"/>
              <a:t> Leibniz-Preisträger</a:t>
            </a:r>
            <a:endParaRPr lang="de-DE" altLang="de-DE" sz="900" dirty="0"/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900 </a:t>
            </a:r>
            <a:r>
              <a:rPr lang="de-DE" altLang="de-DE" sz="2000" dirty="0"/>
              <a:t>Wissenschaftlerinnen und Wissenschaftler</a:t>
            </a:r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3 Fachrichtungen eng vernetzt</a:t>
            </a:r>
            <a:r>
              <a:rPr lang="de-DE" altLang="de-DE" sz="2000" dirty="0">
                <a:solidFill>
                  <a:srgbClr val="19406B"/>
                </a:solidFill>
              </a:rPr>
              <a:t>:</a:t>
            </a:r>
            <a:r>
              <a:rPr lang="de-DE" altLang="de-DE" sz="2000" dirty="0">
                <a:solidFill>
                  <a:srgbClr val="5D7591"/>
                </a:solidFill>
              </a:rPr>
              <a:t> </a:t>
            </a:r>
            <a:br>
              <a:rPr lang="de-DE" altLang="de-DE" sz="2000" dirty="0">
                <a:solidFill>
                  <a:srgbClr val="5D7591"/>
                </a:solidFill>
              </a:rPr>
            </a:br>
            <a:r>
              <a:rPr lang="de-DE" altLang="de-DE" sz="2000" dirty="0">
                <a:solidFill>
                  <a:srgbClr val="19406B"/>
                </a:solidFill>
              </a:rPr>
              <a:t>Informatik, Mathematik sowie Sprachwissenschaft und Sprachtechnologie</a:t>
            </a:r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5</a:t>
            </a:r>
            <a:r>
              <a:rPr lang="de-DE" altLang="de-DE" sz="2000" dirty="0"/>
              <a:t> weltweit angesehene Forschungsinstitute</a:t>
            </a:r>
            <a:br>
              <a:rPr lang="de-DE" altLang="de-DE" sz="2000" dirty="0"/>
            </a:br>
            <a:r>
              <a:rPr lang="de-DE" altLang="de-DE" sz="2000" dirty="0">
                <a:solidFill>
                  <a:schemeClr val="accent1"/>
                </a:solidFill>
              </a:rPr>
              <a:t>76 </a:t>
            </a:r>
            <a:r>
              <a:rPr lang="de-DE" altLang="de-DE" sz="2000" dirty="0"/>
              <a:t>Forschungsgruppen, </a:t>
            </a:r>
            <a:r>
              <a:rPr lang="de-DE" altLang="de-DE" sz="2000" dirty="0">
                <a:solidFill>
                  <a:schemeClr val="accent1"/>
                </a:solidFill>
              </a:rPr>
              <a:t>400</a:t>
            </a:r>
            <a:r>
              <a:rPr lang="de-DE" altLang="de-DE" sz="2000" dirty="0"/>
              <a:t> Promovierende</a:t>
            </a:r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2.100 </a:t>
            </a:r>
            <a:r>
              <a:rPr lang="de-DE" altLang="de-DE" sz="2000" dirty="0"/>
              <a:t>Studierende aus über </a:t>
            </a:r>
            <a:r>
              <a:rPr lang="de-DE" altLang="de-DE" sz="2000" dirty="0">
                <a:solidFill>
                  <a:schemeClr val="accent1"/>
                </a:solidFill>
              </a:rPr>
              <a:t>81</a:t>
            </a:r>
            <a:r>
              <a:rPr lang="de-DE" altLang="de-DE" sz="2000" dirty="0"/>
              <a:t> Nationen </a:t>
            </a:r>
          </a:p>
          <a:p>
            <a:pPr marL="0" indent="0">
              <a:buNone/>
            </a:pPr>
            <a:r>
              <a:rPr lang="de-DE" altLang="de-DE" sz="2000" dirty="0">
                <a:solidFill>
                  <a:schemeClr val="accent1"/>
                </a:solidFill>
              </a:rPr>
              <a:t>24</a:t>
            </a:r>
            <a:r>
              <a:rPr lang="de-DE" altLang="de-DE" sz="2000" dirty="0"/>
              <a:t> Studiengänge, Graduiertenprogramme</a:t>
            </a:r>
          </a:p>
          <a:p>
            <a:pPr marL="0" indent="0">
              <a:buNone/>
            </a:pPr>
            <a:br>
              <a:rPr lang="de-DE" altLang="de-DE" sz="2000" dirty="0"/>
            </a:br>
            <a:endParaRPr lang="de-DE" altLang="de-DE" sz="2000" dirty="0"/>
          </a:p>
          <a:p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6720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398463" y="349250"/>
            <a:ext cx="8866187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200" dirty="0" err="1"/>
              <a:t>NanoBioMed</a:t>
            </a:r>
            <a:r>
              <a:rPr lang="de-DE" altLang="de-DE" sz="3200" dirty="0"/>
              <a:t> – </a:t>
            </a:r>
            <a:r>
              <a:rPr lang="de-DE" altLang="de-DE" sz="3200" dirty="0">
                <a:solidFill>
                  <a:schemeClr val="accent1"/>
                </a:solidFill>
              </a:rPr>
              <a:t>genial multidisziplinär</a:t>
            </a:r>
          </a:p>
        </p:txBody>
      </p:sp>
      <p:sp>
        <p:nvSpPr>
          <p:cNvPr id="22531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chemeClr val="bg1"/>
                </a:solidFill>
                <a:latin typeface="Segoe UI" panose="020B0502040204020203" pitchFamily="34" charset="0"/>
              </a:rPr>
              <a:t>Universität des Saarlandes</a:t>
            </a:r>
          </a:p>
        </p:txBody>
      </p:sp>
      <p:sp>
        <p:nvSpPr>
          <p:cNvPr id="22532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975CB7-E6D8-41FD-A5B8-5521958CCFFC}" type="slidenum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</a:rPr>
              <a:pPr/>
              <a:t>9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2533" name="Datumsplatzhalter 3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5C611-13F1-4DB3-81E7-051579F0A7BA}" type="datetime1">
              <a:rPr lang="de-DE" altLang="de-DE" smtClean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23.05.2022</a:t>
            </a:fld>
            <a:endParaRPr lang="de-DE" altLang="de-DE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</a:endParaRPr>
          </a:p>
        </p:txBody>
      </p:sp>
      <p:sp>
        <p:nvSpPr>
          <p:cNvPr id="22534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6528048" y="1035050"/>
            <a:ext cx="5544616" cy="4594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br>
              <a:rPr lang="de-DE" altLang="de-DE" sz="2000" dirty="0"/>
            </a:br>
            <a:endParaRPr lang="de-DE" altLang="de-DE" sz="2000" dirty="0"/>
          </a:p>
        </p:txBody>
      </p:sp>
      <p:pic>
        <p:nvPicPr>
          <p:cNvPr id="22535" name="Grafik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"/>
          <a:stretch/>
        </p:blipFill>
        <p:spPr bwMode="auto">
          <a:xfrm>
            <a:off x="1" y="1340768"/>
            <a:ext cx="6154511" cy="49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 bwMode="auto">
          <a:xfrm>
            <a:off x="6407589" y="1671667"/>
            <a:ext cx="5714121" cy="49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-34290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2000" dirty="0"/>
              <a:t>über </a:t>
            </a:r>
            <a:r>
              <a:rPr lang="de-DE" altLang="de-DE" sz="2000" dirty="0">
                <a:solidFill>
                  <a:schemeClr val="accent1"/>
                </a:solidFill>
              </a:rPr>
              <a:t>600</a:t>
            </a:r>
            <a:r>
              <a:rPr lang="de-DE" altLang="de-DE" sz="2000" dirty="0"/>
              <a:t> Forscherinnen und Forscher</a:t>
            </a:r>
            <a:br>
              <a:rPr lang="de-DE" altLang="de-DE" sz="2000" dirty="0"/>
            </a:br>
            <a:r>
              <a:rPr lang="de-DE" altLang="de-DE" sz="2000" dirty="0"/>
              <a:t>an den Schnittstellen von Medizin, Pharmazie, Lebenswissenschaften und Bioinformatik</a:t>
            </a:r>
          </a:p>
          <a:p>
            <a:pPr>
              <a:lnSpc>
                <a:spcPct val="100000"/>
              </a:lnSpc>
            </a:pPr>
            <a:r>
              <a:rPr lang="de-DE" altLang="de-DE" sz="2000" dirty="0"/>
              <a:t>über </a:t>
            </a:r>
            <a:r>
              <a:rPr lang="de-DE" altLang="de-DE" sz="2000" dirty="0">
                <a:solidFill>
                  <a:schemeClr val="accent1"/>
                </a:solidFill>
              </a:rPr>
              <a:t>300</a:t>
            </a:r>
            <a:r>
              <a:rPr lang="de-DE" altLang="de-DE" sz="2000" dirty="0"/>
              <a:t> Forscherinnen und Forscher</a:t>
            </a:r>
            <a:br>
              <a:rPr lang="de-DE" altLang="de-DE" sz="2000" dirty="0"/>
            </a:br>
            <a:r>
              <a:rPr lang="de-DE" altLang="de-DE" sz="2000" dirty="0"/>
              <a:t>in Materialwissenschaft und Werkstofftechnik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interdisziplinäres Forschungsprofil </a:t>
            </a:r>
          </a:p>
          <a:p>
            <a:pPr>
              <a:lnSpc>
                <a:spcPct val="100000"/>
              </a:lnSpc>
            </a:pPr>
            <a:r>
              <a:rPr lang="de-DE" altLang="de-DE" sz="2000" dirty="0"/>
              <a:t>in der Nano-Bio-Technologie, der Human- und Molekularbiologie, der molekularen Medizin und der Modellierung biologischer Systeme </a:t>
            </a:r>
          </a:p>
          <a:p>
            <a:pPr>
              <a:lnSpc>
                <a:spcPct val="100000"/>
              </a:lnSpc>
            </a:pPr>
            <a:endParaRPr lang="de-DE" altLang="de-DE" sz="2000" dirty="0"/>
          </a:p>
          <a:p>
            <a:pPr>
              <a:lnSpc>
                <a:spcPct val="100000"/>
              </a:lnSpc>
            </a:pPr>
            <a:r>
              <a:rPr lang="de-DE" altLang="de-DE" sz="2000" dirty="0">
                <a:solidFill>
                  <a:schemeClr val="accent1"/>
                </a:solidFill>
              </a:rPr>
              <a:t>zahlreiche</a:t>
            </a:r>
            <a:r>
              <a:rPr lang="de-DE" altLang="de-DE" sz="2000" dirty="0"/>
              <a:t> geförderte Forschungsprojekte und internationale Kooperationen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18994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004877"/>
      </a:dk2>
      <a:lt2>
        <a:srgbClr val="E6E6E6"/>
      </a:lt2>
      <a:accent1>
        <a:srgbClr val="C82254"/>
      </a:accent1>
      <a:accent2>
        <a:srgbClr val="D7DF23"/>
      </a:accent2>
      <a:accent3>
        <a:srgbClr val="01283F"/>
      </a:accent3>
      <a:accent4>
        <a:srgbClr val="BEBEBE"/>
      </a:accent4>
      <a:accent5>
        <a:srgbClr val="919191"/>
      </a:accent5>
      <a:accent6>
        <a:srgbClr val="BEBEBE"/>
      </a:accent6>
      <a:hlink>
        <a:srgbClr val="0000FF"/>
      </a:hlink>
      <a:folHlink>
        <a:srgbClr val="8DB3E2"/>
      </a:folHlink>
    </a:clrScheme>
    <a:fontScheme name="1_Office-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Breitbild</PresentationFormat>
  <Paragraphs>237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Lucida Grande</vt:lpstr>
      <vt:lpstr>Segoe UI</vt:lpstr>
      <vt:lpstr>Verdana</vt:lpstr>
      <vt:lpstr>1_Office-Design</vt:lpstr>
      <vt:lpstr>Universität des Saarlandes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Forschungsstark | International | Vielfältig   Bilder: Oliver Dietze, dasbilderwerk (9,12), das Luftbildcentrum (3), Universitätsarchiv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Claudia Ehrlich</cp:lastModifiedBy>
  <cp:revision>455</cp:revision>
  <dcterms:created xsi:type="dcterms:W3CDTF">2010-05-03T10:36:49Z</dcterms:created>
  <dcterms:modified xsi:type="dcterms:W3CDTF">2022-05-23T16:06:40Z</dcterms:modified>
</cp:coreProperties>
</file>