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300" r:id="rId4"/>
    <p:sldId id="272" r:id="rId5"/>
    <p:sldId id="280" r:id="rId6"/>
    <p:sldId id="269" r:id="rId7"/>
    <p:sldId id="298" r:id="rId8"/>
    <p:sldId id="310" r:id="rId9"/>
    <p:sldId id="312" r:id="rId10"/>
    <p:sldId id="313" r:id="rId11"/>
    <p:sldId id="324" r:id="rId12"/>
    <p:sldId id="323" r:id="rId13"/>
    <p:sldId id="325" r:id="rId14"/>
    <p:sldId id="293" r:id="rId15"/>
    <p:sldId id="314" r:id="rId16"/>
    <p:sldId id="271" r:id="rId17"/>
    <p:sldId id="316" r:id="rId18"/>
    <p:sldId id="315" r:id="rId19"/>
    <p:sldId id="279" r:id="rId20"/>
    <p:sldId id="258" r:id="rId21"/>
  </p:sldIdLst>
  <p:sldSz cx="12192000" cy="6858000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pos="6799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pos="1023">
          <p15:clr>
            <a:srgbClr val="A4A3A4"/>
          </p15:clr>
        </p15:guide>
        <p15:guide id="8" orient="horz" pos="980">
          <p15:clr>
            <a:srgbClr val="A4A3A4"/>
          </p15:clr>
        </p15:guide>
        <p15:guide id="9" pos="7441">
          <p15:clr>
            <a:srgbClr val="A4A3A4"/>
          </p15:clr>
        </p15:guide>
        <p15:guide id="10" pos="305">
          <p15:clr>
            <a:srgbClr val="A4A3A4"/>
          </p15:clr>
        </p15:guide>
        <p15:guide id="11" pos="42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h" initials="k" lastIdx="5" clrIdx="0">
    <p:extLst/>
  </p:cmAuthor>
  <p:cmAuthor id="2" name="Andrew" initials="ACS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D7591"/>
    <a:srgbClr val="01283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634" y="72"/>
      </p:cViewPr>
      <p:guideLst>
        <p:guide orient="horz" pos="2160"/>
        <p:guide pos="3840"/>
        <p:guide orient="horz" pos="255"/>
        <p:guide orient="horz" pos="482"/>
        <p:guide pos="6799"/>
        <p:guide orient="horz" pos="845"/>
        <p:guide pos="1023"/>
        <p:guide orient="horz" pos="980"/>
        <p:guide pos="7441"/>
        <p:guide pos="305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D58586-DA46-4585-914A-B9545ACEE2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572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581B4C-3AB1-49C3-8662-FB1C9B8FC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2906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BCDBC-6AB3-4C2E-865D-D0333E678880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/>
          <a:stretch>
            <a:fillRect/>
          </a:stretch>
        </p:blipFill>
        <p:spPr bwMode="auto">
          <a:xfrm>
            <a:off x="0" y="19050"/>
            <a:ext cx="30241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433388"/>
            <a:ext cx="990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3818" y="2511726"/>
            <a:ext cx="7008779" cy="143752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63818" y="3951886"/>
            <a:ext cx="7008779" cy="16373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33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5-Aufzählu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5392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3CF4DE-E7B9-4A39-85BA-CD29C9A6864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537778B-738C-43FF-A2C4-5D339B60B481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2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Platzierung zweit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5"/>
          <p:cNvCxnSpPr/>
          <p:nvPr userDrawn="1"/>
        </p:nvCxnSpPr>
        <p:spPr>
          <a:xfrm rot="5400000">
            <a:off x="10156825" y="593725"/>
            <a:ext cx="522288" cy="1588"/>
          </a:xfrm>
          <a:prstGeom prst="line">
            <a:avLst/>
          </a:prstGeom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7714291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D1FB83-203C-41EE-8C47-FF8D51B47D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135F4D-23CC-4BAA-8889-F01A349FB3F8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26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740"/>
            <a:ext cx="1219200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2745414"/>
            <a:ext cx="12203113" cy="695618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0128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59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96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70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4 - Eule angeschnitten positiv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87501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b="54561"/>
          <a:stretch>
            <a:fillRect/>
          </a:stretch>
        </p:blipFill>
        <p:spPr bwMode="auto">
          <a:xfrm>
            <a:off x="3718823" y="3871866"/>
            <a:ext cx="4758853" cy="23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5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2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74825"/>
            <a:ext cx="39862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0" y="3957214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4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/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2EB75-4C20-4EC2-9A16-D7EB18C274D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4BF2EA3-4E8F-440F-8837-71BDD9AC507C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9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3F9C6-84D0-4162-91EE-42F978B0FA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2088EF-85F2-4CD3-8D71-2FF36028FA0A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2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9400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4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C501EE-CD04-41E7-B440-C3B3477471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39FB96C-9DBC-46E6-B2D0-D7242DB7E2D5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30363" y="1345199"/>
            <a:ext cx="9154784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D33876-A343-4AB0-AF59-3085283FF47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43F447D-18C7-4BD6-B08F-4152D8BD2FE5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2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Logo Eule / Streifen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DCBD55-91F0-45C8-9EAD-31C5FB32C79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3AEF513-E395-4A3D-8E58-0206060B0C19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4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6350" y="44450"/>
            <a:ext cx="6089650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5EB353-52B3-4C59-974B-DBFB9536EF7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9CF090C-F802-4A98-AB4C-52BD67E56E9F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903EA1-EC3C-48FB-AFDC-0715A5E8F6B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3A8E30D-A6B4-490F-BBF6-DF3C9C86279C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490205" y="1350048"/>
            <a:ext cx="4891732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9EA074-14BF-4C08-ABA0-19844DC6C3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12A146F-698B-4B8A-A12B-173EE3126FD6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35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4-Aufzäh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68765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6E317D-C892-416C-87E1-03B7D17D298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70085A-81E6-4373-A188-F16A72336CA3}" type="datetime1">
              <a:rPr lang="de-DE"/>
              <a:pPr>
                <a:defRPr/>
              </a:pPr>
              <a:t>11.10.2022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8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26CF26-809F-407B-9122-BBEFC90D682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67" r:id="rId12"/>
    <p:sldLayoutId id="2147483874" r:id="rId13"/>
    <p:sldLayoutId id="2147483877" r:id="rId14"/>
    <p:sldLayoutId id="2147483876" r:id="rId15"/>
    <p:sldLayoutId id="2147483878" r:id="rId16"/>
    <p:sldLayoutId id="2147483875" r:id="rId17"/>
    <p:sldLayoutId id="2147483879" r:id="rId18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4464050" y="2924944"/>
            <a:ext cx="7008813" cy="10247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/>
              <a:t>Saarland University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64050" y="3951288"/>
            <a:ext cx="7008813" cy="773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600" dirty="0"/>
              <a:t>– </a:t>
            </a:r>
            <a:r>
              <a:rPr lang="en-GB" sz="2600" dirty="0">
                <a:solidFill>
                  <a:schemeClr val="accent1"/>
                </a:solidFill>
              </a:rPr>
              <a:t>European in spirit </a:t>
            </a:r>
            <a:r>
              <a:rPr lang="en-GB" sz="2600" dirty="0"/>
              <a:t>since 1948 –</a:t>
            </a:r>
          </a:p>
          <a:p>
            <a:r>
              <a:rPr lang="en-GB" sz="2600" dirty="0"/>
              <a:t>Cutting-edge research | International | Diverse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8866187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Europe! </a:t>
            </a:r>
            <a:r>
              <a:rPr lang="en-GB" sz="3200" dirty="0">
                <a:solidFill>
                  <a:schemeClr val="accent1"/>
                </a:solidFill>
              </a:rPr>
              <a:t>European through and through</a:t>
            </a:r>
            <a:r>
              <a:rPr lang="en-GB" sz="3200" dirty="0"/>
              <a:t>!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10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8" y="1340768"/>
            <a:ext cx="6096001" cy="49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263352" y="1340768"/>
            <a:ext cx="5832647" cy="3996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Interdisciplinary European research</a:t>
            </a:r>
            <a:br>
              <a:rPr lang="en-GB" sz="2000" dirty="0">
                <a:solidFill>
                  <a:schemeClr val="accent2"/>
                </a:solidFill>
              </a:rPr>
            </a:br>
            <a:r>
              <a:rPr lang="en-GB" sz="2000" dirty="0"/>
              <a:t>in all faculties, with special focus on France</a:t>
            </a:r>
          </a:p>
          <a:p>
            <a:pPr marL="0" indent="0">
              <a:buNone/>
            </a:pPr>
            <a:r>
              <a:rPr lang="en-GB" sz="2000" dirty="0"/>
              <a:t>‘European University’: </a:t>
            </a:r>
            <a:r>
              <a:rPr lang="en-GB" sz="2000" b="1" dirty="0"/>
              <a:t>T</a:t>
            </a:r>
            <a:r>
              <a:rPr lang="en-GB" sz="2000" dirty="0">
                <a:solidFill>
                  <a:schemeClr val="accent1"/>
                </a:solidFill>
              </a:rPr>
              <a:t>ransform</a:t>
            </a:r>
            <a:r>
              <a:rPr lang="en-GB" sz="2000" b="1" dirty="0"/>
              <a:t>4E</a:t>
            </a:r>
            <a:r>
              <a:rPr lang="en-GB" sz="2000" dirty="0">
                <a:solidFill>
                  <a:schemeClr val="accent1"/>
                </a:solidFill>
              </a:rPr>
              <a:t>urope</a:t>
            </a:r>
            <a:br>
              <a:rPr lang="en-GB" sz="2000" dirty="0"/>
            </a:br>
            <a:r>
              <a:rPr lang="en-GB" sz="2000" dirty="0"/>
              <a:t>The cross-border university alliance </a:t>
            </a:r>
            <a:br>
              <a:rPr lang="en-GB" sz="2000" dirty="0"/>
            </a:br>
            <a:r>
              <a:rPr lang="en-GB" sz="2000" b="1" dirty="0"/>
              <a:t>Uni</a:t>
            </a:r>
            <a:r>
              <a:rPr lang="en-GB" sz="2000" dirty="0">
                <a:solidFill>
                  <a:schemeClr val="accent1"/>
                </a:solidFill>
              </a:rPr>
              <a:t>versity of the </a:t>
            </a:r>
            <a:r>
              <a:rPr lang="en-GB" sz="2000" b="1" dirty="0"/>
              <a:t>G</a:t>
            </a:r>
            <a:r>
              <a:rPr lang="en-GB" sz="2000" dirty="0">
                <a:solidFill>
                  <a:schemeClr val="accent1"/>
                </a:solidFill>
              </a:rPr>
              <a:t>reater </a:t>
            </a:r>
            <a:r>
              <a:rPr lang="en-GB" sz="2000" b="1" dirty="0"/>
              <a:t>R</a:t>
            </a:r>
            <a:r>
              <a:rPr lang="en-GB" sz="2000" dirty="0">
                <a:solidFill>
                  <a:schemeClr val="accent1"/>
                </a:solidFill>
              </a:rPr>
              <a:t>egion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Numerous degree programmes </a:t>
            </a:r>
            <a:r>
              <a:rPr lang="en-GB" sz="2000" dirty="0"/>
              <a:t>and </a:t>
            </a:r>
            <a:r>
              <a:rPr lang="en-GB" sz="2000" dirty="0">
                <a:solidFill>
                  <a:schemeClr val="accent1"/>
                </a:solidFill>
              </a:rPr>
              <a:t>certificates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(e.g. the </a:t>
            </a:r>
            <a:r>
              <a:rPr lang="en-GB" sz="2000" dirty="0" err="1"/>
              <a:t>Europaicum</a:t>
            </a:r>
            <a:r>
              <a:rPr lang="en-GB" sz="2000" dirty="0"/>
              <a:t>) with a strong European focus</a:t>
            </a:r>
          </a:p>
          <a:p>
            <a:pPr marL="0" indent="0">
              <a:buNone/>
            </a:pPr>
            <a:r>
              <a:rPr lang="en-GB" sz="2000" dirty="0"/>
              <a:t>European studies programme with a choice of three areas of specialization</a:t>
            </a:r>
          </a:p>
          <a:p>
            <a:pPr marL="0" indent="0">
              <a:buNone/>
            </a:pPr>
            <a:r>
              <a:rPr lang="en-GB" sz="2000" i="1" dirty="0"/>
              <a:t>Europa-</a:t>
            </a:r>
            <a:r>
              <a:rPr lang="en-GB" sz="2000" i="1" dirty="0" err="1"/>
              <a:t>Kolleg</a:t>
            </a:r>
            <a:r>
              <a:rPr lang="en-GB" sz="2000" i="1" dirty="0"/>
              <a:t> CEUS</a:t>
            </a:r>
            <a:r>
              <a:rPr lang="en-GB" sz="2000" dirty="0"/>
              <a:t>, which also hosts the European visiting professorship | </a:t>
            </a:r>
            <a:r>
              <a:rPr lang="en-GB" sz="2000" i="1" dirty="0"/>
              <a:t>Europa-</a:t>
            </a:r>
            <a:r>
              <a:rPr lang="en-GB" sz="2000" i="1" dirty="0" err="1"/>
              <a:t>Institut</a:t>
            </a:r>
            <a:r>
              <a:rPr lang="en-GB" sz="2000" dirty="0"/>
              <a:t> with its two sections ‘Law’ and ‘Economics’ | </a:t>
            </a:r>
            <a:r>
              <a:rPr lang="en-GB" sz="2000" i="1" dirty="0" err="1"/>
              <a:t>Frankreichzentrum</a:t>
            </a:r>
            <a:r>
              <a:rPr lang="en-GB" sz="2000" dirty="0"/>
              <a:t> | </a:t>
            </a:r>
            <a:r>
              <a:rPr lang="en-GB" sz="2000" i="1" dirty="0"/>
              <a:t>Centre </a:t>
            </a:r>
            <a:r>
              <a:rPr lang="en-GB" sz="2000" i="1" dirty="0" err="1"/>
              <a:t>juridique</a:t>
            </a:r>
            <a:r>
              <a:rPr lang="en-GB" sz="2000" i="1" dirty="0"/>
              <a:t> </a:t>
            </a:r>
            <a:r>
              <a:rPr lang="en-GB" sz="2000" i="1" dirty="0" err="1"/>
              <a:t>franco-allemand</a:t>
            </a:r>
            <a:r>
              <a:rPr lang="en-GB" sz="2000" dirty="0"/>
              <a:t> </a:t>
            </a:r>
          </a:p>
          <a:p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8602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11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83030" y="0"/>
            <a:ext cx="300897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32774" name="Textplatzhalter 1"/>
          <p:cNvSpPr txBox="1">
            <a:spLocks/>
          </p:cNvSpPr>
          <p:nvPr/>
        </p:nvSpPr>
        <p:spPr bwMode="auto">
          <a:xfrm>
            <a:off x="9259695" y="0"/>
            <a:ext cx="285564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University: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Transform4Europe  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T4E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en-GB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EU-supported initiative since 2020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Seven 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 universities in Spain, Estonia, Poland, Bulgaria, Italy and Lithuania</a:t>
            </a:r>
          </a:p>
          <a:p>
            <a:pPr algn="ctr"/>
            <a:r>
              <a:rPr lang="en-GB" sz="28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858" r="7505" b="837"/>
          <a:stretch/>
        </p:blipFill>
        <p:spPr bwMode="auto">
          <a:xfrm>
            <a:off x="-1" y="0"/>
            <a:ext cx="6156000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6155999" y="0"/>
            <a:ext cx="2950366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university alliance for  </a:t>
            </a:r>
          </a:p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new generation of </a:t>
            </a:r>
          </a:p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young Europeans</a:t>
            </a:r>
            <a:r>
              <a:rPr lang="en-GB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collaborate across subject boundaries to acquire digital, intercultural and entrepreneurial skills</a:t>
            </a:r>
          </a:p>
          <a:p>
            <a:pPr algn="ctr">
              <a:lnSpc>
                <a:spcPct val="100000"/>
              </a:lnSpc>
            </a:pPr>
            <a:endParaRPr lang="de-DE" altLang="de-DE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lang="de-DE" altLang="de-DE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higher </a:t>
            </a:r>
          </a:p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 and training</a:t>
            </a:r>
            <a:r>
              <a:rPr lang="en-GB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116,000 students offering joint study programmes, </a:t>
            </a:r>
          </a:p>
          <a:p>
            <a:pPr algn="ctr"/>
            <a:r>
              <a:rPr lang="en-GB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platforms, innovative approaches to teaching and an extensive mobility programme that facilitates close links between the seven universities in the </a:t>
            </a:r>
          </a:p>
          <a:p>
            <a:pPr algn="ctr"/>
            <a:r>
              <a:rPr lang="en-GB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T4E alliance</a:t>
            </a:r>
            <a:endParaRPr lang="en-GB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7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59875" y="0"/>
            <a:ext cx="3032125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6" y="0"/>
            <a:ext cx="9126492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9278279" y="0"/>
            <a:ext cx="2795315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dynamic network in the heart of Europe: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b="1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University of the Greater Region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en-GB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Six </a:t>
            </a:r>
            <a:br>
              <a:rPr lang="en-GB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universities</a:t>
            </a:r>
            <a:br>
              <a:rPr lang="en-GB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Germany, France, Belgium and Luxembourg</a:t>
            </a:r>
          </a:p>
        </p:txBody>
      </p:sp>
    </p:spTree>
    <p:extLst>
      <p:ext uri="{BB962C8B-B14F-4D97-AF65-F5344CB8AC3E}">
        <p14:creationId xmlns:p14="http://schemas.microsoft.com/office/powerpoint/2010/main" val="270592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26855" y="205780"/>
            <a:ext cx="1015312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/>
              <a:t>What makes us special? </a:t>
            </a:r>
            <a:r>
              <a:rPr lang="en-GB" sz="3200">
                <a:solidFill>
                  <a:schemeClr val="accent1"/>
                </a:solidFill>
              </a:rPr>
              <a:t>Crossing boundaries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28048" y="1035050"/>
            <a:ext cx="5544616" cy="459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br>
              <a:rPr lang="en-GB" sz="2000"/>
            </a:br>
            <a:endParaRPr lang="en-GB" sz="200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r="-180" b="-555"/>
          <a:stretch/>
        </p:blipFill>
        <p:spPr bwMode="auto">
          <a:xfrm>
            <a:off x="-9427" y="1089320"/>
            <a:ext cx="6149075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6352908" y="1126912"/>
            <a:ext cx="5839091" cy="52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/>
              <a:t>At Saarland University our great strength has always been to go beyond the boundaries that are typically drawn between cultures, academic disciplines, economies and societies.</a:t>
            </a:r>
          </a:p>
          <a:p>
            <a:pPr>
              <a:lnSpc>
                <a:spcPct val="100000"/>
              </a:lnSpc>
            </a:pPr>
            <a:endParaRPr lang="en-GB" sz="1050" dirty="0"/>
          </a:p>
          <a:p>
            <a:pPr>
              <a:lnSpc>
                <a:spcPct val="100000"/>
              </a:lnSpc>
            </a:pPr>
            <a:r>
              <a:rPr lang="en-GB" sz="2000" dirty="0"/>
              <a:t>A campus where </a:t>
            </a:r>
            <a:r>
              <a:rPr lang="en-GB" sz="2000" dirty="0">
                <a:solidFill>
                  <a:schemeClr val="accent1"/>
                </a:solidFill>
              </a:rPr>
              <a:t>everything is close at hand</a:t>
            </a:r>
            <a:r>
              <a:rPr lang="en-GB" sz="2000" dirty="0"/>
              <a:t> fosters interdisciplinary collaboration and encourages close ties between research and teaching.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Interdisciplinary cooperation </a:t>
            </a:r>
            <a:r>
              <a:rPr lang="en-GB" sz="2000" dirty="0"/>
              <a:t>has always been a defining feature of Saarland University. </a:t>
            </a:r>
            <a:br>
              <a:rPr lang="en-GB" sz="2000" dirty="0"/>
            </a:br>
            <a:r>
              <a:rPr lang="en-GB" sz="2000" dirty="0"/>
              <a:t>Examples include business informatics, legal informatics and bioinformatics, language technology, </a:t>
            </a:r>
            <a:r>
              <a:rPr lang="en-GB" sz="2000" dirty="0" err="1"/>
              <a:t>nano</a:t>
            </a:r>
            <a:r>
              <a:rPr lang="en-GB" sz="2000" dirty="0"/>
              <a:t>-biotechnology, cultural studies in historical perspective, intercultural communication, quantum engineering.</a:t>
            </a:r>
          </a:p>
          <a:p>
            <a:pPr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408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1048"/>
            <a:ext cx="3024336" cy="648072"/>
          </a:xfrm>
          <a:prstGeom prst="rect">
            <a:avLst/>
          </a:prstGeom>
        </p:spPr>
      </p:pic>
      <p:sp>
        <p:nvSpPr>
          <p:cNvPr id="27650" name="Fußzeilenplatzhalt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206750" y="6416675"/>
            <a:ext cx="8985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Das Marketingkonzept der Universität des Saarlandes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91850" y="6416675"/>
            <a:ext cx="1200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F2F09D-EFB3-4F58-A32E-A4EAA017BA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14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7652" name="Datumsplatzhalt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424613"/>
            <a:ext cx="1227138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D1EC5-C476-483B-BA99-478987FA33B6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29529"/>
              </p:ext>
            </p:extLst>
          </p:nvPr>
        </p:nvGraphicFramePr>
        <p:xfrm>
          <a:off x="0" y="1430601"/>
          <a:ext cx="12192001" cy="543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52">
                  <a:extLst>
                    <a:ext uri="{9D8B030D-6E8A-4147-A177-3AD203B41FA5}">
                      <a16:colId xmlns:a16="http://schemas.microsoft.com/office/drawing/2014/main" val="637047331"/>
                    </a:ext>
                  </a:extLst>
                </a:gridCol>
                <a:gridCol w="3093548">
                  <a:extLst>
                    <a:ext uri="{9D8B030D-6E8A-4147-A177-3AD203B41FA5}">
                      <a16:colId xmlns:a16="http://schemas.microsoft.com/office/drawing/2014/main" val="1831659816"/>
                    </a:ext>
                  </a:extLst>
                </a:gridCol>
                <a:gridCol w="3032818">
                  <a:extLst>
                    <a:ext uri="{9D8B030D-6E8A-4147-A177-3AD203B41FA5}">
                      <a16:colId xmlns:a16="http://schemas.microsoft.com/office/drawing/2014/main" val="373756754"/>
                    </a:ext>
                  </a:extLst>
                </a:gridCol>
                <a:gridCol w="3063183">
                  <a:extLst>
                    <a:ext uri="{9D8B030D-6E8A-4147-A177-3AD203B41FA5}">
                      <a16:colId xmlns:a16="http://schemas.microsoft.com/office/drawing/2014/main" val="1964763893"/>
                    </a:ext>
                  </a:extLst>
                </a:gridCol>
              </a:tblGrid>
              <a:tr h="17103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7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CISPA – Helmholtz Center for Information Security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German Research Center for Artificial Intelligence (DFKI)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 Planck Institute for Computer Science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Max Planck Institute </a:t>
                      </a:r>
                      <a:r>
                        <a:rPr lang="en-GB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for Software</a:t>
                      </a:r>
                      <a:r>
                        <a:rPr lang="en-GB" sz="1700" b="0"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Systems</a:t>
                      </a:r>
                      <a:r>
                        <a:rPr lang="en-GB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7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Dagstuhl Castle –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7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Leibniz Centre for Informatics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1289"/>
                  </a:ext>
                </a:extLst>
              </a:tr>
              <a:tr h="1800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Helmholtz Institute for Pharmaceutical Research, Saarland (HIPS)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Leibniz Institute for New Materials (INM)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Steinbeis</a:t>
                      </a:r>
                      <a:r>
                        <a:rPr lang="en-GB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Research </a:t>
                      </a:r>
                      <a:r>
                        <a:rPr lang="en-GB" sz="1700" b="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Center</a:t>
                      </a:r>
                      <a:r>
                        <a:rPr lang="en-GB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for Amorphous Metals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Steinbeis Materials Engineering Center Saarland (MECS)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80656"/>
                  </a:ext>
                </a:extLst>
              </a:tr>
              <a:tr h="19259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7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Fraunhofer Institute for Biomedical Engineering (IBMT)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Fraunhofer Institute for Non-Destructive Testing (IZFP)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Center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for Mechatronics and Automation Technology (</a:t>
                      </a:r>
                      <a:r>
                        <a:rPr lang="en-GB" sz="17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ZeMA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Korea Institute of Science and Technology Europe (KIST Europe)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4657"/>
                  </a:ext>
                </a:extLst>
              </a:tr>
            </a:tbl>
          </a:graphicData>
        </a:graphic>
      </p:graphicFrame>
      <p:sp>
        <p:nvSpPr>
          <p:cNvPr id="27666" name="Textplatzhalter 1"/>
          <p:cNvSpPr txBox="1">
            <a:spLocks/>
          </p:cNvSpPr>
          <p:nvPr/>
        </p:nvSpPr>
        <p:spPr bwMode="auto">
          <a:xfrm>
            <a:off x="335360" y="407988"/>
            <a:ext cx="972998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en-GB" sz="3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the big players </a:t>
            </a:r>
            <a:r>
              <a:rPr lang="en-GB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one place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networks </a:t>
            </a:r>
            <a:r>
              <a:rPr lang="en-GB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an excellent working environment for early career researchers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Rechteck 18"/>
          <p:cNvSpPr>
            <a:spLocks noChangeArrowheads="1"/>
          </p:cNvSpPr>
          <p:nvPr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Rechteck 18"/>
          <p:cNvSpPr>
            <a:spLocks noChangeArrowheads="1"/>
          </p:cNvSpPr>
          <p:nvPr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7669" name="Bild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07988"/>
            <a:ext cx="1047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18F78-07D5-4C4E-8E8B-A505D384C7C7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15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89C73-BDD1-4F64-9B81-351C256DEE28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6240696" y="908720"/>
            <a:ext cx="6120000" cy="5362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Studying at Saarland University: </a:t>
            </a:r>
            <a:r>
              <a:rPr lang="en-GB" sz="3200" dirty="0">
                <a:solidFill>
                  <a:schemeClr val="accent1"/>
                </a:solidFill>
              </a:rPr>
              <a:t>Variety and depth</a:t>
            </a:r>
          </a:p>
          <a:p>
            <a:pPr>
              <a:lnSpc>
                <a:spcPct val="100000"/>
              </a:lnSpc>
            </a:pPr>
            <a:endParaRPr lang="de-DE" altLang="de-DE" sz="16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A total of 146 </a:t>
            </a:r>
            <a:r>
              <a:rPr lang="en-US" sz="2000" dirty="0"/>
              <a:t>study </a:t>
            </a:r>
            <a:r>
              <a:rPr lang="en-US" sz="2000" dirty="0" err="1"/>
              <a:t>programmes</a:t>
            </a:r>
            <a:r>
              <a:rPr lang="en-US" sz="2000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80</a:t>
            </a:r>
            <a:r>
              <a:rPr lang="en-GB" sz="2000" dirty="0"/>
              <a:t> undergraduate degree programmes – Bachelor’s degrees / state examinations (</a:t>
            </a:r>
            <a:r>
              <a:rPr lang="en-GB" sz="2000" i="1" dirty="0" err="1"/>
              <a:t>Staatsexamen</a:t>
            </a:r>
            <a:r>
              <a:rPr lang="en-GB" sz="2000" dirty="0"/>
              <a:t>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55 </a:t>
            </a:r>
            <a:r>
              <a:rPr lang="en-GB" sz="2000" dirty="0"/>
              <a:t>Master’s degree programmes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11</a:t>
            </a:r>
            <a:r>
              <a:rPr lang="en-GB" sz="2000" dirty="0"/>
              <a:t> advanced professional study programmes</a:t>
            </a:r>
            <a:endParaRPr lang="de-DE" altLang="de-DE" sz="105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35 </a:t>
            </a:r>
            <a:r>
              <a:rPr lang="en-GB" sz="2000" dirty="0"/>
              <a:t>international degree programmes, most of which lead to a double- or triple-degree qualification</a:t>
            </a:r>
            <a:br>
              <a:rPr lang="en-GB" sz="2000" dirty="0"/>
            </a:b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Over </a:t>
            </a:r>
            <a:r>
              <a:rPr lang="en-GB" sz="2000" dirty="0">
                <a:solidFill>
                  <a:schemeClr val="accent1"/>
                </a:solidFill>
              </a:rPr>
              <a:t>20 certificates </a:t>
            </a:r>
            <a:r>
              <a:rPr lang="en-GB" sz="2000" dirty="0"/>
              <a:t>offering supplementary qualifications in specialist fields </a:t>
            </a:r>
            <a:endParaRPr lang="de-DE" sz="2000" b="1" dirty="0"/>
          </a:p>
          <a:p>
            <a:pPr>
              <a:lnSpc>
                <a:spcPct val="100000"/>
              </a:lnSpc>
            </a:pPr>
            <a:r>
              <a:rPr lang="en-GB" sz="2000" dirty="0"/>
              <a:t>The</a:t>
            </a:r>
            <a:r>
              <a:rPr lang="en-GB" sz="2000" dirty="0">
                <a:solidFill>
                  <a:schemeClr val="accent1"/>
                </a:solidFill>
              </a:rPr>
              <a:t> Language Centre </a:t>
            </a:r>
            <a:r>
              <a:rPr lang="en-GB" sz="2000" dirty="0"/>
              <a:t>offers courses on </a:t>
            </a:r>
            <a:r>
              <a:rPr lang="en-GB" sz="2000" dirty="0">
                <a:solidFill>
                  <a:schemeClr val="accent1"/>
                </a:solidFill>
              </a:rPr>
              <a:t>15</a:t>
            </a:r>
            <a:r>
              <a:rPr lang="en-GB" sz="2000" dirty="0"/>
              <a:t> languages</a:t>
            </a:r>
          </a:p>
        </p:txBody>
      </p:sp>
      <p:pic>
        <p:nvPicPr>
          <p:cNvPr id="21510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70" r="2963" b="359"/>
          <a:stretch/>
        </p:blipFill>
        <p:spPr bwMode="auto">
          <a:xfrm>
            <a:off x="0" y="44624"/>
            <a:ext cx="6120000" cy="62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5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/>
              <a:t>Officially recognized for </a:t>
            </a:r>
            <a:r>
              <a:rPr lang="en-GB" sz="3200">
                <a:solidFill>
                  <a:schemeClr val="accent1"/>
                </a:solidFill>
              </a:rPr>
              <a:t>teaching excellence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16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243865" y="1340767"/>
            <a:ext cx="5780127" cy="42079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Saarland University was one of the first universities in Germany to receive official quality assurance accreditation for providing an </a:t>
            </a:r>
            <a:r>
              <a:rPr lang="en-GB" sz="2000" dirty="0">
                <a:solidFill>
                  <a:schemeClr val="accent1"/>
                </a:solidFill>
              </a:rPr>
              <a:t>ideal environment</a:t>
            </a:r>
            <a:r>
              <a:rPr lang="en-GB" sz="2000" dirty="0"/>
              <a:t> for successful academic study.</a:t>
            </a:r>
          </a:p>
          <a:p>
            <a:pPr>
              <a:lnSpc>
                <a:spcPct val="100000"/>
              </a:lnSpc>
            </a:pPr>
            <a:endParaRPr lang="de-DE" sz="1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Effective quality management</a:t>
            </a:r>
            <a:r>
              <a:rPr lang="en-GB" sz="2000" dirty="0"/>
              <a:t>: Continuous development and improvement of teaching and study programmes</a:t>
            </a:r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en-GB" sz="2000" dirty="0"/>
              <a:t>As a medium-sized university with a reputation for excellence, Saarland University offers </a:t>
            </a:r>
            <a:r>
              <a:rPr lang="en-GB" sz="2000" dirty="0">
                <a:solidFill>
                  <a:schemeClr val="accent1"/>
                </a:solidFill>
              </a:rPr>
              <a:t>personal academic supervision</a:t>
            </a:r>
            <a:r>
              <a:rPr lang="en-GB" sz="2000" dirty="0"/>
              <a:t> with students often learning in small groups.</a:t>
            </a:r>
          </a:p>
          <a:p>
            <a:pPr>
              <a:lnSpc>
                <a:spcPct val="100000"/>
              </a:lnSpc>
            </a:pPr>
            <a:endParaRPr lang="en-GB" sz="1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Centre for Key Competencies and University Didactics: </a:t>
            </a:r>
            <a:r>
              <a:rPr lang="en-GB" sz="2000" dirty="0"/>
              <a:t>Acquisition of cross-disciplinary skills</a:t>
            </a:r>
            <a:endParaRPr 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96753"/>
            <a:ext cx="6096000" cy="50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accent1"/>
                </a:solidFill>
              </a:rPr>
              <a:t>Getting off to a </a:t>
            </a:r>
            <a:r>
              <a:rPr lang="en-GB" sz="3200" dirty="0"/>
              <a:t>good start!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23838" y="1500973"/>
            <a:ext cx="5500154" cy="4931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Preparatory courses </a:t>
            </a:r>
            <a:r>
              <a:rPr lang="en-GB" sz="2000" dirty="0"/>
              <a:t>and </a:t>
            </a:r>
            <a:r>
              <a:rPr lang="en-GB" sz="2000" dirty="0">
                <a:solidFill>
                  <a:schemeClr val="accent1"/>
                </a:solidFill>
              </a:rPr>
              <a:t>mentoring initiatives </a:t>
            </a:r>
            <a:r>
              <a:rPr lang="en-GB" sz="2000" dirty="0"/>
              <a:t>help students just starting out at university.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en-GB" sz="2000" dirty="0"/>
              <a:t>Study programmes that offer students </a:t>
            </a:r>
            <a:r>
              <a:rPr lang="en-GB" sz="2000" dirty="0">
                <a:solidFill>
                  <a:schemeClr val="accent1"/>
                </a:solidFill>
              </a:rPr>
              <a:t>opportunities to put their knowledge and skills into practice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en-GB" sz="2000" dirty="0"/>
              <a:t>Students can </a:t>
            </a:r>
            <a:r>
              <a:rPr lang="en-GB" sz="2000" dirty="0">
                <a:solidFill>
                  <a:schemeClr val="accent1"/>
                </a:solidFill>
              </a:rPr>
              <a:t>contribute to departmental and institute research projects </a:t>
            </a:r>
            <a:r>
              <a:rPr lang="en-GB" sz="2000" dirty="0"/>
              <a:t>at an early stage of their university education. </a:t>
            </a:r>
          </a:p>
          <a:p>
            <a:pPr>
              <a:lnSpc>
                <a:spcPct val="100000"/>
              </a:lnSpc>
            </a:pPr>
            <a:endParaRPr lang="en-GB" sz="1000" dirty="0"/>
          </a:p>
          <a:p>
            <a:pPr>
              <a:lnSpc>
                <a:spcPct val="100000"/>
              </a:lnSpc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accent1"/>
                </a:solidFill>
              </a:rPr>
              <a:t>Career </a:t>
            </a:r>
            <a:r>
              <a:rPr lang="en-GB" sz="2000" dirty="0" err="1">
                <a:solidFill>
                  <a:schemeClr val="accent1"/>
                </a:solidFill>
              </a:rPr>
              <a:t>Center</a:t>
            </a:r>
            <a:r>
              <a:rPr lang="en-GB" sz="2000" dirty="0"/>
              <a:t> can assist with career planning and with transitioning from university to the workplace. Students can take their first steps in a </a:t>
            </a:r>
            <a:r>
              <a:rPr lang="en-GB" sz="2000" dirty="0">
                <a:solidFill>
                  <a:schemeClr val="accent1"/>
                </a:solidFill>
              </a:rPr>
              <a:t>business start-up</a:t>
            </a:r>
            <a:r>
              <a:rPr lang="en-GB" sz="2000" dirty="0"/>
              <a:t> while still studying.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endParaRPr lang="de-DE" alt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96" r="-1160" b="-100"/>
          <a:stretch/>
        </p:blipFill>
        <p:spPr bwMode="auto">
          <a:xfrm>
            <a:off x="6023992" y="1340769"/>
            <a:ext cx="6228000" cy="49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en-GB" dirty="0">
                <a:solidFill>
                  <a:schemeClr val="accent1"/>
                </a:solidFill>
              </a:rPr>
              <a:t>Opportunities </a:t>
            </a:r>
            <a:r>
              <a:rPr lang="en-GB" dirty="0"/>
              <a:t>around the world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18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263352" y="1340768"/>
            <a:ext cx="5760640" cy="4752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accent1"/>
                </a:solidFill>
              </a:rPr>
              <a:t>International Office </a:t>
            </a:r>
            <a:r>
              <a:rPr lang="en-GB" sz="2000" dirty="0"/>
              <a:t>is the main coordinating office for incoming international students and for home students looking to study abroad.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en-GB" sz="2000" dirty="0"/>
              <a:t>Exchange programmes for university research and teaching staff at </a:t>
            </a:r>
            <a:r>
              <a:rPr lang="en-GB" sz="2000" dirty="0">
                <a:solidFill>
                  <a:schemeClr val="accent1"/>
                </a:solidFill>
              </a:rPr>
              <a:t>hundreds</a:t>
            </a:r>
            <a:r>
              <a:rPr lang="en-GB" sz="2000" dirty="0"/>
              <a:t> of partner universities around the world, </a:t>
            </a:r>
            <a:r>
              <a:rPr lang="en-GB" sz="2000" dirty="0">
                <a:solidFill>
                  <a:schemeClr val="accent1"/>
                </a:solidFill>
              </a:rPr>
              <a:t>many of which are in Europe.</a:t>
            </a:r>
          </a:p>
          <a:p>
            <a:pPr>
              <a:lnSpc>
                <a:spcPct val="100000"/>
              </a:lnSpc>
            </a:pPr>
            <a:endParaRPr lang="en-GB" sz="1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/>
              <a:t>Support for students who want to organize a study abroad period outside of existing exchange programmes. Opportunities for </a:t>
            </a:r>
            <a:r>
              <a:rPr lang="en-GB" sz="2000" dirty="0">
                <a:solidFill>
                  <a:schemeClr val="accent1"/>
                </a:solidFill>
              </a:rPr>
              <a:t>international work placements and internships.</a:t>
            </a:r>
          </a:p>
          <a:p>
            <a:pPr>
              <a:lnSpc>
                <a:spcPct val="100000"/>
              </a:lnSpc>
            </a:pPr>
            <a:endParaRPr lang="en-GB" sz="1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accent1"/>
                </a:solidFill>
              </a:rPr>
              <a:t>Welcome </a:t>
            </a:r>
            <a:r>
              <a:rPr lang="en-GB" sz="2000" dirty="0" err="1">
                <a:solidFill>
                  <a:schemeClr val="accent1"/>
                </a:solidFill>
              </a:rPr>
              <a:t>Center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/>
              <a:t>provides assistance to international students and to visiting foreign academics and scholars.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de-DE" altLang="de-DE" sz="6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40768"/>
            <a:ext cx="6096000" cy="49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8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accent1"/>
                </a:solidFill>
              </a:rPr>
              <a:t>Entrepreneurial </a:t>
            </a:r>
            <a:r>
              <a:rPr lang="en-GB"/>
              <a:t>spirit</a:t>
            </a:r>
          </a:p>
          <a:p>
            <a:pPr>
              <a:buFont typeface="Lucida Grande" pitchFamily="80" charset="0"/>
              <a:buNone/>
            </a:pPr>
            <a:endParaRPr lang="de-DE" altLang="de-DE" dirty="0"/>
          </a:p>
        </p:txBody>
      </p:sp>
      <p:sp>
        <p:nvSpPr>
          <p:cNvPr id="24579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458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B232-7637-43CF-A66F-82772BB4706F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19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4581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E2AB-9A69-4AFA-8342-13EA558FFE1B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4582" name="Grafik 1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-1022"/>
          <a:stretch/>
        </p:blipFill>
        <p:spPr bwMode="auto">
          <a:xfrm>
            <a:off x="0" y="1340768"/>
            <a:ext cx="60960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Inhaltsplatzhalter 3"/>
          <p:cNvSpPr>
            <a:spLocks noGrp="1"/>
          </p:cNvSpPr>
          <p:nvPr>
            <p:ph idx="1"/>
          </p:nvPr>
        </p:nvSpPr>
        <p:spPr bwMode="auto">
          <a:xfrm>
            <a:off x="6384330" y="1196752"/>
            <a:ext cx="5760640" cy="50255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The ‘Entrepreneurial Campus Saar’ initiative </a:t>
            </a:r>
          </a:p>
          <a:p>
            <a:pPr marL="0" indent="0">
              <a:buNone/>
            </a:pPr>
            <a:r>
              <a:rPr lang="en-GB" sz="2000" dirty="0"/>
              <a:t>Recognized by the federal government in its </a:t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</a:rPr>
              <a:t>EXIST Business Start-Up</a:t>
            </a:r>
            <a:r>
              <a:rPr lang="en-GB" sz="2000" dirty="0"/>
              <a:t> programme</a:t>
            </a:r>
            <a:br>
              <a:rPr lang="en-GB" sz="2000" dirty="0"/>
            </a:br>
            <a:r>
              <a:rPr lang="en-GB" sz="2000" dirty="0"/>
              <a:t>Very highly ranked in Germany's ‘Start-Up Radar’ league tables, described as a university with an ‘outstanding start-up culture’.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3 </a:t>
            </a:r>
            <a:r>
              <a:rPr lang="en-GB" sz="2000" dirty="0"/>
              <a:t>incubator centres: more than </a:t>
            </a:r>
            <a:r>
              <a:rPr lang="en-GB" sz="2000" dirty="0">
                <a:solidFill>
                  <a:schemeClr val="accent1"/>
                </a:solidFill>
              </a:rPr>
              <a:t>520</a:t>
            </a:r>
            <a:r>
              <a:rPr lang="en-GB" sz="2000" b="1" dirty="0"/>
              <a:t> </a:t>
            </a:r>
            <a:r>
              <a:rPr lang="en-GB" sz="2000" dirty="0"/>
              <a:t>start-ups</a:t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</a:rPr>
              <a:t>Science Park </a:t>
            </a:r>
            <a:r>
              <a:rPr lang="en-GB" sz="2000" dirty="0"/>
              <a:t>located right next to campus</a:t>
            </a:r>
          </a:p>
          <a:p>
            <a:pPr marL="0" indent="0">
              <a:buNone/>
            </a:pPr>
            <a:r>
              <a:rPr lang="en-GB" sz="2000" dirty="0"/>
              <a:t>Young entrepreneurs benefit from outstanding guidance and support services, which are also available to students before they graduate.</a:t>
            </a:r>
          </a:p>
          <a:p>
            <a:pPr marL="0" indent="0">
              <a:buNone/>
            </a:pPr>
            <a:r>
              <a:rPr lang="en-GB" sz="2000" dirty="0"/>
              <a:t>Active </a:t>
            </a:r>
            <a:r>
              <a:rPr lang="en-GB" sz="2000" dirty="0">
                <a:solidFill>
                  <a:schemeClr val="accent1"/>
                </a:solidFill>
              </a:rPr>
              <a:t>technology transfer</a:t>
            </a:r>
            <a:br>
              <a:rPr lang="en-GB" sz="2000" dirty="0"/>
            </a:br>
            <a:r>
              <a:rPr lang="en-GB" sz="2000" dirty="0"/>
              <a:t>Patent utilization agency</a:t>
            </a:r>
          </a:p>
          <a:p>
            <a:pPr marL="0" indent="0">
              <a:buNone/>
            </a:pPr>
            <a:r>
              <a:rPr lang="en-GB" sz="2000" dirty="0"/>
              <a:t>Continuing Education:  </a:t>
            </a:r>
            <a:r>
              <a:rPr lang="en-GB" sz="2000" dirty="0">
                <a:solidFill>
                  <a:schemeClr val="accent1"/>
                </a:solidFill>
              </a:rPr>
              <a:t>CEC Saar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endParaRPr lang="de-DE" alt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Fostering the </a:t>
            </a:r>
            <a:r>
              <a:rPr lang="en-GB" sz="2400" dirty="0">
                <a:solidFill>
                  <a:schemeClr val="accent1"/>
                </a:solidFill>
              </a:rPr>
              <a:t>European spirit </a:t>
            </a:r>
            <a:r>
              <a:rPr lang="en-GB" sz="2400" dirty="0"/>
              <a:t>for more than 70 years</a:t>
            </a:r>
          </a:p>
        </p:txBody>
      </p:sp>
      <p:sp>
        <p:nvSpPr>
          <p:cNvPr id="1945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57D288-DE6D-4551-B701-E90E4F32BDF6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460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EE93F-6AC1-45D6-AD61-6E26B864A03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19461" name="Inhaltsplatzhalter 3"/>
          <p:cNvSpPr>
            <a:spLocks noGrp="1"/>
          </p:cNvSpPr>
          <p:nvPr>
            <p:ph idx="1"/>
          </p:nvPr>
        </p:nvSpPr>
        <p:spPr bwMode="auto">
          <a:xfrm>
            <a:off x="6871328" y="1268760"/>
            <a:ext cx="5040560" cy="4999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1800" i="1" dirty="0"/>
              <a:t>‘Our aim is to shape this university into an instrument of a true European spirit.’</a:t>
            </a:r>
          </a:p>
          <a:p>
            <a:pPr marL="0" indent="0" algn="r">
              <a:buNone/>
            </a:pPr>
            <a:r>
              <a:rPr lang="en-GB" sz="1800" dirty="0"/>
              <a:t>	Jean </a:t>
            </a:r>
            <a:r>
              <a:rPr lang="en-GB" sz="1800" dirty="0" err="1"/>
              <a:t>Barriol</a:t>
            </a:r>
            <a:r>
              <a:rPr lang="en-GB" sz="1800" dirty="0"/>
              <a:t>, the first Rector of Saarland University (1948)</a:t>
            </a:r>
          </a:p>
          <a:p>
            <a:pPr marL="0" indent="0" algn="r">
              <a:buNone/>
            </a:pPr>
            <a:endParaRPr lang="de-DE" altLang="de-DE" sz="800" dirty="0"/>
          </a:p>
          <a:p>
            <a:pPr marL="0" indent="0">
              <a:buNone/>
            </a:pPr>
            <a:r>
              <a:rPr lang="en-GB" sz="1800" dirty="0"/>
              <a:t>The university was founded in 1948 under the patronage of the French government and the University of Nancy.</a:t>
            </a:r>
          </a:p>
          <a:p>
            <a:pPr marL="0" indent="0">
              <a:buNone/>
            </a:pPr>
            <a:r>
              <a:rPr lang="en-GB" sz="1800" dirty="0"/>
              <a:t>The very first steps were taken in 1946 with the introduction of clinical training courses in Homburg. </a:t>
            </a:r>
          </a:p>
          <a:p>
            <a:pPr marL="0" indent="0">
              <a:buNone/>
            </a:pPr>
            <a:r>
              <a:rPr lang="en-GB" sz="1800" dirty="0"/>
              <a:t>University teaching commenced in 1948 in the former Below Barracks located a few kilometres from </a:t>
            </a:r>
            <a:r>
              <a:rPr lang="en-GB" sz="1800" dirty="0" err="1"/>
              <a:t>Saarbrücken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Number of students at that time: 638</a:t>
            </a:r>
          </a:p>
        </p:txBody>
      </p:sp>
      <p:pic>
        <p:nvPicPr>
          <p:cNvPr id="1946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6" b="451"/>
          <a:stretch/>
        </p:blipFill>
        <p:spPr bwMode="auto">
          <a:xfrm>
            <a:off x="0" y="1268760"/>
            <a:ext cx="6407288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</p:spTree>
    <p:extLst>
      <p:ext uri="{BB962C8B-B14F-4D97-AF65-F5344CB8AC3E}">
        <p14:creationId xmlns:p14="http://schemas.microsoft.com/office/powerpoint/2010/main" val="427609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2"/>
          <p:cNvSpPr>
            <a:spLocks noGrp="1"/>
          </p:cNvSpPr>
          <p:nvPr>
            <p:ph type="ctrTitle"/>
          </p:nvPr>
        </p:nvSpPr>
        <p:spPr bwMode="auto">
          <a:xfrm>
            <a:off x="1343472" y="3957638"/>
            <a:ext cx="9324528" cy="23516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solidFill>
                  <a:schemeClr val="accent1"/>
                </a:solidFill>
                <a:ea typeface="+mn-ea"/>
              </a:rPr>
              <a:t>At the heart of Europe </a:t>
            </a:r>
            <a:br>
              <a:rPr lang="en-GB" sz="2800" dirty="0">
                <a:solidFill>
                  <a:schemeClr val="accent1"/>
                </a:solidFill>
                <a:ea typeface="+mn-ea"/>
              </a:rPr>
            </a:br>
            <a:r>
              <a:rPr lang="en-GB" sz="2800" dirty="0">
                <a:solidFill>
                  <a:schemeClr val="accent1"/>
                </a:solidFill>
                <a:ea typeface="+mn-ea"/>
              </a:rPr>
              <a:t>and with global reach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br>
              <a:rPr lang="en-GB" sz="1600" dirty="0"/>
            </a:br>
            <a:r>
              <a:rPr lang="en-GB" sz="1500" dirty="0"/>
              <a:t>Picture credits: Oliver </a:t>
            </a:r>
            <a:r>
              <a:rPr lang="en-GB" sz="1500" dirty="0" err="1"/>
              <a:t>Dietze</a:t>
            </a:r>
            <a:r>
              <a:rPr lang="en-GB" sz="1500" dirty="0"/>
              <a:t>, </a:t>
            </a:r>
            <a:r>
              <a:rPr lang="en-GB" sz="1500" dirty="0" err="1"/>
              <a:t>dasbilderwerk</a:t>
            </a:r>
            <a:r>
              <a:rPr lang="en-GB" sz="1500" dirty="0"/>
              <a:t> (9,11), das </a:t>
            </a:r>
            <a:r>
              <a:rPr lang="en-GB" sz="1500" dirty="0" err="1"/>
              <a:t>Luftbildcentrum</a:t>
            </a:r>
            <a:r>
              <a:rPr lang="en-GB" sz="1500" dirty="0"/>
              <a:t> (3), </a:t>
            </a:r>
            <a:r>
              <a:rPr lang="en-GB" sz="1500" dirty="0" err="1"/>
              <a:t>Universitätsarchiv</a:t>
            </a:r>
            <a:r>
              <a:rPr lang="en-GB" sz="1500" dirty="0"/>
              <a:t> (2)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91625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279762-6F3B-4440-9FB4-C799C7946AEF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B51AC-AC7B-4791-976C-53FFB7DEE1C9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59875" y="0"/>
            <a:ext cx="3032125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84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sp>
        <p:nvSpPr>
          <p:cNvPr id="35847" name="Textplatzhalter 1"/>
          <p:cNvSpPr txBox="1">
            <a:spLocks/>
          </p:cNvSpPr>
          <p:nvPr/>
        </p:nvSpPr>
        <p:spPr bwMode="auto">
          <a:xfrm>
            <a:off x="9467851" y="0"/>
            <a:ext cx="2532806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campus university 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heart of Europe and with global reach</a:t>
            </a:r>
          </a:p>
        </p:txBody>
      </p:sp>
    </p:spTree>
    <p:extLst>
      <p:ext uri="{BB962C8B-B14F-4D97-AF65-F5344CB8AC3E}">
        <p14:creationId xmlns:p14="http://schemas.microsoft.com/office/powerpoint/2010/main" val="42229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18F78-07D5-4C4E-8E8B-A505D384C7C7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4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89C73-BDD1-4F64-9B81-351C256DEE28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6769100" y="1556792"/>
            <a:ext cx="5049838" cy="4144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Six</a:t>
            </a:r>
            <a:r>
              <a:rPr lang="en-GB" sz="3200" dirty="0"/>
              <a:t> Faculties </a:t>
            </a:r>
          </a:p>
          <a:p>
            <a:r>
              <a:rPr lang="en-GB" sz="2000" dirty="0" err="1">
                <a:solidFill>
                  <a:schemeClr val="accent1"/>
                </a:solidFill>
              </a:rPr>
              <a:t>Saarbrücken</a:t>
            </a:r>
            <a:r>
              <a:rPr lang="en-GB" sz="2000" dirty="0"/>
              <a:t> Campus </a:t>
            </a:r>
          </a:p>
          <a:p>
            <a:pPr lvl="1"/>
            <a:r>
              <a:rPr lang="en-GB" dirty="0"/>
              <a:t>Human and Business Sciences </a:t>
            </a:r>
          </a:p>
          <a:p>
            <a:pPr lvl="1"/>
            <a:r>
              <a:rPr lang="en-GB" dirty="0"/>
              <a:t>Mathematics and Computer Science</a:t>
            </a:r>
          </a:p>
          <a:p>
            <a:pPr lvl="1"/>
            <a:r>
              <a:rPr lang="en-GB" dirty="0"/>
              <a:t>Natural Sciences and Technology</a:t>
            </a:r>
          </a:p>
          <a:p>
            <a:pPr lvl="1"/>
            <a:r>
              <a:rPr lang="en-GB" dirty="0"/>
              <a:t>Humanities</a:t>
            </a:r>
          </a:p>
          <a:p>
            <a:pPr lvl="1"/>
            <a:r>
              <a:rPr lang="en-GB" dirty="0"/>
              <a:t>Law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Homburg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Campus</a:t>
            </a:r>
          </a:p>
          <a:p>
            <a:pPr lvl="1"/>
            <a:r>
              <a:rPr lang="en-GB" dirty="0"/>
              <a:t>Medical Faculty </a:t>
            </a:r>
            <a:br>
              <a:rPr lang="en-GB" dirty="0"/>
            </a:br>
            <a:r>
              <a:rPr lang="en-GB" dirty="0"/>
              <a:t>and Saarland University Medical </a:t>
            </a:r>
            <a:r>
              <a:rPr lang="en-GB" dirty="0" err="1"/>
              <a:t>Center</a:t>
            </a:r>
            <a:endParaRPr lang="en-GB" dirty="0"/>
          </a:p>
        </p:txBody>
      </p:sp>
      <p:pic>
        <p:nvPicPr>
          <p:cNvPr id="21510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5" r="18080" b="7482"/>
          <a:stretch/>
        </p:blipFill>
        <p:spPr bwMode="auto">
          <a:xfrm>
            <a:off x="0" y="-27385"/>
            <a:ext cx="6096000" cy="62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10018017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en-GB" sz="3200" dirty="0"/>
              <a:t>The university’s greatest asset? </a:t>
            </a:r>
            <a:r>
              <a:rPr lang="en-GB" sz="3200" dirty="0">
                <a:solidFill>
                  <a:schemeClr val="accent1"/>
                </a:solidFill>
              </a:rPr>
              <a:t>Our staff and students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54025"/>
            <a:ext cx="6096000" cy="50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398463" y="1412776"/>
            <a:ext cx="5625529" cy="48451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/>
              <a:t>We have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/>
              <a:t>approximately </a:t>
            </a:r>
            <a:r>
              <a:rPr lang="en-GB" sz="2000" dirty="0">
                <a:solidFill>
                  <a:schemeClr val="accent1"/>
                </a:solidFill>
              </a:rPr>
              <a:t>17,000 students</a:t>
            </a:r>
            <a:r>
              <a:rPr lang="en-GB" sz="2000" dirty="0"/>
              <a:t>, of whom </a:t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</a:rPr>
              <a:t>20 percent</a:t>
            </a:r>
            <a:r>
              <a:rPr lang="en-GB" sz="2000" dirty="0"/>
              <a:t> are international students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/>
              <a:t>around </a:t>
            </a:r>
            <a:r>
              <a:rPr lang="en-GB" sz="2000" dirty="0">
                <a:solidFill>
                  <a:schemeClr val="accent1"/>
                </a:solidFill>
              </a:rPr>
              <a:t>280 </a:t>
            </a:r>
            <a:r>
              <a:rPr lang="en-GB" sz="2000" dirty="0"/>
              <a:t>professors and junior professors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/>
              <a:t>approximately</a:t>
            </a:r>
            <a:r>
              <a:rPr lang="en-GB" sz="2000" dirty="0">
                <a:solidFill>
                  <a:schemeClr val="accent1"/>
                </a:solidFill>
              </a:rPr>
              <a:t> 1600</a:t>
            </a:r>
            <a:r>
              <a:rPr lang="en-GB" sz="2000" dirty="0"/>
              <a:t> academic research associates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/>
              <a:t>around</a:t>
            </a:r>
            <a:r>
              <a:rPr lang="en-GB" sz="2000" dirty="0">
                <a:solidFill>
                  <a:schemeClr val="accent1"/>
                </a:solidFill>
              </a:rPr>
              <a:t> 1300</a:t>
            </a:r>
            <a:r>
              <a:rPr lang="en-GB" sz="2000" dirty="0"/>
              <a:t> student teaching and </a:t>
            </a:r>
            <a:br>
              <a:rPr lang="en-GB" sz="2000" dirty="0"/>
            </a:br>
            <a:r>
              <a:rPr lang="en-GB" sz="2000" dirty="0"/>
              <a:t>research assistants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dirty="0">
                <a:solidFill>
                  <a:schemeClr val="accent1"/>
                </a:solidFill>
              </a:rPr>
              <a:t>51</a:t>
            </a:r>
            <a:r>
              <a:rPr lang="en-GB" sz="2000" dirty="0"/>
              <a:t> trainees and apprentices</a:t>
            </a:r>
          </a:p>
          <a:p>
            <a:pPr marL="0" indent="0">
              <a:buNone/>
            </a:pPr>
            <a:r>
              <a:rPr lang="en-GB" sz="2000" dirty="0"/>
              <a:t>Saarland University is one of the largest employers in Saarland, with a workforce of </a:t>
            </a:r>
            <a:br>
              <a:rPr lang="en-GB" sz="2000" dirty="0"/>
            </a:br>
            <a:r>
              <a:rPr lang="en-GB" sz="2000" dirty="0"/>
              <a:t>around</a:t>
            </a:r>
            <a:r>
              <a:rPr lang="en-GB" sz="2000" dirty="0">
                <a:solidFill>
                  <a:schemeClr val="accent1"/>
                </a:solidFill>
              </a:rPr>
              <a:t> 4700</a:t>
            </a:r>
            <a:r>
              <a:rPr lang="en-GB" sz="20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en-GB" sz="3200">
                <a:solidFill>
                  <a:schemeClr val="accent1"/>
                </a:solidFill>
              </a:rPr>
              <a:t>Cutting-edge</a:t>
            </a:r>
            <a:r>
              <a:rPr lang="en-GB" sz="3200"/>
              <a:t> research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6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16473" y="980728"/>
            <a:ext cx="5400600" cy="623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altLang="de-DE" sz="2000" dirty="0"/>
          </a:p>
          <a:p>
            <a:pPr indent="0"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3</a:t>
            </a:r>
            <a:r>
              <a:rPr lang="en-GB" sz="2000" dirty="0"/>
              <a:t> Collaborative Research Centres</a:t>
            </a:r>
          </a:p>
          <a:p>
            <a:pPr indent="0"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5</a:t>
            </a:r>
            <a:r>
              <a:rPr lang="en-GB" sz="2000" dirty="0"/>
              <a:t> </a:t>
            </a:r>
            <a:r>
              <a:rPr lang="en-GB" sz="2000" dirty="0" err="1"/>
              <a:t>Transregional</a:t>
            </a:r>
            <a:r>
              <a:rPr lang="en-GB" sz="2000" dirty="0"/>
              <a:t> Collaborative Research Centres </a:t>
            </a:r>
          </a:p>
          <a:p>
            <a:pPr indent="0"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3</a:t>
            </a:r>
            <a:r>
              <a:rPr lang="en-GB" sz="2000" dirty="0"/>
              <a:t> sub-projects in external Collaborative Research Centres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5 </a:t>
            </a:r>
            <a:r>
              <a:rPr lang="en-GB" sz="2000" dirty="0"/>
              <a:t>Research Training Groups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Numerous </a:t>
            </a:r>
            <a:r>
              <a:rPr lang="en-GB" sz="2000" dirty="0"/>
              <a:t>research projects and </a:t>
            </a:r>
            <a:br>
              <a:rPr lang="en-GB" sz="2000" dirty="0"/>
            </a:br>
            <a:r>
              <a:rPr lang="en-GB" sz="2000" dirty="0"/>
              <a:t>international collaborative projects, which currently include </a:t>
            </a:r>
            <a:r>
              <a:rPr lang="en-GB" sz="2000" dirty="0">
                <a:solidFill>
                  <a:schemeClr val="accent1"/>
                </a:solidFill>
              </a:rPr>
              <a:t>30</a:t>
            </a:r>
            <a:r>
              <a:rPr lang="en-GB" sz="2000" dirty="0"/>
              <a:t> projects in the EU’s Research and Innovation programme Horizon 2020. Around </a:t>
            </a:r>
            <a:r>
              <a:rPr lang="en-GB" sz="2000" dirty="0">
                <a:solidFill>
                  <a:schemeClr val="accent1"/>
                </a:solidFill>
              </a:rPr>
              <a:t>150</a:t>
            </a:r>
            <a:r>
              <a:rPr lang="en-GB" sz="2000" dirty="0"/>
              <a:t> projects are funded by the German Research Foundation (DFG) and around </a:t>
            </a:r>
            <a:r>
              <a:rPr lang="en-GB" sz="2000" dirty="0">
                <a:solidFill>
                  <a:schemeClr val="accent1"/>
                </a:solidFill>
              </a:rPr>
              <a:t>180 </a:t>
            </a:r>
            <a:r>
              <a:rPr lang="en-GB" sz="2000" dirty="0"/>
              <a:t>by the federal government.</a:t>
            </a:r>
            <a:br>
              <a:rPr lang="en-GB" sz="2000" dirty="0"/>
            </a:b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Numerous </a:t>
            </a:r>
            <a:r>
              <a:rPr lang="en-GB" sz="2000" dirty="0"/>
              <a:t>international prizes and awards</a:t>
            </a:r>
          </a:p>
          <a:p>
            <a:pPr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b="699"/>
          <a:stretch/>
        </p:blipFill>
        <p:spPr bwMode="auto">
          <a:xfrm>
            <a:off x="0" y="1210875"/>
            <a:ext cx="6097259" cy="50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83030" y="0"/>
            <a:ext cx="300897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32774" name="Textplatzhalter 1"/>
          <p:cNvSpPr txBox="1">
            <a:spLocks/>
          </p:cNvSpPr>
          <p:nvPr/>
        </p:nvSpPr>
        <p:spPr bwMode="auto">
          <a:xfrm>
            <a:off x="9259695" y="0"/>
            <a:ext cx="2815655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</a:t>
            </a:r>
            <a:r>
              <a:rPr lang="en-GB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strategic research areas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1335" r="8671" b="380"/>
          <a:stretch/>
        </p:blipFill>
        <p:spPr bwMode="auto">
          <a:xfrm>
            <a:off x="0" y="0"/>
            <a:ext cx="608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6192687" y="0"/>
            <a:ext cx="2783633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 Science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en-GB" sz="24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NanoBioMed</a:t>
            </a:r>
            <a:r>
              <a:rPr lang="en-GB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Life Science and Materials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31796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9874001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en-GB" sz="3200"/>
              <a:t>Saarland Informatics Campus – </a:t>
            </a:r>
            <a:r>
              <a:rPr lang="en-GB" sz="3200">
                <a:solidFill>
                  <a:schemeClr val="accent1"/>
                </a:solidFill>
              </a:rPr>
              <a:t>A global player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8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2376" r="-196" b="5"/>
          <a:stretch/>
        </p:blipFill>
        <p:spPr bwMode="auto">
          <a:xfrm>
            <a:off x="6096000" y="1844824"/>
            <a:ext cx="6120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479376" y="1261962"/>
            <a:ext cx="5322194" cy="4148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Saarbrücken is one of the world’s leading centres for computer science and informatics</a:t>
            </a:r>
          </a:p>
          <a:p>
            <a:pPr marL="0" indent="0">
              <a:buNone/>
            </a:pPr>
            <a:r>
              <a:rPr lang="en-GB" sz="2000" dirty="0"/>
              <a:t>Researchers at SIC have received multiple awards: </a:t>
            </a:r>
            <a:r>
              <a:rPr lang="en-GB" sz="2000" dirty="0">
                <a:solidFill>
                  <a:schemeClr val="accent1"/>
                </a:solidFill>
              </a:rPr>
              <a:t>30 </a:t>
            </a:r>
            <a:r>
              <a:rPr lang="en-GB" sz="2000" dirty="0"/>
              <a:t>ERC Grants, </a:t>
            </a:r>
            <a:r>
              <a:rPr lang="en-GB" sz="2000" dirty="0">
                <a:solidFill>
                  <a:schemeClr val="accent1"/>
                </a:solidFill>
              </a:rPr>
              <a:t>7</a:t>
            </a:r>
            <a:r>
              <a:rPr lang="en-GB" sz="2000" dirty="0"/>
              <a:t> Leibniz Prize winners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900 </a:t>
            </a:r>
            <a:r>
              <a:rPr lang="en-GB" sz="2000" dirty="0"/>
              <a:t>IT research scientists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3 university departments</a:t>
            </a:r>
            <a:r>
              <a:rPr lang="en-GB" sz="2000" dirty="0">
                <a:solidFill>
                  <a:srgbClr val="19406B"/>
                </a:solidFill>
              </a:rPr>
              <a:t> that collaborate very closely:</a:t>
            </a:r>
            <a:r>
              <a:rPr lang="en-GB" sz="2000" dirty="0">
                <a:solidFill>
                  <a:srgbClr val="5D7591"/>
                </a:solidFill>
              </a:rPr>
              <a:t> </a:t>
            </a:r>
            <a:r>
              <a:rPr lang="en-GB" sz="2000" dirty="0">
                <a:solidFill>
                  <a:srgbClr val="19406B"/>
                </a:solidFill>
              </a:rPr>
              <a:t>Computer Science, Mathematics</a:t>
            </a:r>
            <a:br>
              <a:rPr lang="en-GB" sz="2000" dirty="0">
                <a:solidFill>
                  <a:srgbClr val="19406B"/>
                </a:solidFill>
              </a:rPr>
            </a:br>
            <a:r>
              <a:rPr lang="en-GB" sz="2000" dirty="0">
                <a:solidFill>
                  <a:srgbClr val="19406B"/>
                </a:solidFill>
              </a:rPr>
              <a:t>and Language Science and Technology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5 </a:t>
            </a:r>
            <a:r>
              <a:rPr lang="en-GB" sz="2000" dirty="0"/>
              <a:t>world-renowned research institutes            </a:t>
            </a:r>
            <a:r>
              <a:rPr lang="en-GB" sz="2000" dirty="0">
                <a:solidFill>
                  <a:schemeClr val="accent1"/>
                </a:solidFill>
              </a:rPr>
              <a:t>76 </a:t>
            </a:r>
            <a:r>
              <a:rPr lang="en-GB" sz="2000" dirty="0"/>
              <a:t>research groups, </a:t>
            </a:r>
            <a:r>
              <a:rPr lang="en-GB" sz="2000" dirty="0">
                <a:solidFill>
                  <a:srgbClr val="C00000"/>
                </a:solidFill>
              </a:rPr>
              <a:t>400</a:t>
            </a:r>
            <a:r>
              <a:rPr lang="en-GB" sz="2000" dirty="0"/>
              <a:t> PhD students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2100 </a:t>
            </a:r>
            <a:r>
              <a:rPr lang="en-GB" sz="2000" dirty="0"/>
              <a:t>students from more than </a:t>
            </a:r>
            <a:r>
              <a:rPr lang="en-GB" sz="2000" dirty="0">
                <a:solidFill>
                  <a:schemeClr val="accent1"/>
                </a:solidFill>
              </a:rPr>
              <a:t>81</a:t>
            </a:r>
            <a:r>
              <a:rPr lang="en-GB" sz="2000" dirty="0"/>
              <a:t> countries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24</a:t>
            </a:r>
            <a:r>
              <a:rPr lang="en-GB" sz="2000" dirty="0"/>
              <a:t> undergraduate and graduate degree programmes</a:t>
            </a:r>
          </a:p>
          <a:p>
            <a:pPr marL="0" indent="0">
              <a:buNone/>
            </a:pPr>
            <a:br>
              <a:rPr lang="en-GB" sz="2000" dirty="0"/>
            </a:br>
            <a:endParaRPr lang="en-GB" sz="2000" dirty="0"/>
          </a:p>
          <a:p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6720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63353" y="349250"/>
            <a:ext cx="1044116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err="1"/>
              <a:t>NanoBioMed</a:t>
            </a:r>
            <a:r>
              <a:rPr lang="en-GB" sz="3200" dirty="0"/>
              <a:t> – </a:t>
            </a:r>
            <a:r>
              <a:rPr lang="en-GB" sz="3200" dirty="0">
                <a:solidFill>
                  <a:schemeClr val="accent1"/>
                </a:solidFill>
              </a:rPr>
              <a:t>Multidisciplinary collaboration at its best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</a:rPr>
              <a:t>Saarland University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9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11.10.2022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28048" y="1035050"/>
            <a:ext cx="5544616" cy="459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br>
              <a:rPr lang="en-GB" sz="2000"/>
            </a:br>
            <a:endParaRPr lang="en-GB" sz="200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0" y="1340768"/>
            <a:ext cx="6154511" cy="49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6407589" y="1671667"/>
            <a:ext cx="5714121" cy="49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/>
              <a:t>More than </a:t>
            </a:r>
            <a:r>
              <a:rPr lang="en-GB" sz="2000" dirty="0">
                <a:solidFill>
                  <a:schemeClr val="accent1"/>
                </a:solidFill>
              </a:rPr>
              <a:t>600</a:t>
            </a:r>
            <a:r>
              <a:rPr lang="en-GB" sz="2000" dirty="0"/>
              <a:t> researchers working at the interfaces of medicine, pharmaceutical science, the life sciences and bioinformatics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More than </a:t>
            </a:r>
            <a:r>
              <a:rPr lang="en-GB" sz="2000" dirty="0">
                <a:solidFill>
                  <a:schemeClr val="accent1"/>
                </a:solidFill>
              </a:rPr>
              <a:t>300</a:t>
            </a:r>
            <a:r>
              <a:rPr lang="en-GB" sz="2000" dirty="0"/>
              <a:t> researchers working in the fields of materials science and technology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Interdisciplinary research activities </a:t>
            </a:r>
            <a:r>
              <a:rPr lang="en-GB" sz="2000" dirty="0"/>
              <a:t>in </a:t>
            </a:r>
            <a:r>
              <a:rPr lang="en-GB" sz="2000" dirty="0" err="1"/>
              <a:t>nano</a:t>
            </a:r>
            <a:r>
              <a:rPr lang="en-GB" sz="2000" dirty="0"/>
              <a:t>-biotech, human and molecular biology, molecular medicine and in the modelling of biological systems 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1"/>
                </a:solidFill>
              </a:rPr>
              <a:t>Numerous</a:t>
            </a:r>
            <a:r>
              <a:rPr lang="en-GB" sz="2000" dirty="0"/>
              <a:t> externally funded research projects and international collaborative programmes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994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Breitbild</PresentationFormat>
  <Paragraphs>227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Grande</vt:lpstr>
      <vt:lpstr>Segoe UI</vt:lpstr>
      <vt:lpstr>Symbol</vt:lpstr>
      <vt:lpstr>Verdana</vt:lpstr>
      <vt:lpstr>1_Office-Design</vt:lpstr>
      <vt:lpstr>Saarland University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At the heart of Europe  and with global reach   Picture credits: Oliver Dietze, dasbilderwerk (9,11), das Luftbildcentrum (3), Universitätsarchiv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Claudia Ehrlich</cp:lastModifiedBy>
  <cp:revision>450</cp:revision>
  <dcterms:created xsi:type="dcterms:W3CDTF">2010-05-03T10:36:49Z</dcterms:created>
  <dcterms:modified xsi:type="dcterms:W3CDTF">2022-10-11T07:05:23Z</dcterms:modified>
</cp:coreProperties>
</file>