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5" r:id="rId3"/>
    <p:sldId id="300" r:id="rId4"/>
    <p:sldId id="272" r:id="rId5"/>
    <p:sldId id="280" r:id="rId6"/>
    <p:sldId id="269" r:id="rId7"/>
    <p:sldId id="298" r:id="rId8"/>
    <p:sldId id="310" r:id="rId9"/>
    <p:sldId id="312" r:id="rId10"/>
    <p:sldId id="313" r:id="rId11"/>
    <p:sldId id="324" r:id="rId12"/>
    <p:sldId id="323" r:id="rId13"/>
    <p:sldId id="325" r:id="rId14"/>
    <p:sldId id="293" r:id="rId15"/>
    <p:sldId id="314" r:id="rId16"/>
    <p:sldId id="271" r:id="rId17"/>
    <p:sldId id="316" r:id="rId18"/>
    <p:sldId id="315" r:id="rId19"/>
    <p:sldId id="279" r:id="rId20"/>
    <p:sldId id="258" r:id="rId21"/>
  </p:sldIdLst>
  <p:sldSz cx="12192000" cy="6858000"/>
  <p:notesSz cx="6858000" cy="9144000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55">
          <p15:clr>
            <a:srgbClr val="A4A3A4"/>
          </p15:clr>
        </p15:guide>
        <p15:guide id="4" orient="horz" pos="482">
          <p15:clr>
            <a:srgbClr val="A4A3A4"/>
          </p15:clr>
        </p15:guide>
        <p15:guide id="5" pos="6799">
          <p15:clr>
            <a:srgbClr val="A4A3A4"/>
          </p15:clr>
        </p15:guide>
        <p15:guide id="6" orient="horz" pos="845">
          <p15:clr>
            <a:srgbClr val="A4A3A4"/>
          </p15:clr>
        </p15:guide>
        <p15:guide id="7" pos="1023">
          <p15:clr>
            <a:srgbClr val="A4A3A4"/>
          </p15:clr>
        </p15:guide>
        <p15:guide id="8" orient="horz" pos="980">
          <p15:clr>
            <a:srgbClr val="A4A3A4"/>
          </p15:clr>
        </p15:guide>
        <p15:guide id="9" pos="7441">
          <p15:clr>
            <a:srgbClr val="A4A3A4"/>
          </p15:clr>
        </p15:guide>
        <p15:guide id="10" pos="305">
          <p15:clr>
            <a:srgbClr val="A4A3A4"/>
          </p15:clr>
        </p15:guide>
        <p15:guide id="11" pos="42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trid Parsy" initials="AP" lastIdx="11" clrIdx="0">
    <p:extLst>
      <p:ext uri="{19B8F6BF-5375-455C-9EA6-DF929625EA0E}">
        <p15:presenceInfo xmlns:p15="http://schemas.microsoft.com/office/powerpoint/2012/main" userId="S-1-5-21-1194730986-1335034351-945835055-111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06B"/>
    <a:srgbClr val="C82254"/>
    <a:srgbClr val="1D5D86"/>
    <a:srgbClr val="5D7591"/>
    <a:srgbClr val="01283F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97" autoAdjust="0"/>
    <p:restoredTop sz="94660"/>
  </p:normalViewPr>
  <p:slideViewPr>
    <p:cSldViewPr snapToObjects="1">
      <p:cViewPr varScale="1">
        <p:scale>
          <a:sx n="86" d="100"/>
          <a:sy n="86" d="100"/>
        </p:scale>
        <p:origin x="634" y="72"/>
      </p:cViewPr>
      <p:guideLst>
        <p:guide orient="horz" pos="2160"/>
        <p:guide pos="3840"/>
        <p:guide orient="horz" pos="255"/>
        <p:guide orient="horz" pos="482"/>
        <p:guide pos="6799"/>
        <p:guide orient="horz" pos="845"/>
        <p:guide pos="1023"/>
        <p:guide orient="horz" pos="980"/>
        <p:guide pos="7441"/>
        <p:guide pos="305"/>
        <p:guide pos="42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CD58586-DA46-4585-914A-B9545ACEE27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0"/>
            <a:r>
              <a:rPr lang="de-DE" noProof="0"/>
              <a:t>Zweite Ebene</a:t>
            </a:r>
          </a:p>
          <a:p>
            <a:pPr lvl="0"/>
            <a:r>
              <a:rPr lang="de-DE" noProof="0"/>
              <a:t>Dritte Ebene</a:t>
            </a:r>
          </a:p>
          <a:p>
            <a:pPr lvl="0"/>
            <a:r>
              <a:rPr lang="de-DE" noProof="0"/>
              <a:t>Vierte Ebene</a:t>
            </a:r>
          </a:p>
          <a:p>
            <a:pPr lv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9581B4C-3AB1-49C3-8662-FB1C9B8FC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EBCDBC-6AB3-4C2E-865D-D0333E678880}" type="slidenum">
              <a:rPr lang="de-DE" altLang="de-DE" smtClean="0">
                <a:latin typeface="Calibri" panose="020F0502020204030204" pitchFamily="34" charset="0"/>
              </a:rPr>
              <a:pPr/>
              <a:t>3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553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8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5"/>
          <a:stretch>
            <a:fillRect/>
          </a:stretch>
        </p:blipFill>
        <p:spPr bwMode="auto">
          <a:xfrm>
            <a:off x="0" y="19050"/>
            <a:ext cx="30241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413" y="433388"/>
            <a:ext cx="9906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63818" y="2511726"/>
            <a:ext cx="7008779" cy="1437521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463818" y="3951886"/>
            <a:ext cx="7008779" cy="163735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0337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Text-Kombi-5-Aufzählu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8"/>
          <p:cNvSpPr>
            <a:spLocks noChangeArrowheads="1"/>
          </p:cNvSpPr>
          <p:nvPr userDrawn="1"/>
        </p:nvSpPr>
        <p:spPr bwMode="auto">
          <a:xfrm flipH="1">
            <a:off x="-6350" y="6254750"/>
            <a:ext cx="122047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 userDrawn="1"/>
        </p:nvSpPr>
        <p:spPr>
          <a:xfrm>
            <a:off x="6097588" y="1349375"/>
            <a:ext cx="6089650" cy="4905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397933" y="349044"/>
            <a:ext cx="8866419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85392" y="1345199"/>
            <a:ext cx="5049839" cy="4913312"/>
          </a:xfrm>
          <a:prstGeom prst="rect">
            <a:avLst/>
          </a:prstGeom>
        </p:spPr>
        <p:txBody>
          <a:bodyPr lIns="0" tIns="46800"/>
          <a:lstStyle>
            <a:lvl1pPr marL="342900" indent="-3429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Fußzeilenplatzhalter 15"/>
          <p:cNvSpPr>
            <a:spLocks noGrp="1"/>
          </p:cNvSpPr>
          <p:nvPr>
            <p:ph type="ftr" sz="quarter" idx="11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Foliennummernplatzhalter 16"/>
          <p:cNvSpPr>
            <a:spLocks noGrp="1"/>
          </p:cNvSpPr>
          <p:nvPr>
            <p:ph type="sldNum" sz="quarter" idx="12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93CF4DE-E7B9-4A39-85BA-CD29C9A68641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4" name="Datumsplatzhalter 17"/>
          <p:cNvSpPr>
            <a:spLocks noGrp="1"/>
          </p:cNvSpPr>
          <p:nvPr>
            <p:ph type="dt" sz="half" idx="13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8537778B-738C-43FF-A2C4-5D339B60B481}" type="datetime1">
              <a:rPr lang="de-DE"/>
              <a:pPr>
                <a:defRPr/>
              </a:pPr>
              <a:t>17.10.2022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7299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Platzierung zweite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8"/>
          <p:cNvSpPr>
            <a:spLocks noChangeArrowheads="1"/>
          </p:cNvSpPr>
          <p:nvPr userDrawn="1"/>
        </p:nvSpPr>
        <p:spPr bwMode="auto">
          <a:xfrm flipH="1">
            <a:off x="-6350" y="6254750"/>
            <a:ext cx="122047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Gerade Verbindung 15"/>
          <p:cNvCxnSpPr/>
          <p:nvPr userDrawn="1"/>
        </p:nvCxnSpPr>
        <p:spPr>
          <a:xfrm rot="5400000">
            <a:off x="10156825" y="593725"/>
            <a:ext cx="522288" cy="1588"/>
          </a:xfrm>
          <a:prstGeom prst="line">
            <a:avLst/>
          </a:prstGeom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397933" y="349044"/>
            <a:ext cx="7714291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16" name="Textplatzhalter 28"/>
          <p:cNvSpPr>
            <a:spLocks noGrp="1"/>
          </p:cNvSpPr>
          <p:nvPr>
            <p:ph type="body" sz="quarter" idx="11"/>
          </p:nvPr>
        </p:nvSpPr>
        <p:spPr>
          <a:xfrm>
            <a:off x="1630030" y="1350048"/>
            <a:ext cx="9163384" cy="4495800"/>
          </a:xfrm>
          <a:prstGeom prst="rect">
            <a:avLst/>
          </a:prstGeom>
        </p:spPr>
        <p:txBody>
          <a:bodyPr vert="horz" lIns="0"/>
          <a:lstStyle>
            <a:lvl1pPr marL="0" marR="0" indent="-342900" algn="l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2" name="Fußzeilenplatzhalter 15"/>
          <p:cNvSpPr>
            <a:spLocks noGrp="1"/>
          </p:cNvSpPr>
          <p:nvPr>
            <p:ph type="ftr" sz="quarter" idx="12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Foliennummernplatzhalter 16"/>
          <p:cNvSpPr>
            <a:spLocks noGrp="1"/>
          </p:cNvSpPr>
          <p:nvPr>
            <p:ph type="sldNum" sz="quarter" idx="13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CD1FB83-203C-41EE-8C47-FF8D51B47D5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4" name="Datumsplatzhalter 17"/>
          <p:cNvSpPr>
            <a:spLocks noGrp="1"/>
          </p:cNvSpPr>
          <p:nvPr>
            <p:ph type="dt" sz="half" idx="14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A2135F4D-23CC-4BAA-8889-F01A349FB3F8}" type="datetime1">
              <a:rPr lang="de-DE"/>
              <a:pPr>
                <a:defRPr/>
              </a:pPr>
              <a:t>17.10.2022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0269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 1 - Gelb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2740"/>
            <a:ext cx="12192000" cy="6262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192000" cy="596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0" y="2745414"/>
            <a:ext cx="12203113" cy="695618"/>
          </a:xfrm>
          <a:prstGeom prst="rect">
            <a:avLst/>
          </a:prstGeom>
        </p:spPr>
        <p:txBody>
          <a:bodyPr vert="horz"/>
          <a:lstStyle>
            <a:lvl1pPr marL="0" indent="0" algn="ctr">
              <a:buFont typeface="Lucida Grande"/>
              <a:buNone/>
              <a:defRPr sz="3000">
                <a:solidFill>
                  <a:srgbClr val="01283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7" name="Fußzeilenplatzhalter 15"/>
          <p:cNvSpPr>
            <a:spLocks noGrp="1"/>
          </p:cNvSpPr>
          <p:nvPr>
            <p:ph type="ftr" sz="quarter" idx="14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16"/>
          <p:cNvSpPr>
            <a:spLocks noGrp="1"/>
          </p:cNvSpPr>
          <p:nvPr>
            <p:ph type="sldNum" sz="quarter" idx="15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08903F-90EC-4A68-9771-93E1A14EF68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9" name="Datumsplatzhalter 17"/>
          <p:cNvSpPr>
            <a:spLocks noGrp="1"/>
          </p:cNvSpPr>
          <p:nvPr>
            <p:ph type="dt" sz="half" idx="16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066860AB-BFA1-491A-8EF6-6D0ADBE81FA7}" type="datetime1">
              <a:rPr lang="de-DE"/>
              <a:pPr>
                <a:defRPr/>
              </a:pPr>
              <a:t>17.10.2022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5594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 2 -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 userDrawn="1"/>
        </p:nvSpPr>
        <p:spPr>
          <a:xfrm>
            <a:off x="0" y="0"/>
            <a:ext cx="12192000" cy="6262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192000" cy="596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15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4499" y="2745412"/>
            <a:ext cx="12198614" cy="695619"/>
          </a:xfrm>
          <a:prstGeom prst="rect">
            <a:avLst/>
          </a:prstGeom>
        </p:spPr>
        <p:txBody>
          <a:bodyPr vert="horz"/>
          <a:lstStyle>
            <a:lvl1pPr marL="0" indent="0" algn="ctr">
              <a:buFont typeface="Lucida Grande"/>
              <a:buNone/>
              <a:defRPr sz="3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19" name="Fußzeilenplatzhalter 15"/>
          <p:cNvSpPr>
            <a:spLocks noGrp="1"/>
          </p:cNvSpPr>
          <p:nvPr>
            <p:ph type="ftr" sz="quarter" idx="14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" name="Foliennummernplatzhalter 16"/>
          <p:cNvSpPr>
            <a:spLocks noGrp="1"/>
          </p:cNvSpPr>
          <p:nvPr>
            <p:ph type="sldNum" sz="quarter" idx="15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08903F-90EC-4A68-9771-93E1A14EF68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21" name="Datumsplatzhalter 17"/>
          <p:cNvSpPr>
            <a:spLocks noGrp="1"/>
          </p:cNvSpPr>
          <p:nvPr>
            <p:ph type="dt" sz="half" idx="16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066860AB-BFA1-491A-8EF6-6D0ADBE81FA7}" type="datetime1">
              <a:rPr lang="de-DE"/>
              <a:pPr>
                <a:defRPr/>
              </a:pPr>
              <a:t>17.10.2022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9964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 3 - Blau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 userDrawn="1"/>
        </p:nvSpPr>
        <p:spPr>
          <a:xfrm>
            <a:off x="0" y="0"/>
            <a:ext cx="12192000" cy="6262688"/>
          </a:xfrm>
          <a:prstGeom prst="rect">
            <a:avLst/>
          </a:prstGeom>
          <a:solidFill>
            <a:srgbClr val="0128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192000" cy="596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15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4499" y="2745412"/>
            <a:ext cx="12198614" cy="695619"/>
          </a:xfrm>
          <a:prstGeom prst="rect">
            <a:avLst/>
          </a:prstGeom>
        </p:spPr>
        <p:txBody>
          <a:bodyPr vert="horz"/>
          <a:lstStyle>
            <a:lvl1pPr marL="0" indent="0" algn="ctr">
              <a:buFont typeface="Lucida Grande"/>
              <a:buNone/>
              <a:defRPr sz="3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19" name="Fußzeilenplatzhalter 15"/>
          <p:cNvSpPr>
            <a:spLocks noGrp="1"/>
          </p:cNvSpPr>
          <p:nvPr>
            <p:ph type="ftr" sz="quarter" idx="14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" name="Foliennummernplatzhalter 16"/>
          <p:cNvSpPr>
            <a:spLocks noGrp="1"/>
          </p:cNvSpPr>
          <p:nvPr>
            <p:ph type="sldNum" sz="quarter" idx="15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08903F-90EC-4A68-9771-93E1A14EF68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21" name="Datumsplatzhalter 17"/>
          <p:cNvSpPr>
            <a:spLocks noGrp="1"/>
          </p:cNvSpPr>
          <p:nvPr>
            <p:ph type="dt" sz="half" idx="16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066860AB-BFA1-491A-8EF6-6D0ADBE81FA7}" type="datetime1">
              <a:rPr lang="de-DE"/>
              <a:pPr>
                <a:defRPr/>
              </a:pPr>
              <a:t>17.10.2022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7705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 4 - Eule angeschnitten positiv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192000" cy="596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4499" y="2745412"/>
            <a:ext cx="12187501" cy="695619"/>
          </a:xfrm>
          <a:prstGeom prst="rect">
            <a:avLst/>
          </a:prstGeom>
        </p:spPr>
        <p:txBody>
          <a:bodyPr vert="horz"/>
          <a:lstStyle>
            <a:lvl1pPr marL="0" indent="0" algn="ctr">
              <a:buFont typeface="Lucida Grande"/>
              <a:buNone/>
              <a:defRPr sz="300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10" name="Fußzeilenplatzhalter 15"/>
          <p:cNvSpPr>
            <a:spLocks noGrp="1"/>
          </p:cNvSpPr>
          <p:nvPr>
            <p:ph type="ftr" sz="quarter" idx="14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oliennummernplatzhalter 16"/>
          <p:cNvSpPr>
            <a:spLocks noGrp="1"/>
          </p:cNvSpPr>
          <p:nvPr>
            <p:ph type="sldNum" sz="quarter" idx="15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08903F-90EC-4A68-9771-93E1A14EF68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2" name="Datumsplatzhalter 17"/>
          <p:cNvSpPr>
            <a:spLocks noGrp="1"/>
          </p:cNvSpPr>
          <p:nvPr>
            <p:ph type="dt" sz="half" idx="16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066860AB-BFA1-491A-8EF6-6D0ADBE81FA7}" type="datetime1">
              <a:rPr lang="de-DE"/>
              <a:pPr>
                <a:defRPr/>
              </a:pPr>
              <a:t>17.10.2022</a:t>
            </a:fld>
            <a:endParaRPr lang="de-DE" dirty="0"/>
          </a:p>
        </p:txBody>
      </p:sp>
      <p:pic>
        <p:nvPicPr>
          <p:cNvPr id="3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7" b="54561"/>
          <a:stretch>
            <a:fillRect/>
          </a:stretch>
        </p:blipFill>
        <p:spPr bwMode="auto">
          <a:xfrm>
            <a:off x="3718823" y="3871866"/>
            <a:ext cx="4758853" cy="238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553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629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ß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1774825"/>
            <a:ext cx="3986213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0" y="3957214"/>
            <a:ext cx="12192000" cy="576064"/>
          </a:xfrm>
          <a:prstGeom prst="rect">
            <a:avLst/>
          </a:prstGeom>
          <a:noFill/>
        </p:spPr>
        <p:txBody>
          <a:bodyPr/>
          <a:lstStyle>
            <a:lvl1pPr algn="ctr">
              <a:defRPr sz="36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4589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e Folie / 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192000" cy="596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397933" y="349044"/>
            <a:ext cx="8866419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7" name="Fußzeilenplatzhalter 15"/>
          <p:cNvSpPr>
            <a:spLocks noGrp="1"/>
          </p:cNvSpPr>
          <p:nvPr>
            <p:ph type="ftr" sz="quarter" idx="14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16"/>
          <p:cNvSpPr>
            <a:spLocks noGrp="1"/>
          </p:cNvSpPr>
          <p:nvPr>
            <p:ph type="sldNum" sz="quarter" idx="15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162EB75-4C20-4EC2-9A16-D7EB18C274DF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9" name="Datumsplatzhalter 17"/>
          <p:cNvSpPr>
            <a:spLocks noGrp="1"/>
          </p:cNvSpPr>
          <p:nvPr>
            <p:ph type="dt" sz="half" idx="16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E4BF2EA3-4E8F-440F-8837-71BDD9AC507C}" type="datetime1">
              <a:rPr lang="de-DE"/>
              <a:pPr>
                <a:defRPr/>
              </a:pPr>
              <a:t>17.10.2022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390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Fließtext 24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8"/>
          <p:cNvSpPr>
            <a:spLocks noChangeArrowheads="1"/>
          </p:cNvSpPr>
          <p:nvPr userDrawn="1"/>
        </p:nvSpPr>
        <p:spPr bwMode="auto">
          <a:xfrm flipH="1">
            <a:off x="-6350" y="6254750"/>
            <a:ext cx="122047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397933" y="349044"/>
            <a:ext cx="8866419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1"/>
          </p:nvPr>
        </p:nvSpPr>
        <p:spPr>
          <a:xfrm>
            <a:off x="1630030" y="1350048"/>
            <a:ext cx="9163384" cy="4495800"/>
          </a:xfrm>
          <a:prstGeom prst="rect">
            <a:avLst/>
          </a:prstGeom>
        </p:spPr>
        <p:txBody>
          <a:bodyPr vert="horz" lIns="0"/>
          <a:lstStyle>
            <a:lvl1pPr marL="0" marR="0" indent="-342900" algn="l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1" name="Fußzeilenplatzhalter 15"/>
          <p:cNvSpPr>
            <a:spLocks noGrp="1"/>
          </p:cNvSpPr>
          <p:nvPr>
            <p:ph type="ftr" sz="quarter" idx="12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Foliennummernplatzhalter 16"/>
          <p:cNvSpPr>
            <a:spLocks noGrp="1"/>
          </p:cNvSpPr>
          <p:nvPr>
            <p:ph type="sldNum" sz="quarter" idx="13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403F9C6-84D0-4162-91EE-42F978B0FA1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3" name="Datumsplatzhalter 17"/>
          <p:cNvSpPr>
            <a:spLocks noGrp="1"/>
          </p:cNvSpPr>
          <p:nvPr>
            <p:ph type="dt" sz="half" idx="14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E82088EF-85F2-4CD3-8D71-2FF36028FA0A}" type="datetime1">
              <a:rPr lang="de-DE"/>
              <a:pPr>
                <a:defRPr/>
              </a:pPr>
              <a:t>17.10.2022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622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Fließtext fett 24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8"/>
          <p:cNvSpPr>
            <a:spLocks noChangeArrowheads="1"/>
          </p:cNvSpPr>
          <p:nvPr userDrawn="1"/>
        </p:nvSpPr>
        <p:spPr bwMode="auto">
          <a:xfrm flipH="1">
            <a:off x="-6350" y="6254750"/>
            <a:ext cx="122047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platzhalter 28"/>
          <p:cNvSpPr>
            <a:spLocks noGrp="1"/>
          </p:cNvSpPr>
          <p:nvPr>
            <p:ph type="body" sz="quarter" idx="11"/>
          </p:nvPr>
        </p:nvSpPr>
        <p:spPr>
          <a:xfrm>
            <a:off x="1630030" y="1350048"/>
            <a:ext cx="9169400" cy="4495800"/>
          </a:xfrm>
          <a:prstGeom prst="rect">
            <a:avLst/>
          </a:prstGeom>
        </p:spPr>
        <p:txBody>
          <a:bodyPr vert="horz" lIns="0"/>
          <a:lstStyle>
            <a:lvl1pPr marL="0" marR="0" indent="-342900" algn="l" defTabSz="457200" rtl="0" eaLnBrk="0" fontAlgn="base" latinLnBrk="0" hangingPunct="0">
              <a:lnSpc>
                <a:spcPct val="150000"/>
              </a:lnSpc>
              <a:spcBef>
                <a:spcPts val="24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4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397933" y="349044"/>
            <a:ext cx="8866419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11" name="Fußzeilenplatzhalter 15"/>
          <p:cNvSpPr>
            <a:spLocks noGrp="1"/>
          </p:cNvSpPr>
          <p:nvPr>
            <p:ph type="ftr" sz="quarter" idx="12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Foliennummernplatzhalter 16"/>
          <p:cNvSpPr>
            <a:spLocks noGrp="1"/>
          </p:cNvSpPr>
          <p:nvPr>
            <p:ph type="sldNum" sz="quarter" idx="13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2C501EE-CD04-41E7-B440-C3B3477471E4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3" name="Datumsplatzhalter 17"/>
          <p:cNvSpPr>
            <a:spLocks noGrp="1"/>
          </p:cNvSpPr>
          <p:nvPr>
            <p:ph type="dt" sz="half" idx="14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F39FB96C-9DBC-46E6-B2D0-D7242DB7E2D5}" type="datetime1">
              <a:rPr lang="de-DE"/>
              <a:pPr>
                <a:defRPr/>
              </a:pPr>
              <a:t>17.10.2022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872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8"/>
          <p:cNvSpPr>
            <a:spLocks noChangeArrowheads="1"/>
          </p:cNvSpPr>
          <p:nvPr userDrawn="1"/>
        </p:nvSpPr>
        <p:spPr bwMode="auto">
          <a:xfrm flipH="1">
            <a:off x="-6350" y="6254750"/>
            <a:ext cx="122047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397933" y="349044"/>
            <a:ext cx="8866419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630363" y="1345199"/>
            <a:ext cx="9154784" cy="4913312"/>
          </a:xfrm>
          <a:prstGeom prst="rect">
            <a:avLst/>
          </a:prstGeom>
        </p:spPr>
        <p:txBody>
          <a:bodyPr lIns="0" tIns="46800"/>
          <a:lstStyle>
            <a:lvl1pPr marL="342900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Fußzeilenplatzhalter 15"/>
          <p:cNvSpPr>
            <a:spLocks noGrp="1"/>
          </p:cNvSpPr>
          <p:nvPr>
            <p:ph type="ftr" sz="quarter" idx="11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Foliennummernplatzhalter 16"/>
          <p:cNvSpPr>
            <a:spLocks noGrp="1"/>
          </p:cNvSpPr>
          <p:nvPr>
            <p:ph type="sldNum" sz="quarter" idx="12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7D33876-A343-4AB0-AF59-3085283FF471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3" name="Datumsplatzhalter 17"/>
          <p:cNvSpPr>
            <a:spLocks noGrp="1"/>
          </p:cNvSpPr>
          <p:nvPr>
            <p:ph type="dt" sz="half" idx="13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343F447D-18C7-4BD6-B08F-4152D8BD2FE5}" type="datetime1">
              <a:rPr lang="de-DE"/>
              <a:pPr>
                <a:defRPr/>
              </a:pPr>
              <a:t>17.10.2022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12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 / Logo Eule / Streifen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192000" cy="596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397933" y="349044"/>
            <a:ext cx="8866419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10" name="Fußzeilenplatzhalter 15"/>
          <p:cNvSpPr>
            <a:spLocks noGrp="1"/>
          </p:cNvSpPr>
          <p:nvPr>
            <p:ph type="ftr" sz="quarter" idx="14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oliennummernplatzhalter 16"/>
          <p:cNvSpPr>
            <a:spLocks noGrp="1"/>
          </p:cNvSpPr>
          <p:nvPr>
            <p:ph type="sldNum" sz="quarter" idx="15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4DCBD55-91F0-45C8-9EAD-31C5FB32C79B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2" name="Datumsplatzhalter 17"/>
          <p:cNvSpPr>
            <a:spLocks noGrp="1"/>
          </p:cNvSpPr>
          <p:nvPr>
            <p:ph type="dt" sz="half" idx="16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D3AEF513-E395-4A3D-8E58-0206060B0C19}" type="datetime1">
              <a:rPr lang="de-DE"/>
              <a:pPr>
                <a:defRPr/>
              </a:pPr>
              <a:t>17.10.2022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448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Text-Kombi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8"/>
          <p:cNvSpPr>
            <a:spLocks noChangeArrowheads="1"/>
          </p:cNvSpPr>
          <p:nvPr userDrawn="1"/>
        </p:nvSpPr>
        <p:spPr bwMode="auto">
          <a:xfrm flipH="1">
            <a:off x="-6350" y="6254750"/>
            <a:ext cx="122047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 userDrawn="1"/>
        </p:nvSpPr>
        <p:spPr>
          <a:xfrm>
            <a:off x="6350" y="44450"/>
            <a:ext cx="6089650" cy="6210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Textplatzhalter 28"/>
          <p:cNvSpPr>
            <a:spLocks noGrp="1"/>
          </p:cNvSpPr>
          <p:nvPr>
            <p:ph type="body" sz="quarter" idx="13"/>
          </p:nvPr>
        </p:nvSpPr>
        <p:spPr>
          <a:xfrm>
            <a:off x="6768766" y="1350048"/>
            <a:ext cx="5049838" cy="4495800"/>
          </a:xfrm>
          <a:prstGeom prst="rect">
            <a:avLst/>
          </a:prstGeom>
        </p:spPr>
        <p:txBody>
          <a:bodyPr vert="horz" lIns="0"/>
          <a:lstStyle>
            <a:lvl1pPr marL="0" marR="0" indent="-342900" algn="l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1" name="Fußzeilenplatzhalter 15"/>
          <p:cNvSpPr>
            <a:spLocks noGrp="1"/>
          </p:cNvSpPr>
          <p:nvPr>
            <p:ph type="ftr" sz="quarter" idx="14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Foliennummernplatzhalter 16"/>
          <p:cNvSpPr>
            <a:spLocks noGrp="1"/>
          </p:cNvSpPr>
          <p:nvPr>
            <p:ph type="sldNum" sz="quarter" idx="15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E5EB353-52B3-4C59-974B-DBFB9536EF7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3" name="Datumsplatzhalter 17"/>
          <p:cNvSpPr>
            <a:spLocks noGrp="1"/>
          </p:cNvSpPr>
          <p:nvPr>
            <p:ph type="dt" sz="half" idx="16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C9CF090C-F802-4A98-AB4C-52BD67E56E9F}" type="datetime1">
              <a:rPr lang="de-DE"/>
              <a:pPr>
                <a:defRPr/>
              </a:pPr>
              <a:t>17.10.2022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090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Text-Kombi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8"/>
          <p:cNvSpPr>
            <a:spLocks noChangeArrowheads="1"/>
          </p:cNvSpPr>
          <p:nvPr userDrawn="1"/>
        </p:nvSpPr>
        <p:spPr bwMode="auto">
          <a:xfrm flipH="1">
            <a:off x="-6350" y="6254750"/>
            <a:ext cx="122047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 userDrawn="1"/>
        </p:nvSpPr>
        <p:spPr>
          <a:xfrm>
            <a:off x="6350" y="1349375"/>
            <a:ext cx="6089650" cy="4905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397933" y="349044"/>
            <a:ext cx="8866419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14" name="Textplatzhalter 28"/>
          <p:cNvSpPr>
            <a:spLocks noGrp="1"/>
          </p:cNvSpPr>
          <p:nvPr>
            <p:ph type="body" sz="quarter" idx="11"/>
          </p:nvPr>
        </p:nvSpPr>
        <p:spPr>
          <a:xfrm>
            <a:off x="6768766" y="1350048"/>
            <a:ext cx="5049838" cy="4495800"/>
          </a:xfrm>
          <a:prstGeom prst="rect">
            <a:avLst/>
          </a:prstGeom>
        </p:spPr>
        <p:txBody>
          <a:bodyPr vert="horz" lIns="0"/>
          <a:lstStyle>
            <a:lvl1pPr marL="0" marR="0" indent="-342900" algn="l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2" name="Fußzeilenplatzhalter 15"/>
          <p:cNvSpPr>
            <a:spLocks noGrp="1"/>
          </p:cNvSpPr>
          <p:nvPr>
            <p:ph type="ftr" sz="quarter" idx="12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Foliennummernplatzhalter 16"/>
          <p:cNvSpPr>
            <a:spLocks noGrp="1"/>
          </p:cNvSpPr>
          <p:nvPr>
            <p:ph type="sldNum" sz="quarter" idx="13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F903EA1-EC3C-48FB-AFDC-0715A5E8F6B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5" name="Datumsplatzhalter 17"/>
          <p:cNvSpPr>
            <a:spLocks noGrp="1"/>
          </p:cNvSpPr>
          <p:nvPr>
            <p:ph type="dt" sz="half" idx="14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43A8E30D-A6B4-490F-BBF6-DF3C9C86279C}" type="datetime1">
              <a:rPr lang="de-DE"/>
              <a:pPr>
                <a:defRPr/>
              </a:pPr>
              <a:t>17.10.2022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31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Text-Kombi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8"/>
          <p:cNvSpPr>
            <a:spLocks noChangeArrowheads="1"/>
          </p:cNvSpPr>
          <p:nvPr userDrawn="1"/>
        </p:nvSpPr>
        <p:spPr bwMode="auto">
          <a:xfrm flipH="1">
            <a:off x="-6350" y="6254750"/>
            <a:ext cx="122047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 userDrawn="1"/>
        </p:nvSpPr>
        <p:spPr>
          <a:xfrm>
            <a:off x="6097588" y="1349375"/>
            <a:ext cx="6089650" cy="4905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397933" y="349044"/>
            <a:ext cx="8866419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14" name="Textplatzhalter 28"/>
          <p:cNvSpPr>
            <a:spLocks noGrp="1"/>
          </p:cNvSpPr>
          <p:nvPr>
            <p:ph type="body" sz="quarter" idx="11"/>
          </p:nvPr>
        </p:nvSpPr>
        <p:spPr>
          <a:xfrm>
            <a:off x="490205" y="1350048"/>
            <a:ext cx="4891732" cy="4495800"/>
          </a:xfrm>
          <a:prstGeom prst="rect">
            <a:avLst/>
          </a:prstGeom>
        </p:spPr>
        <p:txBody>
          <a:bodyPr vert="horz" lIns="0"/>
          <a:lstStyle>
            <a:lvl1pPr marL="0" marR="0" indent="-342900" algn="l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2" name="Fußzeilenplatzhalter 15"/>
          <p:cNvSpPr>
            <a:spLocks noGrp="1"/>
          </p:cNvSpPr>
          <p:nvPr>
            <p:ph type="ftr" sz="quarter" idx="12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Foliennummernplatzhalter 16"/>
          <p:cNvSpPr>
            <a:spLocks noGrp="1"/>
          </p:cNvSpPr>
          <p:nvPr>
            <p:ph type="sldNum" sz="quarter" idx="13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49EA074-14BF-4C08-ABA0-19844DC6C37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5" name="Datumsplatzhalter 17"/>
          <p:cNvSpPr>
            <a:spLocks noGrp="1"/>
          </p:cNvSpPr>
          <p:nvPr>
            <p:ph type="dt" sz="half" idx="14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D12A146F-698B-4B8A-A12B-173EE3126FD6}" type="datetime1">
              <a:rPr lang="de-DE"/>
              <a:pPr>
                <a:defRPr/>
              </a:pPr>
              <a:t>17.10.2022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9352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Text-Kombi-4-Aufzählu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8"/>
          <p:cNvSpPr>
            <a:spLocks noChangeArrowheads="1"/>
          </p:cNvSpPr>
          <p:nvPr userDrawn="1"/>
        </p:nvSpPr>
        <p:spPr bwMode="auto">
          <a:xfrm flipH="1">
            <a:off x="-6350" y="6254750"/>
            <a:ext cx="122047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 userDrawn="1"/>
        </p:nvSpPr>
        <p:spPr>
          <a:xfrm>
            <a:off x="6350" y="1349375"/>
            <a:ext cx="6089650" cy="4905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397933" y="349044"/>
            <a:ext cx="8866419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768765" y="1345199"/>
            <a:ext cx="5049839" cy="4913312"/>
          </a:xfrm>
          <a:prstGeom prst="rect">
            <a:avLst/>
          </a:prstGeom>
        </p:spPr>
        <p:txBody>
          <a:bodyPr lIns="0" tIns="46800"/>
          <a:lstStyle>
            <a:lvl1pPr marL="342900" indent="-3429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Fußzeilenplatzhalter 15"/>
          <p:cNvSpPr>
            <a:spLocks noGrp="1"/>
          </p:cNvSpPr>
          <p:nvPr>
            <p:ph type="ftr" sz="quarter" idx="11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Foliennummernplatzhalter 16"/>
          <p:cNvSpPr>
            <a:spLocks noGrp="1"/>
          </p:cNvSpPr>
          <p:nvPr>
            <p:ph type="sldNum" sz="quarter" idx="12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26E317D-C892-416C-87E1-03B7D17D2981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4" name="Datumsplatzhalter 17"/>
          <p:cNvSpPr>
            <a:spLocks noGrp="1"/>
          </p:cNvSpPr>
          <p:nvPr>
            <p:ph type="dt" sz="half" idx="13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9C70085A-81E6-4373-A188-F16A72336CA3}" type="datetime1">
              <a:rPr lang="de-DE"/>
              <a:pPr>
                <a:defRPr/>
              </a:pPr>
              <a:t>17.10.2022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801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de-DE"/>
              <a:t>Datum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de-DE"/>
              <a:t>Fußzeile</a:t>
            </a: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9C26CF26-809F-407B-9122-BBEFC90D682E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67" r:id="rId12"/>
    <p:sldLayoutId id="2147483874" r:id="rId13"/>
    <p:sldLayoutId id="2147483877" r:id="rId14"/>
    <p:sldLayoutId id="2147483876" r:id="rId15"/>
    <p:sldLayoutId id="2147483878" r:id="rId16"/>
    <p:sldLayoutId id="2147483875" r:id="rId17"/>
    <p:sldLayoutId id="2147483879" r:id="rId18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ctrTitle"/>
          </p:nvPr>
        </p:nvSpPr>
        <p:spPr bwMode="auto">
          <a:xfrm>
            <a:off x="3791744" y="2932414"/>
            <a:ext cx="7704659" cy="10247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4000" dirty="0"/>
              <a:t>Université de la Sarre</a:t>
            </a:r>
          </a:p>
        </p:txBody>
      </p:sp>
      <p:sp>
        <p:nvSpPr>
          <p:cNvPr id="17411" name="Untertitel 2"/>
          <p:cNvSpPr>
            <a:spLocks noGrp="1"/>
          </p:cNvSpPr>
          <p:nvPr>
            <p:ph type="subTitle" idx="1"/>
          </p:nvPr>
        </p:nvSpPr>
        <p:spPr bwMode="auto">
          <a:xfrm>
            <a:off x="3791744" y="3951288"/>
            <a:ext cx="7681119" cy="7738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600" dirty="0">
                <a:solidFill>
                  <a:schemeClr val="accent1"/>
                </a:solidFill>
              </a:rPr>
              <a:t>Un esprit européen</a:t>
            </a:r>
            <a:r>
              <a:rPr lang="fr-FR" sz="2600" dirty="0"/>
              <a:t> depuis 1948</a:t>
            </a:r>
          </a:p>
          <a:p>
            <a:r>
              <a:rPr lang="fr-FR" sz="2600" dirty="0"/>
              <a:t>Recherche de pointe | Profil international | Diversité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398463" y="484323"/>
            <a:ext cx="8866187" cy="7697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Lucida Grande" pitchFamily="80" charset="0"/>
              <a:buNone/>
            </a:pPr>
            <a:r>
              <a:rPr lang="fr-FR" sz="3200" dirty="0"/>
              <a:t>L’Europe, notre vocation !</a:t>
            </a:r>
          </a:p>
        </p:txBody>
      </p:sp>
      <p:sp>
        <p:nvSpPr>
          <p:cNvPr id="25603" name="Fußzeilenplatzhalt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chemeClr val="bg1"/>
                </a:solidFill>
                <a:latin typeface="Segoe UI" panose="020B0502040204020203" pitchFamily="34" charset="0"/>
              </a:rPr>
              <a:t>Université de la Sarre </a:t>
            </a:r>
          </a:p>
        </p:txBody>
      </p:sp>
      <p:sp>
        <p:nvSpPr>
          <p:cNvPr id="25604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CA84C1-8471-4C55-98F1-41F61F00435E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10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5605" name="Datumsplatzhalter 3"/>
          <p:cNvSpPr>
            <a:spLocks noGrp="1"/>
          </p:cNvSpPr>
          <p:nvPr>
            <p:ph type="dt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02DA3B-A260-4C63-A273-77313B681ED2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17.10.2022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pic>
        <p:nvPicPr>
          <p:cNvPr id="25606" name="Grafik 1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3992" y="1340768"/>
            <a:ext cx="6168008" cy="492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Inhaltsplatzhalter 3"/>
          <p:cNvSpPr>
            <a:spLocks noGrp="1"/>
          </p:cNvSpPr>
          <p:nvPr>
            <p:ph idx="1"/>
          </p:nvPr>
        </p:nvSpPr>
        <p:spPr bwMode="auto">
          <a:xfrm>
            <a:off x="398463" y="1484784"/>
            <a:ext cx="5481513" cy="40324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fr-FR" sz="2000" dirty="0">
                <a:solidFill>
                  <a:schemeClr val="accent1"/>
                </a:solidFill>
              </a:rPr>
              <a:t>Une recherche interdisciplinaire sur l’Europe</a:t>
            </a:r>
            <a:br>
              <a:rPr lang="fr-FR" sz="2000" dirty="0">
                <a:solidFill>
                  <a:schemeClr val="accent2"/>
                </a:solidFill>
              </a:rPr>
            </a:br>
            <a:r>
              <a:rPr lang="fr-FR" sz="2000" dirty="0"/>
              <a:t>impliquant toutes les facultés, avec en point de mire : la France</a:t>
            </a:r>
          </a:p>
          <a:p>
            <a:pPr marL="0" indent="0">
              <a:buNone/>
            </a:pPr>
            <a:r>
              <a:rPr lang="fr-FR" sz="2000" dirty="0"/>
              <a:t>« </a:t>
            </a:r>
            <a:r>
              <a:rPr lang="fr-FR" sz="2000" dirty="0">
                <a:solidFill>
                  <a:srgbClr val="19406B"/>
                </a:solidFill>
              </a:rPr>
              <a:t>Université européenne » </a:t>
            </a:r>
            <a:r>
              <a:rPr lang="fr-FR" sz="2000" b="1" dirty="0">
                <a:solidFill>
                  <a:srgbClr val="19406B"/>
                </a:solidFill>
              </a:rPr>
              <a:t>T</a:t>
            </a:r>
            <a:r>
              <a:rPr lang="fr-FR" sz="2000" dirty="0">
                <a:solidFill>
                  <a:srgbClr val="C82254"/>
                </a:solidFill>
              </a:rPr>
              <a:t>ransform</a:t>
            </a:r>
            <a:r>
              <a:rPr lang="fr-FR" sz="2000" b="1" dirty="0"/>
              <a:t>4E</a:t>
            </a:r>
            <a:r>
              <a:rPr lang="fr-FR" sz="2000" dirty="0">
                <a:solidFill>
                  <a:schemeClr val="accent1"/>
                </a:solidFill>
              </a:rPr>
              <a:t>urope</a:t>
            </a:r>
            <a:br>
              <a:rPr lang="fr-FR" sz="2000" dirty="0"/>
            </a:br>
            <a:r>
              <a:rPr lang="fr-FR" sz="2000" dirty="0"/>
              <a:t>Groupement </a:t>
            </a:r>
            <a:r>
              <a:rPr lang="fr-FR" sz="2000" b="1" dirty="0"/>
              <a:t>Uni</a:t>
            </a:r>
            <a:r>
              <a:rPr lang="fr-FR" sz="2000" dirty="0">
                <a:solidFill>
                  <a:schemeClr val="accent1"/>
                </a:solidFill>
              </a:rPr>
              <a:t>versité de la </a:t>
            </a:r>
            <a:r>
              <a:rPr lang="fr-FR" sz="2000" b="1" dirty="0"/>
              <a:t>G</a:t>
            </a:r>
            <a:r>
              <a:rPr lang="fr-FR" sz="2000" dirty="0">
                <a:solidFill>
                  <a:schemeClr val="accent1"/>
                </a:solidFill>
              </a:rPr>
              <a:t>rande </a:t>
            </a:r>
            <a:r>
              <a:rPr lang="fr-FR" sz="2000" b="1" dirty="0"/>
              <a:t>R</a:t>
            </a:r>
            <a:r>
              <a:rPr lang="fr-FR" sz="2000" dirty="0">
                <a:solidFill>
                  <a:schemeClr val="accent1"/>
                </a:solidFill>
              </a:rPr>
              <a:t>égion </a:t>
            </a:r>
          </a:p>
          <a:p>
            <a:pPr marL="0" indent="0">
              <a:buNone/>
            </a:pPr>
            <a:endParaRPr lang="de-DE" altLang="de-DE" sz="100" b="1" dirty="0"/>
          </a:p>
          <a:p>
            <a:pPr marL="0" indent="0">
              <a:buNone/>
            </a:pPr>
            <a:r>
              <a:rPr lang="fr-FR" sz="2000" dirty="0">
                <a:solidFill>
                  <a:schemeClr val="accent1"/>
                </a:solidFill>
              </a:rPr>
              <a:t>Nombreux cursus </a:t>
            </a:r>
            <a:r>
              <a:rPr lang="fr-FR" sz="2000" dirty="0">
                <a:solidFill>
                  <a:srgbClr val="19406B"/>
                </a:solidFill>
              </a:rPr>
              <a:t>et</a:t>
            </a:r>
            <a:r>
              <a:rPr lang="fr-FR" sz="2000" b="1" dirty="0">
                <a:solidFill>
                  <a:schemeClr val="accent1"/>
                </a:solidFill>
              </a:rPr>
              <a:t> </a:t>
            </a:r>
            <a:r>
              <a:rPr lang="fr-FR" sz="2000" dirty="0">
                <a:solidFill>
                  <a:srgbClr val="C82254"/>
                </a:solidFill>
              </a:rPr>
              <a:t>certificats</a:t>
            </a:r>
            <a:r>
              <a:rPr lang="fr-FR" sz="2000" b="1" dirty="0"/>
              <a:t> </a:t>
            </a:r>
            <a:br>
              <a:rPr lang="fr-FR" sz="2000" b="1" dirty="0"/>
            </a:br>
            <a:r>
              <a:rPr lang="fr-FR" sz="2000" dirty="0"/>
              <a:t>(ex. : </a:t>
            </a:r>
            <a:r>
              <a:rPr lang="fr-FR" sz="2000" dirty="0" err="1"/>
              <a:t>Europaicum</a:t>
            </a:r>
            <a:r>
              <a:rPr lang="fr-FR" sz="2000" dirty="0"/>
              <a:t>) axés sur des thématiques européennes, formations en sciences européennes dans 3 spécialités</a:t>
            </a:r>
          </a:p>
          <a:p>
            <a:pPr marL="0" indent="0">
              <a:buNone/>
            </a:pPr>
            <a:r>
              <a:rPr lang="fr-FR" sz="2000" i="1" dirty="0"/>
              <a:t>Europa-</a:t>
            </a:r>
            <a:r>
              <a:rPr lang="fr-FR" sz="2000" i="1" dirty="0" err="1"/>
              <a:t>Kolleg</a:t>
            </a:r>
            <a:r>
              <a:rPr lang="fr-FR" sz="2000" dirty="0"/>
              <a:t> (CEUS) et sa chaire de </a:t>
            </a:r>
            <a:r>
              <a:rPr lang="fr-FR" sz="2000" dirty="0" err="1"/>
              <a:t>professeur-e</a:t>
            </a:r>
            <a:r>
              <a:rPr lang="fr-FR" sz="2000" dirty="0"/>
              <a:t> </a:t>
            </a:r>
            <a:r>
              <a:rPr lang="fr-FR" sz="2000" dirty="0" err="1"/>
              <a:t>invité-e</a:t>
            </a:r>
            <a:r>
              <a:rPr lang="fr-FR" sz="2000" dirty="0"/>
              <a:t> </a:t>
            </a:r>
            <a:r>
              <a:rPr lang="fr-FR" sz="2000" dirty="0" err="1"/>
              <a:t>européen-ne</a:t>
            </a:r>
            <a:r>
              <a:rPr lang="fr-FR" sz="2000" dirty="0"/>
              <a:t> | </a:t>
            </a:r>
            <a:br>
              <a:rPr lang="fr-FR" sz="2000" dirty="0"/>
            </a:br>
            <a:r>
              <a:rPr lang="fr-FR" sz="2000" i="1" dirty="0"/>
              <a:t>Europa-Institut</a:t>
            </a:r>
            <a:r>
              <a:rPr lang="fr-FR" sz="2000" b="1" dirty="0"/>
              <a:t> </a:t>
            </a:r>
            <a:r>
              <a:rPr lang="fr-FR" sz="2000" dirty="0"/>
              <a:t>et ses 2 sections | Pôle France | </a:t>
            </a:r>
            <a:br>
              <a:rPr lang="fr-FR" sz="2000" dirty="0"/>
            </a:br>
            <a:r>
              <a:rPr lang="fr-FR" sz="2000" dirty="0"/>
              <a:t>Centre juridique franco-allemand </a:t>
            </a:r>
          </a:p>
          <a:p>
            <a:endParaRPr lang="de-DE" altLang="de-DE" sz="2000" dirty="0"/>
          </a:p>
        </p:txBody>
      </p:sp>
    </p:spTree>
    <p:extLst>
      <p:ext uri="{BB962C8B-B14F-4D97-AF65-F5344CB8AC3E}">
        <p14:creationId xmlns:p14="http://schemas.microsoft.com/office/powerpoint/2010/main" val="86022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nummernplatzhalter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1B6BD7-15B3-4AA8-8B0A-FB1DD151C028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11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32771" name="Datumsplatzhalter 3"/>
          <p:cNvSpPr>
            <a:spLocks noGrp="1"/>
          </p:cNvSpPr>
          <p:nvPr>
            <p:ph type="dt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9268F7-DDC2-46BC-A9F7-90CE8FAA99D7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17.10.2022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9183030" y="0"/>
            <a:ext cx="3008970" cy="6262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2773" name="Fußzeilenplatzhalter 3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chemeClr val="bg1"/>
                </a:solidFill>
                <a:latin typeface="Segoe UI" panose="020B0502040204020203" pitchFamily="34" charset="0"/>
              </a:rPr>
              <a:t>Université de la Sarre</a:t>
            </a:r>
          </a:p>
        </p:txBody>
      </p:sp>
      <p:sp>
        <p:nvSpPr>
          <p:cNvPr id="32774" name="Textplatzhalter 1"/>
          <p:cNvSpPr txBox="1">
            <a:spLocks/>
          </p:cNvSpPr>
          <p:nvPr/>
        </p:nvSpPr>
        <p:spPr bwMode="auto">
          <a:xfrm>
            <a:off x="9106365" y="260648"/>
            <a:ext cx="3205634" cy="600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Lucida Grande" pitchFamily="80" charset="0"/>
              <a:buNone/>
            </a:pPr>
            <a:r>
              <a:rPr lang="fr-FR" sz="20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 Université européenne »</a:t>
            </a:r>
          </a:p>
          <a:p>
            <a:pPr algn="ctr">
              <a:spcBef>
                <a:spcPct val="20000"/>
              </a:spcBef>
              <a:buFont typeface="Lucida Grande" pitchFamily="80" charset="0"/>
              <a:buNone/>
            </a:pPr>
            <a:r>
              <a:rPr lang="fr-FR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Transform4Europe  </a:t>
            </a:r>
          </a:p>
          <a:p>
            <a:pPr algn="ctr">
              <a:spcBef>
                <a:spcPct val="20000"/>
              </a:spcBef>
              <a:buFont typeface="Lucida Grande" pitchFamily="80" charset="0"/>
              <a:buNone/>
            </a:pPr>
            <a:r>
              <a:rPr lang="fr-FR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T4E</a:t>
            </a:r>
          </a:p>
          <a:p>
            <a:pPr algn="ctr">
              <a:spcBef>
                <a:spcPct val="20000"/>
              </a:spcBef>
              <a:buFont typeface="Lucida Grande" pitchFamily="80" charset="0"/>
              <a:buNone/>
            </a:pPr>
            <a:endParaRPr lang="de-DE" altLang="de-DE" sz="20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fr-FR" sz="20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Alliance co-financée par l’UE depuis 2020</a:t>
            </a:r>
          </a:p>
          <a:p>
            <a:pPr algn="ctr">
              <a:spcBef>
                <a:spcPct val="20000"/>
              </a:spcBef>
              <a:buFont typeface="Lucida Grande" pitchFamily="80" charset="0"/>
              <a:buNone/>
            </a:pPr>
            <a:endParaRPr lang="de-DE" altLang="de-DE" sz="20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spcBef>
                <a:spcPct val="20000"/>
              </a:spcBef>
              <a:buFont typeface="Lucida Grande" pitchFamily="80" charset="0"/>
              <a:buNone/>
            </a:pPr>
            <a:r>
              <a:rPr lang="fr-FR" sz="20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 </a:t>
            </a:r>
          </a:p>
          <a:p>
            <a:pPr algn="ctr">
              <a:spcBef>
                <a:spcPct val="20000"/>
              </a:spcBef>
              <a:buFont typeface="Lucida Grande" pitchFamily="80" charset="0"/>
              <a:buNone/>
            </a:pPr>
            <a:r>
              <a:rPr lang="fr-FR" sz="20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universités partenaires en Espagne, Estonie, Pologne, Bulgarie, Italie et Lituanie</a:t>
            </a:r>
          </a:p>
          <a:p>
            <a:pPr algn="ctr"/>
            <a:r>
              <a:rPr lang="fr-FR" sz="28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32775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5" t="858" r="7505" b="837"/>
          <a:stretch/>
        </p:blipFill>
        <p:spPr bwMode="auto">
          <a:xfrm>
            <a:off x="-1" y="0"/>
            <a:ext cx="6156000" cy="62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platzhalter 1"/>
          <p:cNvSpPr txBox="1">
            <a:spLocks/>
          </p:cNvSpPr>
          <p:nvPr/>
        </p:nvSpPr>
        <p:spPr bwMode="auto">
          <a:xfrm>
            <a:off x="6155999" y="0"/>
            <a:ext cx="2950366" cy="626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endParaRPr lang="fr-FR" sz="1700" dirty="0">
              <a:solidFill>
                <a:srgbClr val="19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700" dirty="0">
              <a:solidFill>
                <a:srgbClr val="19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7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Groupement d’universités ayant vocation à former </a:t>
            </a:r>
            <a:r>
              <a:rPr lang="fr-FR" sz="17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une nouvelle génération de jeunes européen-ne-s</a:t>
            </a:r>
            <a:r>
              <a:rPr lang="fr-FR" sz="17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qui coopèrent de manière interdisciplinaire et acquièrent, ce faisant, des compétences numériques, interculturelles et entrepreneuriales </a:t>
            </a:r>
          </a:p>
          <a:p>
            <a:pPr algn="ctr">
              <a:lnSpc>
                <a:spcPct val="100000"/>
              </a:lnSpc>
            </a:pPr>
            <a:r>
              <a:rPr lang="fr-FR" sz="17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endParaRPr lang="de-DE" altLang="de-DE" sz="1700" dirty="0">
              <a:solidFill>
                <a:srgbClr val="19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7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Formation européenne </a:t>
            </a:r>
            <a:r>
              <a:rPr lang="fr-FR" sz="17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pour 116 000 étudiant-e-s, fondée sur des programmes d’études communs, des plateformes, des formats d’enseignement innovants et un vaste programme de mobilité créant des liens étroits entre les 7 universités </a:t>
            </a:r>
          </a:p>
          <a:p>
            <a:pPr algn="ctr">
              <a:lnSpc>
                <a:spcPct val="100000"/>
              </a:lnSpc>
            </a:pPr>
            <a:endParaRPr lang="fr-FR" sz="1700" dirty="0">
              <a:solidFill>
                <a:srgbClr val="19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700" dirty="0">
              <a:solidFill>
                <a:srgbClr val="19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776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nummernplatzhalter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1B6BD7-15B3-4AA8-8B0A-FB1DD151C028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12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32771" name="Datumsplatzhalter 3"/>
          <p:cNvSpPr>
            <a:spLocks noGrp="1"/>
          </p:cNvSpPr>
          <p:nvPr>
            <p:ph type="dt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9268F7-DDC2-46BC-A9F7-90CE8FAA99D7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17.10.2022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9159875" y="0"/>
            <a:ext cx="3032125" cy="6262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2773" name="Fußzeilenplatzhalter 3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chemeClr val="bg1"/>
                </a:solidFill>
                <a:latin typeface="Segoe UI" panose="020B0502040204020203" pitchFamily="34" charset="0"/>
              </a:rPr>
              <a:t>Université de la Sarre </a:t>
            </a:r>
          </a:p>
        </p:txBody>
      </p:sp>
      <p:pic>
        <p:nvPicPr>
          <p:cNvPr id="32775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96" y="0"/>
            <a:ext cx="9126492" cy="626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platzhalter 1"/>
          <p:cNvSpPr txBox="1">
            <a:spLocks/>
          </p:cNvSpPr>
          <p:nvPr/>
        </p:nvSpPr>
        <p:spPr bwMode="auto">
          <a:xfrm>
            <a:off x="9278279" y="1124743"/>
            <a:ext cx="2795315" cy="412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fr-FR" sz="20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 réseau </a:t>
            </a:r>
            <a:br>
              <a:rPr lang="fr-FR" sz="20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20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 cœur de l’Europe :</a:t>
            </a:r>
          </a:p>
          <a:p>
            <a:pPr algn="ctr">
              <a:spcBef>
                <a:spcPct val="20000"/>
              </a:spcBef>
              <a:buFont typeface="Lucida Grande" pitchFamily="80" charset="0"/>
              <a:buNone/>
            </a:pPr>
            <a:endParaRPr lang="de-DE" altLang="de-DE" sz="20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spcBef>
                <a:spcPct val="20000"/>
              </a:spcBef>
              <a:buFont typeface="Lucida Grande" pitchFamily="80" charset="0"/>
              <a:buNone/>
            </a:pPr>
            <a:r>
              <a:rPr lang="fr-FR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l’Université de la Grande Région</a:t>
            </a:r>
          </a:p>
          <a:p>
            <a:pPr algn="ctr">
              <a:spcBef>
                <a:spcPct val="20000"/>
              </a:spcBef>
              <a:buFont typeface="Lucida Grande" pitchFamily="80" charset="0"/>
              <a:buNone/>
            </a:pPr>
            <a:r>
              <a:rPr lang="fr-FR" sz="2000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UniGR</a:t>
            </a:r>
            <a:endParaRPr lang="de-DE" altLang="de-DE" sz="2000" b="1" dirty="0">
              <a:solidFill>
                <a:srgbClr val="19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spcBef>
                <a:spcPct val="20000"/>
              </a:spcBef>
              <a:buFont typeface="Lucida Grande" pitchFamily="80" charset="0"/>
              <a:buNone/>
            </a:pPr>
            <a:br>
              <a:rPr lang="de-DE" sz="20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20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 </a:t>
            </a:r>
            <a:br>
              <a:rPr lang="fr-FR" sz="20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20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universités</a:t>
            </a:r>
            <a:br>
              <a:rPr lang="fr-FR" sz="20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20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 Allemagne, France, Belgique et au Luxembourg</a:t>
            </a:r>
          </a:p>
        </p:txBody>
      </p:sp>
    </p:spTree>
    <p:extLst>
      <p:ext uri="{BB962C8B-B14F-4D97-AF65-F5344CB8AC3E}">
        <p14:creationId xmlns:p14="http://schemas.microsoft.com/office/powerpoint/2010/main" val="2705926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191345" y="349250"/>
            <a:ext cx="10153128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3200"/>
              <a:t>Notre force ? </a:t>
            </a:r>
            <a:r>
              <a:rPr lang="fr-FR" sz="3200">
                <a:solidFill>
                  <a:schemeClr val="accent1"/>
                </a:solidFill>
              </a:rPr>
              <a:t>Dépasser les frontières</a:t>
            </a:r>
          </a:p>
        </p:txBody>
      </p:sp>
      <p:sp>
        <p:nvSpPr>
          <p:cNvPr id="22531" name="Fußzeilenplatzhalter 1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chemeClr val="bg1"/>
                </a:solidFill>
                <a:latin typeface="Segoe UI" panose="020B0502040204020203" pitchFamily="34" charset="0"/>
              </a:rPr>
              <a:t>Université de la Sarre</a:t>
            </a:r>
          </a:p>
        </p:txBody>
      </p:sp>
      <p:sp>
        <p:nvSpPr>
          <p:cNvPr id="22532" name="Foliennummernplatzhalter 2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975CB7-E6D8-41FD-A5B8-5521958CCFFC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13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2533" name="Datumsplatzhalter 3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25C611-13F1-4DB3-81E7-051579F0A7BA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17.10.2022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sp>
        <p:nvSpPr>
          <p:cNvPr id="22534" name="Textplatzhalter 2"/>
          <p:cNvSpPr>
            <a:spLocks noGrp="1"/>
          </p:cNvSpPr>
          <p:nvPr>
            <p:ph type="body" sz="quarter" idx="11"/>
          </p:nvPr>
        </p:nvSpPr>
        <p:spPr bwMode="auto">
          <a:xfrm>
            <a:off x="6528048" y="1035050"/>
            <a:ext cx="5544616" cy="45941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br>
              <a:rPr lang="fr-FR" sz="2000"/>
            </a:br>
            <a:endParaRPr lang="fr-FR" sz="2000"/>
          </a:p>
        </p:txBody>
      </p:sp>
      <p:pic>
        <p:nvPicPr>
          <p:cNvPr id="22535" name="Grafik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58" r="-180" b="-555"/>
          <a:stretch/>
        </p:blipFill>
        <p:spPr bwMode="auto">
          <a:xfrm>
            <a:off x="-9427" y="1089320"/>
            <a:ext cx="6149075" cy="52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platzhalter 2"/>
          <p:cNvSpPr txBox="1">
            <a:spLocks/>
          </p:cNvSpPr>
          <p:nvPr/>
        </p:nvSpPr>
        <p:spPr bwMode="auto">
          <a:xfrm>
            <a:off x="6352908" y="1536576"/>
            <a:ext cx="5894895" cy="522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-342900" algn="l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2000" dirty="0"/>
              <a:t>Dépasser les frontières est notre spécialité : </a:t>
            </a:r>
            <a:br>
              <a:rPr lang="fr-FR" sz="2000" dirty="0"/>
            </a:br>
            <a:r>
              <a:rPr lang="fr-FR" sz="2000" dirty="0"/>
              <a:t>frontières entre cultures et disciplines, mais aussi entre science, économie, culture et société</a:t>
            </a:r>
          </a:p>
          <a:p>
            <a:pPr>
              <a:lnSpc>
                <a:spcPct val="100000"/>
              </a:lnSpc>
            </a:pPr>
            <a:br>
              <a:rPr lang="fr-FR" sz="2000" dirty="0"/>
            </a:br>
            <a:r>
              <a:rPr lang="fr-FR" sz="2000" dirty="0">
                <a:solidFill>
                  <a:schemeClr val="accent1"/>
                </a:solidFill>
              </a:rPr>
              <a:t>Proximité </a:t>
            </a:r>
            <a:r>
              <a:rPr lang="fr-FR" sz="2000" dirty="0"/>
              <a:t>sur le campus – mais également entre les filières, étroitement liées dans leurs activités de recherche et d’enseignement</a:t>
            </a:r>
          </a:p>
          <a:p>
            <a:pPr>
              <a:lnSpc>
                <a:spcPct val="100000"/>
              </a:lnSpc>
            </a:pPr>
            <a:endParaRPr lang="de-DE" altLang="de-DE" sz="2000" dirty="0"/>
          </a:p>
          <a:p>
            <a:pPr>
              <a:lnSpc>
                <a:spcPct val="100000"/>
              </a:lnSpc>
            </a:pPr>
            <a:r>
              <a:rPr lang="fr-FR" sz="2000" dirty="0"/>
              <a:t>Une </a:t>
            </a:r>
            <a:r>
              <a:rPr lang="fr-FR" sz="2000" dirty="0">
                <a:solidFill>
                  <a:schemeClr val="accent1"/>
                </a:solidFill>
              </a:rPr>
              <a:t>interdisciplinarité </a:t>
            </a:r>
            <a:r>
              <a:rPr lang="fr-FR" sz="2000" dirty="0"/>
              <a:t>qui jouit d’une longue tradition. Des exemples ? Informatique de gestion, informatique juridique et bio-informatique, technologies du langage, nanobiotechnologies, sciences culturelles historiques, communication interculturelle, ingénierie quantique ...</a:t>
            </a:r>
          </a:p>
          <a:p>
            <a:pPr>
              <a:lnSpc>
                <a:spcPct val="100000"/>
              </a:lnSpc>
            </a:pPr>
            <a:br>
              <a:rPr lang="fr-FR" sz="2000" dirty="0"/>
            </a:b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494082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861048"/>
            <a:ext cx="3024336" cy="648072"/>
          </a:xfrm>
          <a:prstGeom prst="rect">
            <a:avLst/>
          </a:prstGeom>
        </p:spPr>
      </p:pic>
      <p:sp>
        <p:nvSpPr>
          <p:cNvPr id="27650" name="Fußzeilenplatzhalt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3206750" y="6416675"/>
            <a:ext cx="89852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chemeClr val="bg1"/>
                </a:solidFill>
                <a:latin typeface="Segoe UI" panose="020B0502040204020203" pitchFamily="34" charset="0"/>
              </a:rPr>
              <a:t>À l’attention du Bureau électoral de l’Université de la Sarre</a:t>
            </a:r>
          </a:p>
        </p:txBody>
      </p:sp>
      <p:sp>
        <p:nvSpPr>
          <p:cNvPr id="27651" name="Foliennummernplatzhalt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991850" y="6416675"/>
            <a:ext cx="12001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F2F09D-EFB3-4F58-A32E-A4EAA017BA5E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14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7652" name="Datumsplatzhalter 5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424613"/>
            <a:ext cx="1227138" cy="357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8D1EC5-C476-483B-BA99-478987FA33B6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17.10.2022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789284"/>
              </p:ext>
            </p:extLst>
          </p:nvPr>
        </p:nvGraphicFramePr>
        <p:xfrm>
          <a:off x="0" y="1430601"/>
          <a:ext cx="12192001" cy="54367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2452">
                  <a:extLst>
                    <a:ext uri="{9D8B030D-6E8A-4147-A177-3AD203B41FA5}">
                      <a16:colId xmlns:a16="http://schemas.microsoft.com/office/drawing/2014/main" val="637047331"/>
                    </a:ext>
                  </a:extLst>
                </a:gridCol>
                <a:gridCol w="3093548">
                  <a:extLst>
                    <a:ext uri="{9D8B030D-6E8A-4147-A177-3AD203B41FA5}">
                      <a16:colId xmlns:a16="http://schemas.microsoft.com/office/drawing/2014/main" val="1831659816"/>
                    </a:ext>
                  </a:extLst>
                </a:gridCol>
                <a:gridCol w="3032818">
                  <a:extLst>
                    <a:ext uri="{9D8B030D-6E8A-4147-A177-3AD203B41FA5}">
                      <a16:colId xmlns:a16="http://schemas.microsoft.com/office/drawing/2014/main" val="373756754"/>
                    </a:ext>
                  </a:extLst>
                </a:gridCol>
                <a:gridCol w="3063183">
                  <a:extLst>
                    <a:ext uri="{9D8B030D-6E8A-4147-A177-3AD203B41FA5}">
                      <a16:colId xmlns:a16="http://schemas.microsoft.com/office/drawing/2014/main" val="1964763893"/>
                    </a:ext>
                  </a:extLst>
                </a:gridCol>
              </a:tblGrid>
              <a:tr h="171036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fr-FR" sz="17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CISPA – Centre Helmholtz </a:t>
                      </a:r>
                      <a:br>
                        <a:rPr lang="fr-FR" sz="17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fr-FR" sz="17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 </a:t>
                      </a:r>
                      <a:r>
                        <a:rPr lang="fr-FR" sz="1700" b="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cybersécurité</a:t>
                      </a:r>
                      <a:endParaRPr lang="fr-FR" sz="17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Centre allemand de recherche en intelligence artificielle </a:t>
                      </a:r>
                      <a:br>
                        <a:rPr lang="fr-FR" sz="17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fr-FR" sz="17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(DFKI)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Institut Max-</a:t>
                      </a:r>
                      <a:r>
                        <a:rPr lang="fr-FR" sz="1700" b="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Plank</a:t>
                      </a:r>
                      <a:r>
                        <a:rPr lang="fr-FR" sz="17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d’informatique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b="0" dirty="0"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Institut Max-</a:t>
                      </a:r>
                      <a:r>
                        <a:rPr lang="fr-FR" sz="1700" b="0" dirty="0" err="1"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Plank</a:t>
                      </a:r>
                      <a:r>
                        <a:rPr lang="fr-FR" sz="1700" b="0" dirty="0"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de </a:t>
                      </a:r>
                      <a:br>
                        <a:rPr lang="fr-FR" sz="1700" b="0" dirty="0"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fr-FR" sz="1700" b="0" dirty="0"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recherche en génie logiciel</a:t>
                      </a:r>
                      <a:r>
                        <a:rPr lang="fr-FR" sz="17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None/>
                      </a:pPr>
                      <a:endParaRPr lang="fr-FR" sz="1700" b="0" i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fr-FR" sz="1700" b="0" i="1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Schloss</a:t>
                      </a:r>
                      <a:r>
                        <a:rPr lang="fr-FR" sz="1700" b="0" i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fr-FR" sz="1700" b="0" i="1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Dagstuhl</a:t>
                      </a:r>
                      <a:r>
                        <a:rPr lang="fr-FR" sz="17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– Centre Leibniz d’informatique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None/>
                      </a:pPr>
                      <a:endParaRPr lang="fr-FR" sz="17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621289"/>
                  </a:ext>
                </a:extLst>
              </a:tr>
              <a:tr h="18004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Institut Helmholtz </a:t>
                      </a:r>
                      <a:br>
                        <a:rPr lang="fr-FR" sz="17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fr-FR" sz="17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de recherche pharmaceutique de la Sarre (HIPS) </a:t>
                      </a:r>
                    </a:p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0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 b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INM – Institut Leibniz de recherche sur les nouveaux matériaux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b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Centre de recherche Steinbeis sur les métaux amorphes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0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b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Centre de recherche Steinbeis</a:t>
                      </a:r>
                      <a:br>
                        <a:rPr lang="fr-FR" sz="1700" b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fr-FR" sz="1700" b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MECS (Centre d’ingénierie des matériaux de la Sarre)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480656"/>
                  </a:ext>
                </a:extLst>
              </a:tr>
              <a:tr h="192593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fr-FR" sz="17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Institut Fraunhofer </a:t>
                      </a:r>
                      <a:br>
                        <a:rPr lang="fr-FR" sz="17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fr-FR" sz="17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 génie biomédical </a:t>
                      </a:r>
                      <a:br>
                        <a:rPr lang="fr-FR" sz="17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fr-FR" sz="17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(IBMT)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0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Institut Fraunhofer pour le contrôle non destructif </a:t>
                      </a:r>
                      <a:br>
                        <a:rPr lang="fr-FR" sz="17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fr-FR" sz="17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(IZFP)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0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Centre de mécatronique et des techniques d’automatisation (</a:t>
                      </a:r>
                      <a:r>
                        <a:rPr lang="fr-FR" sz="1700" dirty="0" err="1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ZeMA</a:t>
                      </a:r>
                      <a:r>
                        <a:rPr lang="fr-FR" sz="17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Institut de recherche coréen pour la science et la technologie en Europe </a:t>
                      </a:r>
                      <a:br>
                        <a:rPr lang="fr-FR" sz="17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fr-FR" sz="17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(KIST Europe)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54657"/>
                  </a:ext>
                </a:extLst>
              </a:tr>
            </a:tbl>
          </a:graphicData>
        </a:graphic>
      </p:graphicFrame>
      <p:sp>
        <p:nvSpPr>
          <p:cNvPr id="27666" name="Textplatzhalter 1"/>
          <p:cNvSpPr txBox="1">
            <a:spLocks/>
          </p:cNvSpPr>
          <p:nvPr/>
        </p:nvSpPr>
        <p:spPr bwMode="auto">
          <a:xfrm>
            <a:off x="335360" y="290202"/>
            <a:ext cx="1130525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Lucida Grande" pitchFamily="80" charset="0"/>
              <a:buNone/>
            </a:pPr>
            <a:r>
              <a:rPr lang="fr-FR" sz="32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Tous les plus prestigieux instituts </a:t>
            </a:r>
            <a:r>
              <a:rPr lang="fr-FR" sz="3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sur place</a:t>
            </a:r>
          </a:p>
          <a:p>
            <a:pPr>
              <a:spcBef>
                <a:spcPct val="20000"/>
              </a:spcBef>
              <a:buFont typeface="Lucida Grande" pitchFamily="80" charset="0"/>
              <a:buNone/>
            </a:pPr>
            <a:r>
              <a:rPr lang="fr-FR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Mutualisation des moyens de recherche : excellentes conditions de travail pour les jeunes chercheurs-</a:t>
            </a:r>
            <a:r>
              <a:rPr lang="fr-FR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euses</a:t>
            </a:r>
            <a:endParaRPr lang="fr-FR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20000"/>
              </a:spcBef>
              <a:buFont typeface="Lucida Grande" pitchFamily="80" charset="0"/>
              <a:buNone/>
            </a:pPr>
            <a:endParaRPr lang="de-DE" altLang="de-DE" sz="20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7" name="Rechteck 18"/>
          <p:cNvSpPr>
            <a:spLocks noChangeArrowheads="1"/>
          </p:cNvSpPr>
          <p:nvPr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7668" name="Rechteck 18"/>
          <p:cNvSpPr>
            <a:spLocks noChangeArrowheads="1"/>
          </p:cNvSpPr>
          <p:nvPr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7669" name="Bild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288" y="407988"/>
            <a:ext cx="10477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89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ußzeilenplatzhalter 3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chemeClr val="bg1"/>
                </a:solidFill>
                <a:latin typeface="Segoe UI" panose="020B0502040204020203" pitchFamily="34" charset="0"/>
              </a:rPr>
              <a:t>Université de la Sarre </a:t>
            </a:r>
          </a:p>
        </p:txBody>
      </p:sp>
      <p:sp>
        <p:nvSpPr>
          <p:cNvPr id="21507" name="Foliennummernplatzhalt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B18F78-07D5-4C4E-8E8B-A505D384C7C7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15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1508" name="Datumsplatzhalter 5"/>
          <p:cNvSpPr>
            <a:spLocks noGrp="1"/>
          </p:cNvSpPr>
          <p:nvPr>
            <p:ph type="dt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489C73-BDD1-4F64-9B81-351C256DEE28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17.10.2022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sp>
        <p:nvSpPr>
          <p:cNvPr id="21509" name="Textplatzhalter 2"/>
          <p:cNvSpPr>
            <a:spLocks noGrp="1"/>
          </p:cNvSpPr>
          <p:nvPr>
            <p:ph type="body" sz="quarter" idx="13"/>
          </p:nvPr>
        </p:nvSpPr>
        <p:spPr bwMode="auto">
          <a:xfrm>
            <a:off x="6293303" y="764704"/>
            <a:ext cx="5506914" cy="46805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fr-FR" sz="3200" dirty="0"/>
              <a:t>Formations : </a:t>
            </a:r>
            <a:br>
              <a:rPr lang="fr-FR" sz="3200" dirty="0"/>
            </a:br>
            <a:r>
              <a:rPr lang="fr-FR" sz="3200" dirty="0">
                <a:solidFill>
                  <a:schemeClr val="accent1"/>
                </a:solidFill>
              </a:rPr>
              <a:t>une offre très diversifiée</a:t>
            </a:r>
          </a:p>
          <a:p>
            <a:pPr>
              <a:lnSpc>
                <a:spcPct val="100000"/>
              </a:lnSpc>
            </a:pPr>
            <a:endParaRPr lang="de-DE" altLang="de-DE" sz="1600" dirty="0"/>
          </a:p>
          <a:p>
            <a:pPr>
              <a:lnSpc>
                <a:spcPct val="100000"/>
              </a:lnSpc>
            </a:pPr>
            <a:r>
              <a:rPr lang="fr-FR" sz="2000" dirty="0">
                <a:solidFill>
                  <a:srgbClr val="19406B"/>
                </a:solidFill>
              </a:rPr>
              <a:t>Plus de </a:t>
            </a:r>
            <a:r>
              <a:rPr lang="fr-FR" sz="2000" dirty="0">
                <a:solidFill>
                  <a:srgbClr val="C82254"/>
                </a:solidFill>
              </a:rPr>
              <a:t>80</a:t>
            </a:r>
            <a:r>
              <a:rPr lang="fr-FR" sz="2000" dirty="0"/>
              <a:t> filières menant à un </a:t>
            </a:r>
            <a:r>
              <a:rPr lang="fr-FR" sz="2000" dirty="0">
                <a:solidFill>
                  <a:schemeClr val="accent1"/>
                </a:solidFill>
              </a:rPr>
              <a:t>bachelor</a:t>
            </a:r>
            <a:br>
              <a:rPr lang="fr-FR" sz="2000" dirty="0">
                <a:solidFill>
                  <a:schemeClr val="accent1"/>
                </a:solidFill>
              </a:rPr>
            </a:br>
            <a:r>
              <a:rPr lang="fr-FR" sz="2000" dirty="0"/>
              <a:t>ou à un</a:t>
            </a:r>
            <a:r>
              <a:rPr lang="fr-FR" sz="2000" dirty="0">
                <a:solidFill>
                  <a:schemeClr val="accent1"/>
                </a:solidFill>
              </a:rPr>
              <a:t> examen d’État</a:t>
            </a:r>
            <a:br>
              <a:rPr lang="fr-FR" sz="2000" dirty="0"/>
            </a:br>
            <a:r>
              <a:rPr lang="fr-FR" sz="2000" dirty="0"/>
              <a:t>Quelque </a:t>
            </a:r>
            <a:r>
              <a:rPr lang="fr-FR" sz="2000" dirty="0">
                <a:solidFill>
                  <a:schemeClr val="accent1"/>
                </a:solidFill>
              </a:rPr>
              <a:t>70 </a:t>
            </a:r>
            <a:r>
              <a:rPr lang="fr-FR" sz="2000" dirty="0">
                <a:solidFill>
                  <a:srgbClr val="19406B"/>
                </a:solidFill>
              </a:rPr>
              <a:t>filières menant à un </a:t>
            </a:r>
            <a:r>
              <a:rPr lang="fr-FR" sz="2000" dirty="0">
                <a:solidFill>
                  <a:schemeClr val="accent1"/>
                </a:solidFill>
              </a:rPr>
              <a:t>master</a:t>
            </a:r>
          </a:p>
          <a:p>
            <a:pPr>
              <a:lnSpc>
                <a:spcPct val="100000"/>
              </a:lnSpc>
            </a:pPr>
            <a:endParaRPr lang="de-DE" altLang="de-DE" sz="2000" dirty="0"/>
          </a:p>
          <a:p>
            <a:pPr>
              <a:lnSpc>
                <a:spcPct val="100000"/>
              </a:lnSpc>
            </a:pPr>
            <a:r>
              <a:rPr lang="fr-FR" sz="2000" dirty="0">
                <a:solidFill>
                  <a:schemeClr val="accent1"/>
                </a:solidFill>
              </a:rPr>
              <a:t>35 </a:t>
            </a:r>
            <a:r>
              <a:rPr lang="fr-FR" sz="2000" dirty="0"/>
              <a:t>cursus internationaux, débouchant pour la plupart sur un double ou un triple diplôme</a:t>
            </a:r>
            <a:br>
              <a:rPr lang="fr-FR" sz="2000" dirty="0"/>
            </a:br>
            <a:endParaRPr lang="fr-FR" sz="2000" dirty="0"/>
          </a:p>
          <a:p>
            <a:pPr>
              <a:lnSpc>
                <a:spcPct val="100000"/>
              </a:lnSpc>
            </a:pPr>
            <a:r>
              <a:rPr lang="fr-FR" sz="2000" dirty="0"/>
              <a:t>Plus de </a:t>
            </a:r>
            <a:r>
              <a:rPr lang="fr-FR" sz="2000" dirty="0">
                <a:solidFill>
                  <a:schemeClr val="accent1"/>
                </a:solidFill>
              </a:rPr>
              <a:t>20 certificats </a:t>
            </a:r>
            <a:r>
              <a:rPr lang="fr-FR" sz="2000" dirty="0"/>
              <a:t>sanctionnant une qualification supplémentaire </a:t>
            </a:r>
          </a:p>
          <a:p>
            <a:pPr>
              <a:lnSpc>
                <a:spcPct val="100000"/>
              </a:lnSpc>
            </a:pPr>
            <a:endParaRPr lang="de-DE" sz="2000" b="1" dirty="0"/>
          </a:p>
          <a:p>
            <a:pPr>
              <a:lnSpc>
                <a:spcPct val="100000"/>
              </a:lnSpc>
            </a:pPr>
            <a:r>
              <a:rPr lang="fr-FR" sz="2000" dirty="0">
                <a:solidFill>
                  <a:schemeClr val="accent1"/>
                </a:solidFill>
              </a:rPr>
              <a:t>Centre de langues </a:t>
            </a:r>
            <a:r>
              <a:rPr lang="fr-FR" sz="2000" dirty="0">
                <a:solidFill>
                  <a:srgbClr val="19406B"/>
                </a:solidFill>
              </a:rPr>
              <a:t>: plus de</a:t>
            </a:r>
            <a:r>
              <a:rPr lang="fr-FR" sz="2000" b="1" dirty="0">
                <a:solidFill>
                  <a:srgbClr val="19406B"/>
                </a:solidFill>
              </a:rPr>
              <a:t> </a:t>
            </a:r>
            <a:r>
              <a:rPr lang="fr-FR" sz="2000" dirty="0">
                <a:solidFill>
                  <a:srgbClr val="C82254"/>
                </a:solidFill>
              </a:rPr>
              <a:t>15</a:t>
            </a:r>
            <a:r>
              <a:rPr lang="fr-FR" sz="2000" dirty="0"/>
              <a:t> </a:t>
            </a:r>
            <a:r>
              <a:rPr lang="fr-FR" sz="2000" dirty="0">
                <a:solidFill>
                  <a:srgbClr val="19406B"/>
                </a:solidFill>
              </a:rPr>
              <a:t>langues au choix</a:t>
            </a:r>
          </a:p>
        </p:txBody>
      </p:sp>
      <p:pic>
        <p:nvPicPr>
          <p:cNvPr id="21510" name="Grafik 1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 t="770" r="2963" b="359"/>
          <a:stretch/>
        </p:blipFill>
        <p:spPr bwMode="auto">
          <a:xfrm>
            <a:off x="0" y="44624"/>
            <a:ext cx="6120000" cy="62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357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335360" y="354747"/>
            <a:ext cx="8280921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3200" dirty="0"/>
              <a:t>Un enseignement haut de gamme : </a:t>
            </a:r>
            <a:br>
              <a:rPr lang="fr-FR" sz="3200" dirty="0"/>
            </a:br>
            <a:r>
              <a:rPr lang="fr-FR" sz="3200" dirty="0"/>
              <a:t>dûment </a:t>
            </a:r>
            <a:r>
              <a:rPr lang="fr-FR" sz="3200" dirty="0">
                <a:solidFill>
                  <a:schemeClr val="accent1"/>
                </a:solidFill>
              </a:rPr>
              <a:t>attesté et certifié</a:t>
            </a:r>
          </a:p>
        </p:txBody>
      </p:sp>
      <p:sp>
        <p:nvSpPr>
          <p:cNvPr id="23555" name="Fußzeilenplatzhalter 1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chemeClr val="bg1"/>
                </a:solidFill>
                <a:latin typeface="Segoe UI" panose="020B0502040204020203" pitchFamily="34" charset="0"/>
              </a:rPr>
              <a:t>Université de la Sarre</a:t>
            </a:r>
          </a:p>
        </p:txBody>
      </p:sp>
      <p:sp>
        <p:nvSpPr>
          <p:cNvPr id="23556" name="Foliennummernplatzhalter 2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52B8AE-85C0-4042-8E7B-60C99AC816C5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16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3557" name="Datumsplatzhalter 3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AD4A05-EAD0-4023-8A9C-2961C9DCE4C2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17.10.2022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sp>
        <p:nvSpPr>
          <p:cNvPr id="23558" name="Textplatzhalter 3"/>
          <p:cNvSpPr>
            <a:spLocks noGrp="1"/>
          </p:cNvSpPr>
          <p:nvPr>
            <p:ph type="body" sz="quarter" idx="11"/>
          </p:nvPr>
        </p:nvSpPr>
        <p:spPr bwMode="auto">
          <a:xfrm>
            <a:off x="421096" y="1484784"/>
            <a:ext cx="5674904" cy="4608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fr-FR" sz="2000" dirty="0"/>
              <a:t>Une des premières universités allemandes à avoir obtenu une accréditation institutionnelle ACQUIN : </a:t>
            </a:r>
            <a:r>
              <a:rPr lang="fr-FR" sz="2000" dirty="0">
                <a:solidFill>
                  <a:schemeClr val="accent1"/>
                </a:solidFill>
              </a:rPr>
              <a:t>des conditions optimales </a:t>
            </a:r>
            <a:r>
              <a:rPr lang="fr-FR" sz="2000" dirty="0"/>
              <a:t>pour réussir ses études</a:t>
            </a:r>
            <a:endParaRPr lang="de-DE" sz="12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fr-FR" sz="2000" dirty="0">
                <a:solidFill>
                  <a:schemeClr val="accent1"/>
                </a:solidFill>
              </a:rPr>
              <a:t>Une assurance qualité efficace </a:t>
            </a:r>
            <a:r>
              <a:rPr lang="fr-FR" sz="2000" dirty="0"/>
              <a:t>: grâce au développement et à l’optimisation permanente de l’offre de formation et de l’enseignement</a:t>
            </a:r>
          </a:p>
          <a:p>
            <a:pPr>
              <a:lnSpc>
                <a:spcPct val="100000"/>
              </a:lnSpc>
            </a:pPr>
            <a:endParaRPr lang="de-DE" sz="1200" dirty="0"/>
          </a:p>
          <a:p>
            <a:pPr>
              <a:lnSpc>
                <a:spcPct val="100000"/>
              </a:lnSpc>
            </a:pPr>
            <a:r>
              <a:rPr lang="fr-FR" sz="2000" dirty="0">
                <a:solidFill>
                  <a:schemeClr val="accent1"/>
                </a:solidFill>
              </a:rPr>
              <a:t>Pas de salles de cours surchargées</a:t>
            </a:r>
            <a:r>
              <a:rPr lang="fr-FR" sz="2000" dirty="0"/>
              <a:t> : </a:t>
            </a:r>
            <a:r>
              <a:rPr lang="fr-FR" sz="2000" dirty="0">
                <a:solidFill>
                  <a:schemeClr val="accent1"/>
                </a:solidFill>
              </a:rPr>
              <a:t>encadrement individuel </a:t>
            </a:r>
            <a:r>
              <a:rPr lang="fr-FR" sz="2000" dirty="0"/>
              <a:t>et petits groupes de travail</a:t>
            </a:r>
          </a:p>
          <a:p>
            <a:pPr>
              <a:lnSpc>
                <a:spcPct val="100000"/>
              </a:lnSpc>
            </a:pPr>
            <a:endParaRPr lang="de-DE" sz="1200" dirty="0"/>
          </a:p>
          <a:p>
            <a:pPr>
              <a:lnSpc>
                <a:spcPct val="100000"/>
              </a:lnSpc>
            </a:pPr>
            <a:r>
              <a:rPr lang="fr-FR" sz="2000" dirty="0">
                <a:solidFill>
                  <a:srgbClr val="C82254"/>
                </a:solidFill>
              </a:rPr>
              <a:t>Centre de compétences clés et de didactique de l’enseignement supérieur</a:t>
            </a:r>
            <a:r>
              <a:rPr lang="fr-FR" sz="2000" dirty="0"/>
              <a:t> : </a:t>
            </a:r>
            <a:br>
              <a:rPr lang="fr-FR" sz="2000" dirty="0"/>
            </a:br>
            <a:r>
              <a:rPr lang="fr-FR" sz="2000" dirty="0"/>
              <a:t>qualifications transversales,</a:t>
            </a:r>
            <a:br>
              <a:rPr lang="fr-FR" sz="2000" dirty="0"/>
            </a:br>
            <a:r>
              <a:rPr lang="fr-FR" sz="2000" dirty="0"/>
              <a:t>préparation aux fonctions managériales</a:t>
            </a:r>
          </a:p>
          <a:p>
            <a:pPr>
              <a:lnSpc>
                <a:spcPct val="100000"/>
              </a:lnSpc>
            </a:pPr>
            <a:endParaRPr lang="de-DE" sz="2000" dirty="0"/>
          </a:p>
        </p:txBody>
      </p:sp>
      <p:pic>
        <p:nvPicPr>
          <p:cNvPr id="23559" name="Grafik 1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196753"/>
            <a:ext cx="6096000" cy="506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398463" y="349250"/>
            <a:ext cx="8866187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fr-FR" sz="3200">
                <a:solidFill>
                  <a:schemeClr val="accent1"/>
                </a:solidFill>
              </a:rPr>
              <a:t>Comment bien construire </a:t>
            </a:r>
            <a:r>
              <a:rPr lang="fr-FR" sz="3200"/>
              <a:t>son projet</a:t>
            </a:r>
          </a:p>
        </p:txBody>
      </p:sp>
      <p:sp>
        <p:nvSpPr>
          <p:cNvPr id="23555" name="Fußzeilenplatzhalter 1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chemeClr val="bg1"/>
                </a:solidFill>
                <a:latin typeface="Segoe UI" panose="020B0502040204020203" pitchFamily="34" charset="0"/>
              </a:rPr>
              <a:t>Université de la Sarre</a:t>
            </a:r>
          </a:p>
        </p:txBody>
      </p:sp>
      <p:sp>
        <p:nvSpPr>
          <p:cNvPr id="23556" name="Foliennummernplatzhalter 2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52B8AE-85C0-4042-8E7B-60C99AC816C5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17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3557" name="Datumsplatzhalter 3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AD4A05-EAD0-4023-8A9C-2961C9DCE4C2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17.10.2022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sp>
        <p:nvSpPr>
          <p:cNvPr id="23558" name="Textplatzhalter 3"/>
          <p:cNvSpPr>
            <a:spLocks noGrp="1"/>
          </p:cNvSpPr>
          <p:nvPr>
            <p:ph type="body" sz="quarter" idx="11"/>
          </p:nvPr>
        </p:nvSpPr>
        <p:spPr bwMode="auto">
          <a:xfrm>
            <a:off x="405362" y="1642827"/>
            <a:ext cx="5323780" cy="43278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fr-FR" sz="2000" dirty="0">
                <a:solidFill>
                  <a:schemeClr val="accent1"/>
                </a:solidFill>
              </a:rPr>
              <a:t>Cours de mise à niveau</a:t>
            </a:r>
            <a:r>
              <a:rPr lang="fr-FR" sz="2000" b="1" dirty="0">
                <a:solidFill>
                  <a:schemeClr val="accent1"/>
                </a:solidFill>
              </a:rPr>
              <a:t> </a:t>
            </a:r>
            <a:r>
              <a:rPr lang="fr-FR" sz="2000" dirty="0">
                <a:solidFill>
                  <a:srgbClr val="19406B"/>
                </a:solidFill>
              </a:rPr>
              <a:t>et</a:t>
            </a:r>
            <a:r>
              <a:rPr lang="fr-FR" sz="2000" b="1" dirty="0">
                <a:solidFill>
                  <a:schemeClr val="accent1"/>
                </a:solidFill>
              </a:rPr>
              <a:t> </a:t>
            </a:r>
            <a:r>
              <a:rPr lang="fr-FR" sz="2000" dirty="0">
                <a:solidFill>
                  <a:srgbClr val="C82254"/>
                </a:solidFill>
              </a:rPr>
              <a:t>programme de mentoring </a:t>
            </a:r>
            <a:r>
              <a:rPr lang="fr-FR" sz="2000" dirty="0"/>
              <a:t>pour bien réussir son entrée à l’université</a:t>
            </a:r>
          </a:p>
          <a:p>
            <a:pPr>
              <a:lnSpc>
                <a:spcPct val="100000"/>
              </a:lnSpc>
            </a:pPr>
            <a:endParaRPr lang="de-DE" altLang="de-DE" sz="1000" dirty="0"/>
          </a:p>
          <a:p>
            <a:pPr>
              <a:lnSpc>
                <a:spcPct val="100000"/>
              </a:lnSpc>
            </a:pPr>
            <a:r>
              <a:rPr lang="fr-FR" sz="2000" dirty="0"/>
              <a:t>Nombreux </a:t>
            </a:r>
            <a:r>
              <a:rPr lang="fr-FR" sz="2000" dirty="0">
                <a:solidFill>
                  <a:schemeClr val="accent1"/>
                </a:solidFill>
              </a:rPr>
              <a:t>stages durant les études</a:t>
            </a:r>
          </a:p>
          <a:p>
            <a:pPr>
              <a:lnSpc>
                <a:spcPct val="100000"/>
              </a:lnSpc>
            </a:pPr>
            <a:endParaRPr lang="de-DE" altLang="de-DE" sz="1000" dirty="0"/>
          </a:p>
          <a:p>
            <a:pPr>
              <a:lnSpc>
                <a:spcPct val="100000"/>
              </a:lnSpc>
            </a:pPr>
            <a:r>
              <a:rPr lang="fr-FR" sz="2000" dirty="0">
                <a:solidFill>
                  <a:schemeClr val="accent1"/>
                </a:solidFill>
              </a:rPr>
              <a:t>Possibilité de participer </a:t>
            </a:r>
            <a:r>
              <a:rPr lang="fr-FR" sz="2000" dirty="0"/>
              <a:t>aux projets de recherche des chaires et instituts de recherche à un stade précoce </a:t>
            </a:r>
          </a:p>
          <a:p>
            <a:pPr>
              <a:lnSpc>
                <a:spcPct val="100000"/>
              </a:lnSpc>
            </a:pPr>
            <a:br>
              <a:rPr lang="fr-FR" sz="2000" dirty="0"/>
            </a:br>
            <a:r>
              <a:rPr lang="fr-FR" sz="2000" i="1" dirty="0" err="1">
                <a:solidFill>
                  <a:schemeClr val="accent1"/>
                </a:solidFill>
              </a:rPr>
              <a:t>Career</a:t>
            </a:r>
            <a:r>
              <a:rPr lang="fr-FR" sz="2000" i="1" dirty="0">
                <a:solidFill>
                  <a:schemeClr val="accent1"/>
                </a:solidFill>
              </a:rPr>
              <a:t> Center</a:t>
            </a:r>
            <a:r>
              <a:rPr lang="fr-FR" sz="2000" dirty="0"/>
              <a:t>, aide à l’insertion professionnelle et à la planification de carrière </a:t>
            </a:r>
          </a:p>
          <a:p>
            <a:pPr>
              <a:lnSpc>
                <a:spcPct val="100000"/>
              </a:lnSpc>
            </a:pPr>
            <a:endParaRPr lang="de-DE" altLang="de-DE" sz="1000" dirty="0"/>
          </a:p>
          <a:p>
            <a:pPr>
              <a:lnSpc>
                <a:spcPct val="100000"/>
              </a:lnSpc>
            </a:pPr>
            <a:r>
              <a:rPr lang="fr-FR" sz="2000" dirty="0">
                <a:solidFill>
                  <a:srgbClr val="19406B"/>
                </a:solidFill>
              </a:rPr>
              <a:t>Tenter l’expérience de la </a:t>
            </a:r>
            <a:r>
              <a:rPr lang="fr-FR" sz="2000" dirty="0">
                <a:solidFill>
                  <a:schemeClr val="accent1"/>
                </a:solidFill>
              </a:rPr>
              <a:t>création d’entreprise </a:t>
            </a:r>
            <a:r>
              <a:rPr lang="fr-FR" sz="2000" dirty="0"/>
              <a:t>dès l’université</a:t>
            </a:r>
          </a:p>
          <a:p>
            <a:pPr>
              <a:lnSpc>
                <a:spcPct val="100000"/>
              </a:lnSpc>
            </a:pPr>
            <a:endParaRPr lang="de-DE" altLang="de-DE" sz="2000" dirty="0"/>
          </a:p>
          <a:p>
            <a:pPr>
              <a:lnSpc>
                <a:spcPct val="100000"/>
              </a:lnSpc>
            </a:pPr>
            <a:endParaRPr lang="de-DE" altLang="de-DE" sz="2000" dirty="0"/>
          </a:p>
          <a:p>
            <a:pPr>
              <a:lnSpc>
                <a:spcPct val="100000"/>
              </a:lnSpc>
            </a:pPr>
            <a:endParaRPr lang="de-DE" altLang="de-DE" sz="2000" dirty="0"/>
          </a:p>
          <a:p>
            <a:pPr>
              <a:lnSpc>
                <a:spcPct val="100000"/>
              </a:lnSpc>
            </a:pPr>
            <a:endParaRPr lang="de-DE" altLang="de-DE" sz="2000" dirty="0"/>
          </a:p>
          <a:p>
            <a:pPr>
              <a:lnSpc>
                <a:spcPct val="100000"/>
              </a:lnSpc>
            </a:pPr>
            <a:endParaRPr lang="de-DE" altLang="de-DE" sz="2000" dirty="0"/>
          </a:p>
          <a:p>
            <a:pPr>
              <a:lnSpc>
                <a:spcPct val="100000"/>
              </a:lnSpc>
            </a:pPr>
            <a:br>
              <a:rPr lang="fr-FR" sz="2000" dirty="0"/>
            </a:br>
            <a:endParaRPr lang="fr-FR" sz="2000" dirty="0"/>
          </a:p>
          <a:p>
            <a:pPr>
              <a:lnSpc>
                <a:spcPct val="100000"/>
              </a:lnSpc>
            </a:pPr>
            <a:endParaRPr lang="de-DE" altLang="de-DE" sz="2000" dirty="0"/>
          </a:p>
          <a:p>
            <a:pPr>
              <a:lnSpc>
                <a:spcPct val="100000"/>
              </a:lnSpc>
            </a:pPr>
            <a:endParaRPr lang="de-DE" altLang="de-DE" sz="2000" dirty="0"/>
          </a:p>
          <a:p>
            <a:endParaRPr lang="de-DE" altLang="de-DE" sz="2000" dirty="0"/>
          </a:p>
        </p:txBody>
      </p:sp>
      <p:pic>
        <p:nvPicPr>
          <p:cNvPr id="23559" name="Grafik 12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6" t="96" r="-1160" b="-100"/>
          <a:stretch/>
        </p:blipFill>
        <p:spPr bwMode="auto">
          <a:xfrm>
            <a:off x="6023992" y="1340769"/>
            <a:ext cx="6228000" cy="493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08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398463" y="216953"/>
            <a:ext cx="8866187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dirty="0"/>
              <a:t>Envie de </a:t>
            </a:r>
            <a:r>
              <a:rPr lang="fr-FR" sz="3200" dirty="0">
                <a:solidFill>
                  <a:schemeClr val="accent1"/>
                </a:solidFill>
              </a:rPr>
              <a:t>bouger</a:t>
            </a:r>
            <a:r>
              <a:rPr lang="fr-FR" dirty="0"/>
              <a:t> ?</a:t>
            </a:r>
          </a:p>
        </p:txBody>
      </p:sp>
      <p:sp>
        <p:nvSpPr>
          <p:cNvPr id="23555" name="Fußzeilenplatzhalter 1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chemeClr val="bg1"/>
                </a:solidFill>
                <a:latin typeface="Segoe UI" panose="020B0502040204020203" pitchFamily="34" charset="0"/>
              </a:rPr>
              <a:t>Université de la Sarre</a:t>
            </a:r>
          </a:p>
        </p:txBody>
      </p:sp>
      <p:sp>
        <p:nvSpPr>
          <p:cNvPr id="23556" name="Foliennummernplatzhalter 2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52B8AE-85C0-4042-8E7B-60C99AC816C5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18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3557" name="Datumsplatzhalter 3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AD4A05-EAD0-4023-8A9C-2961C9DCE4C2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17.10.2022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sp>
        <p:nvSpPr>
          <p:cNvPr id="23558" name="Textplatzhalter 3"/>
          <p:cNvSpPr>
            <a:spLocks noGrp="1"/>
          </p:cNvSpPr>
          <p:nvPr>
            <p:ph type="body" sz="quarter" idx="11"/>
          </p:nvPr>
        </p:nvSpPr>
        <p:spPr bwMode="auto">
          <a:xfrm>
            <a:off x="263352" y="1068260"/>
            <a:ext cx="6048672" cy="43337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fr-FR" sz="2000" dirty="0">
                <a:solidFill>
                  <a:schemeClr val="accent1"/>
                </a:solidFill>
              </a:rPr>
              <a:t>Bureau international </a:t>
            </a:r>
            <a:r>
              <a:rPr lang="fr-FR" sz="2000" dirty="0"/>
              <a:t>: service chargé de </a:t>
            </a:r>
            <a:br>
              <a:rPr lang="fr-FR" sz="2000" dirty="0"/>
            </a:br>
            <a:r>
              <a:rPr lang="fr-FR" sz="2000" dirty="0"/>
              <a:t>coordonner les flux d’étudiants entrants et sortants</a:t>
            </a:r>
          </a:p>
          <a:p>
            <a:pPr>
              <a:lnSpc>
                <a:spcPct val="100000"/>
              </a:lnSpc>
            </a:pPr>
            <a:endParaRPr lang="de-DE" altLang="de-DE" sz="600" dirty="0"/>
          </a:p>
          <a:p>
            <a:pPr>
              <a:lnSpc>
                <a:spcPct val="100000"/>
              </a:lnSpc>
            </a:pPr>
            <a:r>
              <a:rPr lang="fr-FR" sz="2000" dirty="0">
                <a:solidFill>
                  <a:srgbClr val="19406B"/>
                </a:solidFill>
              </a:rPr>
              <a:t>Programmes d’échanges dans la recherche et l’enseignement avec </a:t>
            </a:r>
            <a:r>
              <a:rPr lang="fr-FR" sz="2000" dirty="0">
                <a:solidFill>
                  <a:srgbClr val="C82254"/>
                </a:solidFill>
              </a:rPr>
              <a:t>des centaines</a:t>
            </a:r>
            <a:r>
              <a:rPr lang="fr-FR" sz="2000" b="1" dirty="0">
                <a:solidFill>
                  <a:srgbClr val="C82254"/>
                </a:solidFill>
              </a:rPr>
              <a:t> </a:t>
            </a:r>
            <a:br>
              <a:rPr lang="fr-FR" sz="2000" b="1" dirty="0">
                <a:solidFill>
                  <a:srgbClr val="C82254"/>
                </a:solidFill>
              </a:rPr>
            </a:br>
            <a:r>
              <a:rPr lang="fr-FR" sz="2000" dirty="0"/>
              <a:t>d’établissements partenaires du monde entier, </a:t>
            </a:r>
            <a:br>
              <a:rPr lang="fr-FR" sz="2000" dirty="0"/>
            </a:br>
            <a:r>
              <a:rPr lang="fr-FR" sz="2000" dirty="0">
                <a:solidFill>
                  <a:schemeClr val="accent1"/>
                </a:solidFill>
              </a:rPr>
              <a:t>dont un grand nombre </a:t>
            </a:r>
            <a:r>
              <a:rPr lang="fr-FR" sz="2000" dirty="0"/>
              <a:t>en Europe</a:t>
            </a:r>
          </a:p>
          <a:p>
            <a:pPr>
              <a:lnSpc>
                <a:spcPct val="100000"/>
              </a:lnSpc>
            </a:pPr>
            <a:endParaRPr lang="de-DE" altLang="de-DE" sz="600" dirty="0"/>
          </a:p>
          <a:p>
            <a:pPr>
              <a:lnSpc>
                <a:spcPct val="100000"/>
              </a:lnSpc>
            </a:pPr>
            <a:r>
              <a:rPr lang="fr-FR" sz="2000" dirty="0"/>
              <a:t>Programmes d’échanges européens, Erasmus+, programmes du DAAD pour partir en </a:t>
            </a:r>
            <a:br>
              <a:rPr lang="fr-FR" sz="2000" dirty="0"/>
            </a:br>
            <a:r>
              <a:rPr lang="fr-FR" sz="2000" dirty="0"/>
              <a:t>Europe de l’Est...</a:t>
            </a:r>
            <a:endParaRPr lang="de-DE" altLang="de-DE" sz="600" dirty="0"/>
          </a:p>
          <a:p>
            <a:pPr>
              <a:lnSpc>
                <a:spcPct val="100000"/>
              </a:lnSpc>
            </a:pPr>
            <a:endParaRPr lang="de-DE" altLang="de-DE" sz="600" dirty="0"/>
          </a:p>
          <a:p>
            <a:pPr>
              <a:lnSpc>
                <a:spcPct val="100000"/>
              </a:lnSpc>
            </a:pPr>
            <a:r>
              <a:rPr lang="fr-FR" sz="2000" dirty="0">
                <a:solidFill>
                  <a:schemeClr val="accent1"/>
                </a:solidFill>
              </a:rPr>
              <a:t>Possibilité d’effectuer des stages </a:t>
            </a:r>
            <a:r>
              <a:rPr lang="fr-FR" sz="2000" dirty="0"/>
              <a:t>dans le monde entier</a:t>
            </a:r>
          </a:p>
          <a:p>
            <a:pPr>
              <a:lnSpc>
                <a:spcPct val="100000"/>
              </a:lnSpc>
            </a:pPr>
            <a:endParaRPr lang="de-DE" altLang="de-DE" sz="600" dirty="0"/>
          </a:p>
          <a:p>
            <a:pPr>
              <a:lnSpc>
                <a:spcPct val="100000"/>
              </a:lnSpc>
            </a:pPr>
            <a:r>
              <a:rPr lang="fr-FR" sz="2000" dirty="0">
                <a:solidFill>
                  <a:schemeClr val="accent1"/>
                </a:solidFill>
              </a:rPr>
              <a:t>Le </a:t>
            </a:r>
            <a:r>
              <a:rPr lang="fr-FR" sz="2000" i="1" dirty="0" err="1">
                <a:solidFill>
                  <a:schemeClr val="accent1"/>
                </a:solidFill>
              </a:rPr>
              <a:t>Welcome</a:t>
            </a:r>
            <a:r>
              <a:rPr lang="fr-FR" sz="2000" i="1" dirty="0">
                <a:solidFill>
                  <a:schemeClr val="accent1"/>
                </a:solidFill>
              </a:rPr>
              <a:t> Center</a:t>
            </a:r>
            <a:r>
              <a:rPr lang="fr-FR" sz="2000" dirty="0">
                <a:solidFill>
                  <a:schemeClr val="accent1"/>
                </a:solidFill>
              </a:rPr>
              <a:t> </a:t>
            </a:r>
            <a:r>
              <a:rPr lang="fr-FR" sz="2000" dirty="0"/>
              <a:t>accompagne les étudiant-e-s </a:t>
            </a:r>
            <a:br>
              <a:rPr lang="fr-FR" sz="2000" dirty="0"/>
            </a:br>
            <a:r>
              <a:rPr lang="fr-FR" sz="2000" dirty="0"/>
              <a:t>et les chercheuses-</a:t>
            </a:r>
            <a:r>
              <a:rPr lang="fr-FR" sz="2000" dirty="0" err="1"/>
              <a:t>eurs</a:t>
            </a:r>
            <a:r>
              <a:rPr lang="fr-FR" sz="2000" dirty="0"/>
              <a:t> internationaux à leur </a:t>
            </a:r>
            <a:br>
              <a:rPr lang="fr-FR" sz="2000" dirty="0"/>
            </a:br>
            <a:r>
              <a:rPr lang="fr-FR" sz="2000" dirty="0"/>
              <a:t>arrivée en Sarre</a:t>
            </a:r>
          </a:p>
          <a:p>
            <a:pPr>
              <a:lnSpc>
                <a:spcPct val="100000"/>
              </a:lnSpc>
            </a:pPr>
            <a:endParaRPr lang="de-DE" altLang="de-DE" sz="2000" dirty="0"/>
          </a:p>
          <a:p>
            <a:pPr>
              <a:lnSpc>
                <a:spcPct val="100000"/>
              </a:lnSpc>
            </a:pPr>
            <a:endParaRPr lang="de-DE" altLang="de-DE" sz="2000" dirty="0"/>
          </a:p>
        </p:txBody>
      </p:sp>
      <p:pic>
        <p:nvPicPr>
          <p:cNvPr id="23559" name="Grafik 1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8583" y="1340768"/>
            <a:ext cx="6113417" cy="49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781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398463" y="349250"/>
            <a:ext cx="8866187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/>
              <a:t>Esprit </a:t>
            </a:r>
            <a:r>
              <a:rPr lang="fr-FR">
                <a:solidFill>
                  <a:schemeClr val="accent1"/>
                </a:solidFill>
              </a:rPr>
              <a:t>d’entreprise</a:t>
            </a:r>
          </a:p>
          <a:p>
            <a:pPr>
              <a:buFont typeface="Lucida Grande" pitchFamily="80" charset="0"/>
              <a:buNone/>
            </a:pPr>
            <a:endParaRPr lang="de-DE" altLang="de-DE" dirty="0"/>
          </a:p>
        </p:txBody>
      </p:sp>
      <p:sp>
        <p:nvSpPr>
          <p:cNvPr id="24579" name="Fußzeilenplatzhalt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chemeClr val="bg1"/>
                </a:solidFill>
                <a:latin typeface="Segoe UI" panose="020B0502040204020203" pitchFamily="34" charset="0"/>
              </a:rPr>
              <a:t>Université de la Sarre</a:t>
            </a:r>
          </a:p>
        </p:txBody>
      </p:sp>
      <p:sp>
        <p:nvSpPr>
          <p:cNvPr id="24580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31B232-7637-43CF-A66F-82772BB4706F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19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4581" name="Datumsplatzhalter 3"/>
          <p:cNvSpPr>
            <a:spLocks noGrp="1"/>
          </p:cNvSpPr>
          <p:nvPr>
            <p:ph type="dt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2FE2AB-9A69-4AFA-8342-13EA558FFE1B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17.10.2022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pic>
        <p:nvPicPr>
          <p:cNvPr id="24582" name="Grafik 19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" b="-1022"/>
          <a:stretch/>
        </p:blipFill>
        <p:spPr bwMode="auto">
          <a:xfrm>
            <a:off x="0" y="1340768"/>
            <a:ext cx="6096000" cy="4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Inhaltsplatzhalter 3"/>
          <p:cNvSpPr>
            <a:spLocks noGrp="1"/>
          </p:cNvSpPr>
          <p:nvPr>
            <p:ph idx="1"/>
          </p:nvPr>
        </p:nvSpPr>
        <p:spPr bwMode="auto">
          <a:xfrm>
            <a:off x="6312024" y="1196752"/>
            <a:ext cx="5760640" cy="51156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fr-FR" sz="2000" i="1" dirty="0" err="1">
                <a:solidFill>
                  <a:schemeClr val="accent1"/>
                </a:solidFill>
              </a:rPr>
              <a:t>Gründer</a:t>
            </a:r>
            <a:r>
              <a:rPr lang="fr-FR" sz="2000" i="1" dirty="0">
                <a:solidFill>
                  <a:schemeClr val="accent1"/>
                </a:solidFill>
              </a:rPr>
              <a:t>-Campus Saar</a:t>
            </a:r>
            <a:r>
              <a:rPr lang="fr-FR" sz="2000" dirty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r>
              <a:rPr lang="fr-FR" sz="2000" dirty="0"/>
              <a:t>Lauréat du concours </a:t>
            </a:r>
            <a:r>
              <a:rPr lang="fr-FR" sz="2000" i="1" dirty="0">
                <a:solidFill>
                  <a:schemeClr val="accent1"/>
                </a:solidFill>
              </a:rPr>
              <a:t>EXIST-</a:t>
            </a:r>
            <a:r>
              <a:rPr lang="fr-FR" sz="2000" i="1" dirty="0" err="1">
                <a:solidFill>
                  <a:schemeClr val="accent1"/>
                </a:solidFill>
              </a:rPr>
              <a:t>Gründerhochschulen</a:t>
            </a:r>
            <a:r>
              <a:rPr lang="fr-FR" sz="2000" dirty="0">
                <a:solidFill>
                  <a:schemeClr val="accent1"/>
                </a:solidFill>
              </a:rPr>
              <a:t>, </a:t>
            </a:r>
            <a:r>
              <a:rPr lang="fr-FR" sz="2000" dirty="0"/>
              <a:t>placé en tête du classement des pépinières universitaires d’entreprises : « Excellence en matière de soutien à la création d’entreprises »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accent1"/>
                </a:solidFill>
              </a:rPr>
              <a:t>3 </a:t>
            </a:r>
            <a:r>
              <a:rPr lang="fr-FR" sz="2000" dirty="0">
                <a:solidFill>
                  <a:srgbClr val="19406B"/>
                </a:solidFill>
              </a:rPr>
              <a:t>pépinières d’entreprises : plus de </a:t>
            </a:r>
            <a:r>
              <a:rPr lang="fr-FR" sz="2000" dirty="0">
                <a:solidFill>
                  <a:srgbClr val="C82254"/>
                </a:solidFill>
              </a:rPr>
              <a:t>520</a:t>
            </a:r>
            <a:r>
              <a:rPr lang="fr-FR" sz="2000" b="1" dirty="0"/>
              <a:t> </a:t>
            </a:r>
            <a:r>
              <a:rPr lang="fr-FR" sz="2000" dirty="0"/>
              <a:t>créations d’entreprises</a:t>
            </a:r>
            <a:br>
              <a:rPr lang="fr-FR" sz="2000" dirty="0"/>
            </a:br>
            <a:r>
              <a:rPr lang="fr-FR" sz="2000" i="1" dirty="0">
                <a:solidFill>
                  <a:schemeClr val="accent1"/>
                </a:solidFill>
              </a:rPr>
              <a:t>Science Park</a:t>
            </a:r>
            <a:r>
              <a:rPr lang="fr-FR" sz="2000" dirty="0">
                <a:solidFill>
                  <a:schemeClr val="accent1"/>
                </a:solidFill>
              </a:rPr>
              <a:t> </a:t>
            </a:r>
            <a:r>
              <a:rPr lang="fr-FR" sz="2000" dirty="0"/>
              <a:t>situé aux portes du campus</a:t>
            </a:r>
          </a:p>
          <a:p>
            <a:pPr marL="0" indent="0">
              <a:buNone/>
            </a:pPr>
            <a:r>
              <a:rPr lang="fr-FR" sz="2000" dirty="0"/>
              <a:t>Excellents conseil et soutien à la création d’entreprises, nombreuses offres à destination des étudiant-e-s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accent1"/>
                </a:solidFill>
              </a:rPr>
              <a:t>Transfert actif de technologies </a:t>
            </a:r>
            <a:r>
              <a:rPr lang="fr-FR" sz="2000" i="1" dirty="0" err="1"/>
              <a:t>PatentVerwertungsAgentur</a:t>
            </a:r>
            <a:endParaRPr lang="fr-FR" sz="2000" i="1" dirty="0"/>
          </a:p>
          <a:p>
            <a:pPr marL="0" indent="0">
              <a:buNone/>
            </a:pPr>
            <a:r>
              <a:rPr lang="fr-FR" sz="2000" dirty="0"/>
              <a:t>Formation continue universitaire : </a:t>
            </a:r>
            <a:r>
              <a:rPr lang="fr-FR" sz="2000" i="1" dirty="0">
                <a:solidFill>
                  <a:schemeClr val="accent1"/>
                </a:solidFill>
              </a:rPr>
              <a:t>CEC Saar</a:t>
            </a:r>
          </a:p>
          <a:p>
            <a:pPr marL="0" indent="0">
              <a:buNone/>
            </a:pPr>
            <a:endParaRPr lang="de-DE" altLang="de-DE" sz="2000" dirty="0"/>
          </a:p>
          <a:p>
            <a:pPr marL="0" indent="0">
              <a:buNone/>
            </a:pPr>
            <a:endParaRPr lang="de-DE" altLang="de-DE" sz="2000" dirty="0"/>
          </a:p>
          <a:p>
            <a:endParaRPr lang="de-DE" alt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398463" y="349250"/>
            <a:ext cx="8866187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400">
                <a:solidFill>
                  <a:schemeClr val="accent1"/>
                </a:solidFill>
              </a:rPr>
              <a:t>Un esprit européen depuis 1948</a:t>
            </a:r>
          </a:p>
        </p:txBody>
      </p:sp>
      <p:sp>
        <p:nvSpPr>
          <p:cNvPr id="19459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57D288-DE6D-4551-B701-E90E4F32BDF6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19460" name="Datumsplatzhalter 3"/>
          <p:cNvSpPr>
            <a:spLocks noGrp="1"/>
          </p:cNvSpPr>
          <p:nvPr>
            <p:ph type="dt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9EE93F-6AC1-45D6-AD61-6E26B864A037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17.10.2022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sp>
        <p:nvSpPr>
          <p:cNvPr id="19461" name="Inhaltsplatzhalter 3"/>
          <p:cNvSpPr>
            <a:spLocks noGrp="1"/>
          </p:cNvSpPr>
          <p:nvPr>
            <p:ph idx="1"/>
          </p:nvPr>
        </p:nvSpPr>
        <p:spPr bwMode="auto">
          <a:xfrm>
            <a:off x="6816080" y="1988840"/>
            <a:ext cx="5040560" cy="40324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fr-FR" sz="1800" i="1"/>
              <a:t>« Il s'agit de faire de cette université l'instrument d'une pensée réellement européenne. »</a:t>
            </a:r>
          </a:p>
          <a:p>
            <a:pPr marL="0" indent="0" algn="r">
              <a:buNone/>
            </a:pPr>
            <a:r>
              <a:rPr lang="fr-FR" sz="1800"/>
              <a:t>	Jean Barriol, premier recteur de l'Université de la Sarre (1948)</a:t>
            </a:r>
          </a:p>
          <a:p>
            <a:pPr marL="0" indent="0" algn="r">
              <a:buNone/>
            </a:pPr>
            <a:endParaRPr lang="de-DE" altLang="de-DE" sz="1800" dirty="0"/>
          </a:p>
          <a:p>
            <a:pPr marL="0" indent="0">
              <a:buNone/>
            </a:pPr>
            <a:r>
              <a:rPr lang="fr-FR" sz="1800"/>
              <a:t>Création en 1948 sous l’égide de la France et de l‘Université de Nancy</a:t>
            </a:r>
          </a:p>
          <a:p>
            <a:pPr marL="0" indent="0">
              <a:buNone/>
            </a:pPr>
            <a:r>
              <a:rPr lang="fr-FR" sz="1800"/>
              <a:t>Premiers jalons à Hombourg dès 1946 </a:t>
            </a:r>
          </a:p>
          <a:p>
            <a:pPr marL="0" indent="0">
              <a:buNone/>
            </a:pPr>
            <a:r>
              <a:rPr lang="fr-FR" sz="1800"/>
              <a:t>Début des cours en 1948 dans l’ancienne caserne Below, non loin du centre-ville de Sarrebruck</a:t>
            </a:r>
          </a:p>
          <a:p>
            <a:pPr marL="0" indent="0">
              <a:buNone/>
            </a:pPr>
            <a:r>
              <a:rPr lang="fr-FR" sz="1800"/>
              <a:t>Effectifs étudiants de l’époque : 638</a:t>
            </a:r>
          </a:p>
        </p:txBody>
      </p:sp>
      <p:pic>
        <p:nvPicPr>
          <p:cNvPr id="1946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" r="-1360"/>
          <a:stretch/>
        </p:blipFill>
        <p:spPr bwMode="auto">
          <a:xfrm>
            <a:off x="0" y="1268760"/>
            <a:ext cx="6407299" cy="50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Fußzeilenplatzhalt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chemeClr val="bg1"/>
                </a:solidFill>
                <a:latin typeface="Segoe UI" panose="020B0502040204020203" pitchFamily="34" charset="0"/>
              </a:rPr>
              <a:t>Université de la Sarre </a:t>
            </a:r>
          </a:p>
        </p:txBody>
      </p:sp>
    </p:spTree>
    <p:extLst>
      <p:ext uri="{BB962C8B-B14F-4D97-AF65-F5344CB8AC3E}">
        <p14:creationId xmlns:p14="http://schemas.microsoft.com/office/powerpoint/2010/main" val="4276096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2"/>
          <p:cNvSpPr>
            <a:spLocks noGrp="1"/>
          </p:cNvSpPr>
          <p:nvPr>
            <p:ph type="ctrTitle"/>
          </p:nvPr>
        </p:nvSpPr>
        <p:spPr bwMode="auto">
          <a:xfrm>
            <a:off x="1415480" y="3957638"/>
            <a:ext cx="936104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3200" dirty="0">
                <a:solidFill>
                  <a:schemeClr val="accent1"/>
                </a:solidFill>
              </a:rPr>
              <a:t>Recherche de pointe | Profil international | Diversité</a:t>
            </a:r>
            <a:endParaRPr lang="fr-FR" sz="15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A4AA632-1710-49AA-B6EE-53577DA44A9A}"/>
              </a:ext>
            </a:extLst>
          </p:cNvPr>
          <p:cNvSpPr/>
          <p:nvPr/>
        </p:nvSpPr>
        <p:spPr>
          <a:xfrm>
            <a:off x="2063552" y="5373216"/>
            <a:ext cx="993710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Photos: Oliver </a:t>
            </a:r>
            <a:r>
              <a:rPr lang="fr-FR" sz="1500" dirty="0" err="1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Dietze</a:t>
            </a:r>
            <a:r>
              <a:rPr lang="fr-FR" sz="15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fr-FR" sz="1500" dirty="0" err="1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dasbilderwerk</a:t>
            </a:r>
            <a:r>
              <a:rPr lang="fr-FR" sz="15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(9,12), </a:t>
            </a:r>
            <a:r>
              <a:rPr lang="fr-FR" sz="1500" dirty="0" err="1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das</a:t>
            </a:r>
            <a:r>
              <a:rPr lang="fr-FR" sz="15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1500" dirty="0" err="1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Luftbildcentrum</a:t>
            </a:r>
            <a:r>
              <a:rPr lang="fr-FR" sz="15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(3), archives de l’Université (2)</a:t>
            </a:r>
            <a:endParaRPr lang="de-DE" sz="1500" dirty="0">
              <a:solidFill>
                <a:srgbClr val="19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91625" cy="626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Foliennummernplatzhalter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279762-6F3B-4440-9FB4-C799C7946AEF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3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35844" name="Datumsplatzhalter 3"/>
          <p:cNvSpPr>
            <a:spLocks noGrp="1"/>
          </p:cNvSpPr>
          <p:nvPr>
            <p:ph type="dt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9B51AC-AC7B-4791-976C-53FFB7DEE1C9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17.10.2022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9159875" y="0"/>
            <a:ext cx="3032125" cy="6262688"/>
          </a:xfrm>
          <a:prstGeom prst="rect">
            <a:avLst/>
          </a:prstGeom>
          <a:solidFill>
            <a:srgbClr val="0128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5846" name="Fußzeilenplatzhalter 3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chemeClr val="bg1"/>
                </a:solidFill>
                <a:latin typeface="Segoe UI" panose="020B0502040204020203" pitchFamily="34" charset="0"/>
              </a:rPr>
              <a:t>Université de la Sarre </a:t>
            </a:r>
          </a:p>
        </p:txBody>
      </p:sp>
      <p:sp>
        <p:nvSpPr>
          <p:cNvPr id="35847" name="Textplatzhalter 1"/>
          <p:cNvSpPr txBox="1">
            <a:spLocks/>
          </p:cNvSpPr>
          <p:nvPr/>
        </p:nvSpPr>
        <p:spPr bwMode="auto">
          <a:xfrm>
            <a:off x="9467851" y="0"/>
            <a:ext cx="2532806" cy="626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Lucida Grande" pitchFamily="80" charset="0"/>
              <a:buNone/>
            </a:pPr>
            <a:r>
              <a:rPr lang="fr-FR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Une université, deux campus </a:t>
            </a:r>
          </a:p>
          <a:p>
            <a:pPr>
              <a:spcBef>
                <a:spcPct val="20000"/>
              </a:spcBef>
              <a:buFont typeface="Lucida Grande" pitchFamily="80" charset="0"/>
              <a:buNone/>
            </a:pPr>
            <a:endParaRPr lang="de-DE" altLang="de-DE" sz="2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20000"/>
              </a:spcBef>
              <a:buFont typeface="Lucida Grande" pitchFamily="80" charset="0"/>
              <a:buNone/>
            </a:pPr>
            <a:r>
              <a:rPr lang="fr-FR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Une proximité </a:t>
            </a:r>
            <a:br>
              <a:rPr lang="fr-FR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à dimension internationale</a:t>
            </a:r>
          </a:p>
        </p:txBody>
      </p:sp>
    </p:spTree>
    <p:extLst>
      <p:ext uri="{BB962C8B-B14F-4D97-AF65-F5344CB8AC3E}">
        <p14:creationId xmlns:p14="http://schemas.microsoft.com/office/powerpoint/2010/main" val="4222930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ußzeilenplatzhalter 3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chemeClr val="bg1"/>
                </a:solidFill>
                <a:latin typeface="Segoe UI" panose="020B0502040204020203" pitchFamily="34" charset="0"/>
              </a:rPr>
              <a:t>Université de la Sarre </a:t>
            </a:r>
          </a:p>
        </p:txBody>
      </p:sp>
      <p:sp>
        <p:nvSpPr>
          <p:cNvPr id="21507" name="Foliennummernplatzhalt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B18F78-07D5-4C4E-8E8B-A505D384C7C7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4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1508" name="Datumsplatzhalter 5"/>
          <p:cNvSpPr>
            <a:spLocks noGrp="1"/>
          </p:cNvSpPr>
          <p:nvPr>
            <p:ph type="dt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489C73-BDD1-4F64-9B81-351C256DEE28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17.10.2022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sp>
        <p:nvSpPr>
          <p:cNvPr id="21509" name="Textplatzhalter 2"/>
          <p:cNvSpPr>
            <a:spLocks noGrp="1"/>
          </p:cNvSpPr>
          <p:nvPr>
            <p:ph type="body" sz="quarter" idx="13"/>
          </p:nvPr>
        </p:nvSpPr>
        <p:spPr bwMode="auto">
          <a:xfrm>
            <a:off x="6769100" y="1556792"/>
            <a:ext cx="5049838" cy="41443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3200" dirty="0">
                <a:solidFill>
                  <a:schemeClr val="accent1"/>
                </a:solidFill>
              </a:rPr>
              <a:t>6</a:t>
            </a:r>
            <a:r>
              <a:rPr lang="fr-FR" sz="3200" dirty="0"/>
              <a:t> facultés </a:t>
            </a:r>
          </a:p>
          <a:p>
            <a:r>
              <a:rPr lang="fr-FR" sz="2000" dirty="0">
                <a:solidFill>
                  <a:schemeClr val="accent1"/>
                </a:solidFill>
              </a:rPr>
              <a:t>Campus</a:t>
            </a:r>
            <a:r>
              <a:rPr lang="fr-FR" sz="2000" dirty="0"/>
              <a:t> Saarbrücken </a:t>
            </a:r>
          </a:p>
          <a:p>
            <a:pPr lvl="1"/>
            <a:r>
              <a:rPr lang="fr-FR" dirty="0"/>
              <a:t>Faculté de sciences humaines et gestion d’entreprise </a:t>
            </a:r>
          </a:p>
          <a:p>
            <a:pPr lvl="1"/>
            <a:r>
              <a:rPr lang="fr-FR" dirty="0"/>
              <a:t>Faculté de mathématiques et informatique</a:t>
            </a:r>
          </a:p>
          <a:p>
            <a:pPr lvl="1"/>
            <a:r>
              <a:rPr lang="fr-FR" dirty="0"/>
              <a:t>Faculté de sciences et techniques</a:t>
            </a:r>
          </a:p>
          <a:p>
            <a:pPr lvl="1"/>
            <a:r>
              <a:rPr lang="fr-FR" dirty="0"/>
              <a:t>Faculté de lettres et sciences humaines</a:t>
            </a:r>
          </a:p>
          <a:p>
            <a:pPr lvl="1"/>
            <a:r>
              <a:rPr lang="fr-FR" dirty="0"/>
              <a:t>Faculté de droit</a:t>
            </a:r>
          </a:p>
          <a:p>
            <a:r>
              <a:rPr lang="fr-FR" sz="2000" dirty="0">
                <a:solidFill>
                  <a:srgbClr val="FF0000"/>
                </a:solidFill>
              </a:rPr>
              <a:t>Campus</a:t>
            </a:r>
            <a:r>
              <a:rPr lang="fr-FR" sz="2000" dirty="0"/>
              <a:t> Homburg</a:t>
            </a:r>
          </a:p>
          <a:p>
            <a:pPr lvl="1"/>
            <a:r>
              <a:rPr lang="fr-FR" dirty="0"/>
              <a:t>Faculté de médecine </a:t>
            </a:r>
            <a:br>
              <a:rPr lang="fr-FR" dirty="0"/>
            </a:br>
            <a:r>
              <a:rPr lang="fr-FR" dirty="0"/>
              <a:t>et Centre Hospitalier Universitaire</a:t>
            </a:r>
          </a:p>
        </p:txBody>
      </p:sp>
      <p:pic>
        <p:nvPicPr>
          <p:cNvPr id="21510" name="Grafik 1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5" t="5" r="18080" b="7482"/>
          <a:stretch/>
        </p:blipFill>
        <p:spPr bwMode="auto">
          <a:xfrm>
            <a:off x="0" y="44450"/>
            <a:ext cx="6096000" cy="62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398463" y="484323"/>
            <a:ext cx="8866187" cy="7697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Lucida Grande" pitchFamily="80" charset="0"/>
              <a:buNone/>
            </a:pPr>
            <a:r>
              <a:rPr lang="fr-FR" sz="3200"/>
              <a:t>Au cœur de notre université : </a:t>
            </a:r>
            <a:r>
              <a:rPr lang="fr-FR" sz="3200">
                <a:solidFill>
                  <a:schemeClr val="accent1"/>
                </a:solidFill>
              </a:rPr>
              <a:t>les personnes</a:t>
            </a:r>
          </a:p>
        </p:txBody>
      </p:sp>
      <p:sp>
        <p:nvSpPr>
          <p:cNvPr id="25603" name="Fußzeilenplatzhalt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chemeClr val="bg1"/>
                </a:solidFill>
                <a:latin typeface="Segoe UI" panose="020B0502040204020203" pitchFamily="34" charset="0"/>
              </a:rPr>
              <a:t>Université de la Sarre </a:t>
            </a:r>
          </a:p>
        </p:txBody>
      </p:sp>
      <p:sp>
        <p:nvSpPr>
          <p:cNvPr id="25604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CA84C1-8471-4C55-98F1-41F61F00435E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5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5605" name="Datumsplatzhalter 3"/>
          <p:cNvSpPr>
            <a:spLocks noGrp="1"/>
          </p:cNvSpPr>
          <p:nvPr>
            <p:ph type="dt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02DA3B-A260-4C63-A273-77313B681ED2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17.10.2022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pic>
        <p:nvPicPr>
          <p:cNvPr id="25606" name="Grafik 1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254025"/>
            <a:ext cx="6096000" cy="500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Inhaltsplatzhalter 3"/>
          <p:cNvSpPr>
            <a:spLocks noGrp="1"/>
          </p:cNvSpPr>
          <p:nvPr>
            <p:ph idx="1"/>
          </p:nvPr>
        </p:nvSpPr>
        <p:spPr bwMode="auto">
          <a:xfrm>
            <a:off x="485774" y="1700808"/>
            <a:ext cx="5322194" cy="45571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altLang="de-DE" dirty="0"/>
          </a:p>
          <a:p>
            <a:pPr marL="0" indent="0">
              <a:buNone/>
            </a:pPr>
            <a:r>
              <a:rPr lang="fr-FR" sz="2000" dirty="0"/>
              <a:t>Quelque </a:t>
            </a:r>
            <a:r>
              <a:rPr lang="fr-FR" sz="2000" dirty="0">
                <a:solidFill>
                  <a:schemeClr val="accent1"/>
                </a:solidFill>
              </a:rPr>
              <a:t>17 000 </a:t>
            </a:r>
            <a:r>
              <a:rPr lang="fr-FR" sz="2000" dirty="0">
                <a:solidFill>
                  <a:srgbClr val="1D5D86"/>
                </a:solidFill>
              </a:rPr>
              <a:t>étudiants et étudiantes, dont </a:t>
            </a:r>
            <a:r>
              <a:rPr lang="fr-FR" sz="2000" dirty="0">
                <a:solidFill>
                  <a:srgbClr val="C82254"/>
                </a:solidFill>
              </a:rPr>
              <a:t>20 pour cent </a:t>
            </a:r>
            <a:r>
              <a:rPr lang="fr-FR" sz="2000" dirty="0"/>
              <a:t>en provenance du monde entier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1D5D86"/>
                </a:solidFill>
              </a:rPr>
              <a:t>Près de </a:t>
            </a:r>
            <a:r>
              <a:rPr lang="fr-FR" sz="2000" dirty="0">
                <a:solidFill>
                  <a:schemeClr val="accent1"/>
                </a:solidFill>
              </a:rPr>
              <a:t>280 </a:t>
            </a:r>
            <a:r>
              <a:rPr lang="fr-FR" sz="2000" dirty="0">
                <a:solidFill>
                  <a:srgbClr val="1D5D86"/>
                </a:solidFill>
              </a:rPr>
              <a:t>enseignant-e-s-chercheurs-</a:t>
            </a:r>
            <a:r>
              <a:rPr lang="fr-FR" sz="2000" dirty="0" err="1">
                <a:solidFill>
                  <a:srgbClr val="1D5D86"/>
                </a:solidFill>
              </a:rPr>
              <a:t>euses</a:t>
            </a:r>
            <a:endParaRPr lang="fr-FR" sz="2000" dirty="0">
              <a:solidFill>
                <a:srgbClr val="1D5D86"/>
              </a:solidFill>
            </a:endParaRPr>
          </a:p>
          <a:p>
            <a:pPr marL="0" indent="0">
              <a:buNone/>
            </a:pPr>
            <a:r>
              <a:rPr lang="fr-FR" sz="2000" dirty="0">
                <a:solidFill>
                  <a:srgbClr val="1D5D86"/>
                </a:solidFill>
              </a:rPr>
              <a:t>Près de </a:t>
            </a:r>
            <a:r>
              <a:rPr lang="fr-FR" sz="2000" dirty="0">
                <a:solidFill>
                  <a:srgbClr val="C82254"/>
                </a:solidFill>
              </a:rPr>
              <a:t>1 600 </a:t>
            </a:r>
            <a:r>
              <a:rPr lang="fr-FR" sz="2000" dirty="0"/>
              <a:t>collaborateurs et collaboratrices scientifiques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1D5D86"/>
                </a:solidFill>
              </a:rPr>
              <a:t>Près de </a:t>
            </a:r>
            <a:r>
              <a:rPr lang="fr-FR" sz="2000" dirty="0">
                <a:solidFill>
                  <a:srgbClr val="C82254"/>
                </a:solidFill>
              </a:rPr>
              <a:t>1 300</a:t>
            </a:r>
            <a:r>
              <a:rPr lang="fr-FR" sz="2000" dirty="0"/>
              <a:t> assistant-e-s de recherche et étudiant-e-s salarié-e-s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accent1"/>
                </a:solidFill>
              </a:rPr>
              <a:t>51</a:t>
            </a:r>
            <a:r>
              <a:rPr lang="fr-FR" sz="2000" dirty="0"/>
              <a:t> contrats d’apprentissage</a:t>
            </a:r>
          </a:p>
          <a:p>
            <a:pPr marL="0" indent="0">
              <a:buNone/>
            </a:pPr>
            <a:r>
              <a:rPr lang="fr-FR" sz="2000" dirty="0"/>
              <a:t>Un des premiers employeurs du land de Sarre,</a:t>
            </a:r>
            <a:br>
              <a:rPr lang="fr-FR" sz="2000" dirty="0"/>
            </a:br>
            <a:r>
              <a:rPr lang="fr-FR" sz="2000" dirty="0"/>
              <a:t>avec près de </a:t>
            </a:r>
            <a:r>
              <a:rPr lang="fr-FR" sz="2000" dirty="0">
                <a:solidFill>
                  <a:schemeClr val="accent1"/>
                </a:solidFill>
              </a:rPr>
              <a:t>4 700 </a:t>
            </a:r>
            <a:r>
              <a:rPr lang="fr-FR" sz="2000" dirty="0"/>
              <a:t>membres du personnel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398463" y="349250"/>
            <a:ext cx="8866187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Lucida Grande" pitchFamily="80" charset="0"/>
              <a:buNone/>
            </a:pPr>
            <a:r>
              <a:rPr lang="fr-FR" sz="3200"/>
              <a:t>Une recherche </a:t>
            </a:r>
            <a:r>
              <a:rPr lang="fr-FR" sz="3200">
                <a:solidFill>
                  <a:schemeClr val="accent1"/>
                </a:solidFill>
              </a:rPr>
              <a:t>de pointe</a:t>
            </a:r>
          </a:p>
        </p:txBody>
      </p:sp>
      <p:sp>
        <p:nvSpPr>
          <p:cNvPr id="22531" name="Fußzeilenplatzhalter 1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chemeClr val="bg1"/>
                </a:solidFill>
                <a:latin typeface="Segoe UI" panose="020B0502040204020203" pitchFamily="34" charset="0"/>
              </a:rPr>
              <a:t>Université de la Sarre</a:t>
            </a:r>
          </a:p>
        </p:txBody>
      </p:sp>
      <p:sp>
        <p:nvSpPr>
          <p:cNvPr id="22532" name="Foliennummernplatzhalter 2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975CB7-E6D8-41FD-A5B8-5521958CCFFC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6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2533" name="Datumsplatzhalter 3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25C611-13F1-4DB3-81E7-051579F0A7BA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17.10.2022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sp>
        <p:nvSpPr>
          <p:cNvPr id="22534" name="Textplatzhalter 2"/>
          <p:cNvSpPr>
            <a:spLocks noGrp="1"/>
          </p:cNvSpPr>
          <p:nvPr>
            <p:ph type="body" sz="quarter" idx="11"/>
          </p:nvPr>
        </p:nvSpPr>
        <p:spPr bwMode="auto">
          <a:xfrm>
            <a:off x="6456040" y="1196752"/>
            <a:ext cx="5688632" cy="58326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0">
              <a:lnSpc>
                <a:spcPct val="100000"/>
              </a:lnSpc>
            </a:pPr>
            <a:r>
              <a:rPr lang="fr-FR" sz="2000" dirty="0">
                <a:solidFill>
                  <a:schemeClr val="accent1"/>
                </a:solidFill>
              </a:rPr>
              <a:t>3</a:t>
            </a:r>
            <a:r>
              <a:rPr lang="fr-FR" sz="2000" b="1" dirty="0"/>
              <a:t> </a:t>
            </a:r>
            <a:r>
              <a:rPr lang="fr-FR" sz="2000" dirty="0"/>
              <a:t>centres de recherche coordonnée</a:t>
            </a:r>
            <a:br>
              <a:rPr lang="fr-FR" sz="2000" dirty="0"/>
            </a:br>
            <a:r>
              <a:rPr lang="fr-FR" sz="2000" dirty="0">
                <a:solidFill>
                  <a:schemeClr val="accent1"/>
                </a:solidFill>
              </a:rPr>
              <a:t>5</a:t>
            </a:r>
            <a:r>
              <a:rPr lang="fr-FR" sz="2000" b="1" dirty="0"/>
              <a:t> </a:t>
            </a:r>
            <a:r>
              <a:rPr lang="fr-FR" sz="2000" dirty="0"/>
              <a:t>centres de recherche coordonnée/</a:t>
            </a:r>
            <a:r>
              <a:rPr lang="fr-FR" sz="2000" dirty="0" err="1"/>
              <a:t>Transregio</a:t>
            </a:r>
            <a:endParaRPr lang="fr-FR" sz="2000" dirty="0"/>
          </a:p>
          <a:p>
            <a:pPr indent="0">
              <a:lnSpc>
                <a:spcPct val="100000"/>
              </a:lnSpc>
            </a:pPr>
            <a:r>
              <a:rPr lang="fr-FR" sz="2000" dirty="0">
                <a:solidFill>
                  <a:schemeClr val="accent1"/>
                </a:solidFill>
              </a:rPr>
              <a:t>3</a:t>
            </a:r>
            <a:r>
              <a:rPr lang="fr-FR" sz="2000" dirty="0"/>
              <a:t> sous-projets rattachés à des centres </a:t>
            </a:r>
            <a:br>
              <a:rPr lang="fr-FR" sz="2000" dirty="0"/>
            </a:br>
            <a:r>
              <a:rPr lang="fr-FR" sz="2000" dirty="0"/>
              <a:t>de recherche externes</a:t>
            </a:r>
          </a:p>
          <a:p>
            <a:pPr>
              <a:lnSpc>
                <a:spcPct val="100000"/>
              </a:lnSpc>
            </a:pPr>
            <a:r>
              <a:rPr lang="fr-FR" sz="2000" dirty="0">
                <a:solidFill>
                  <a:schemeClr val="accent1"/>
                </a:solidFill>
              </a:rPr>
              <a:t>5 </a:t>
            </a:r>
            <a:r>
              <a:rPr lang="fr-FR" sz="2000" dirty="0"/>
              <a:t>groupes de recherche doctoraux mis </a:t>
            </a:r>
            <a:br>
              <a:rPr lang="fr-FR" sz="2000" dirty="0"/>
            </a:br>
            <a:r>
              <a:rPr lang="fr-FR" sz="2000" dirty="0"/>
              <a:t>en œuvre actuellement</a:t>
            </a:r>
          </a:p>
          <a:p>
            <a:pPr>
              <a:lnSpc>
                <a:spcPct val="100000"/>
              </a:lnSpc>
            </a:pPr>
            <a:endParaRPr lang="de-DE" altLang="de-DE" sz="2000" dirty="0"/>
          </a:p>
          <a:p>
            <a:pPr>
              <a:lnSpc>
                <a:spcPct val="100000"/>
              </a:lnSpc>
            </a:pPr>
            <a:r>
              <a:rPr lang="fr-FR" sz="2000" dirty="0">
                <a:solidFill>
                  <a:schemeClr val="accent1"/>
                </a:solidFill>
              </a:rPr>
              <a:t>Multiples </a:t>
            </a:r>
            <a:r>
              <a:rPr lang="fr-FR" sz="2000" dirty="0">
                <a:solidFill>
                  <a:srgbClr val="1D5D86"/>
                </a:solidFill>
              </a:rPr>
              <a:t>projets de recherche et coopérations internationales dont : </a:t>
            </a:r>
            <a:r>
              <a:rPr lang="fr-FR" sz="2000" dirty="0">
                <a:solidFill>
                  <a:srgbClr val="C82254"/>
                </a:solidFill>
              </a:rPr>
              <a:t>30</a:t>
            </a:r>
            <a:r>
              <a:rPr lang="fr-FR" sz="2000" b="1" dirty="0"/>
              <a:t> </a:t>
            </a:r>
            <a:r>
              <a:rPr lang="fr-FR" sz="2000" dirty="0"/>
              <a:t>financés actuellement par le programme-cadre européen pour la recherche et l’innovation (Horizon 2020), plus de </a:t>
            </a:r>
            <a:r>
              <a:rPr lang="fr-FR" sz="2000" dirty="0">
                <a:solidFill>
                  <a:schemeClr val="accent1"/>
                </a:solidFill>
              </a:rPr>
              <a:t>150 </a:t>
            </a:r>
            <a:r>
              <a:rPr lang="fr-FR" sz="2000" dirty="0"/>
              <a:t>par la DFG et près de </a:t>
            </a:r>
            <a:r>
              <a:rPr lang="fr-FR" sz="2000" dirty="0">
                <a:solidFill>
                  <a:schemeClr val="accent1"/>
                </a:solidFill>
              </a:rPr>
              <a:t>180 </a:t>
            </a:r>
            <a:r>
              <a:rPr lang="fr-FR" sz="2000" dirty="0"/>
              <a:t>par le gouvernement fédéral</a:t>
            </a:r>
            <a:br>
              <a:rPr lang="fr-FR" sz="2000" dirty="0"/>
            </a:br>
            <a:endParaRPr lang="de-DE" altLang="de-DE" sz="2000" dirty="0"/>
          </a:p>
          <a:p>
            <a:pPr>
              <a:lnSpc>
                <a:spcPct val="100000"/>
              </a:lnSpc>
            </a:pPr>
            <a:r>
              <a:rPr lang="fr-FR" sz="2000" dirty="0">
                <a:solidFill>
                  <a:schemeClr val="accent1"/>
                </a:solidFill>
              </a:rPr>
              <a:t>Nombreux</a:t>
            </a:r>
            <a:r>
              <a:rPr lang="fr-FR" sz="2000" b="1" dirty="0"/>
              <a:t> </a:t>
            </a:r>
            <a:r>
              <a:rPr lang="fr-FR" sz="2000" dirty="0"/>
              <a:t>prix internationaux</a:t>
            </a:r>
          </a:p>
          <a:p>
            <a:pPr>
              <a:lnSpc>
                <a:spcPct val="100000"/>
              </a:lnSpc>
            </a:pPr>
            <a:br>
              <a:rPr lang="fr-FR" sz="2000" dirty="0"/>
            </a:br>
            <a:endParaRPr lang="fr-FR" sz="2000" dirty="0"/>
          </a:p>
        </p:txBody>
      </p:sp>
      <p:pic>
        <p:nvPicPr>
          <p:cNvPr id="22535" name="Grafik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" b="699"/>
          <a:stretch/>
        </p:blipFill>
        <p:spPr bwMode="auto">
          <a:xfrm>
            <a:off x="0" y="1210875"/>
            <a:ext cx="6088579" cy="50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nummernplatzhalter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1B6BD7-15B3-4AA8-8B0A-FB1DD151C028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7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32771" name="Datumsplatzhalter 3"/>
          <p:cNvSpPr>
            <a:spLocks noGrp="1"/>
          </p:cNvSpPr>
          <p:nvPr>
            <p:ph type="dt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9268F7-DDC2-46BC-A9F7-90CE8FAA99D7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17.10.2022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9183030" y="0"/>
            <a:ext cx="3008970" cy="6262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2773" name="Fußzeilenplatzhalter 3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chemeClr val="bg1"/>
                </a:solidFill>
                <a:latin typeface="Segoe UI" panose="020B0502040204020203" pitchFamily="34" charset="0"/>
              </a:rPr>
              <a:t>Université de la Sarre</a:t>
            </a:r>
          </a:p>
        </p:txBody>
      </p:sp>
      <p:sp>
        <p:nvSpPr>
          <p:cNvPr id="32774" name="Textplatzhalter 1"/>
          <p:cNvSpPr txBox="1">
            <a:spLocks/>
          </p:cNvSpPr>
          <p:nvPr/>
        </p:nvSpPr>
        <p:spPr bwMode="auto">
          <a:xfrm>
            <a:off x="9259695" y="188640"/>
            <a:ext cx="2815655" cy="607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sz="240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Nos </a:t>
            </a:r>
            <a:r>
              <a:rPr lang="fr-FR" sz="24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grands axes de recherche</a:t>
            </a:r>
          </a:p>
        </p:txBody>
      </p:sp>
      <p:pic>
        <p:nvPicPr>
          <p:cNvPr id="32775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6" t="1335" r="8671" b="380"/>
          <a:stretch/>
        </p:blipFill>
        <p:spPr bwMode="auto">
          <a:xfrm>
            <a:off x="0" y="0"/>
            <a:ext cx="6084000" cy="626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platzhalter 1"/>
          <p:cNvSpPr txBox="1">
            <a:spLocks/>
          </p:cNvSpPr>
          <p:nvPr/>
        </p:nvSpPr>
        <p:spPr bwMode="auto">
          <a:xfrm>
            <a:off x="6192687" y="1480402"/>
            <a:ext cx="2783633" cy="324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24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Sciences informatiques</a:t>
            </a:r>
          </a:p>
          <a:p>
            <a:pPr algn="ctr">
              <a:lnSpc>
                <a:spcPct val="100000"/>
              </a:lnSpc>
            </a:pPr>
            <a:r>
              <a:rPr lang="fr-FR" sz="24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</a:p>
          <a:p>
            <a:pPr algn="ctr">
              <a:lnSpc>
                <a:spcPct val="100000"/>
              </a:lnSpc>
            </a:pPr>
            <a:r>
              <a:rPr lang="fr-FR" sz="2400" dirty="0" err="1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NanoBioMed</a:t>
            </a:r>
            <a:r>
              <a:rPr lang="fr-FR" sz="24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Sciences de la vie et de la matière</a:t>
            </a:r>
          </a:p>
          <a:p>
            <a:pPr algn="ctr">
              <a:lnSpc>
                <a:spcPct val="100000"/>
              </a:lnSpc>
            </a:pPr>
            <a:r>
              <a:rPr lang="fr-FR" sz="24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</a:p>
          <a:p>
            <a:pPr algn="ctr">
              <a:lnSpc>
                <a:spcPct val="100000"/>
              </a:lnSpc>
            </a:pPr>
            <a:r>
              <a:rPr lang="fr-FR" sz="24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Europe</a:t>
            </a:r>
          </a:p>
        </p:txBody>
      </p:sp>
    </p:spTree>
    <p:extLst>
      <p:ext uri="{BB962C8B-B14F-4D97-AF65-F5344CB8AC3E}">
        <p14:creationId xmlns:p14="http://schemas.microsoft.com/office/powerpoint/2010/main" val="1317962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398463" y="484323"/>
            <a:ext cx="9874001" cy="7697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Lucida Grande" pitchFamily="80" charset="0"/>
              <a:buNone/>
            </a:pPr>
            <a:r>
              <a:rPr lang="fr-FR" sz="3200">
                <a:solidFill>
                  <a:schemeClr val="accent1"/>
                </a:solidFill>
              </a:rPr>
              <a:t>Une position de leader </a:t>
            </a:r>
            <a:r>
              <a:rPr lang="fr-FR" sz="3200"/>
              <a:t>: Saarland Informatics Campus</a:t>
            </a:r>
          </a:p>
        </p:txBody>
      </p:sp>
      <p:sp>
        <p:nvSpPr>
          <p:cNvPr id="25603" name="Fußzeilenplatzhalt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chemeClr val="bg1"/>
                </a:solidFill>
                <a:latin typeface="Segoe UI" panose="020B0502040204020203" pitchFamily="34" charset="0"/>
              </a:rPr>
              <a:t>Université de la Sarre </a:t>
            </a:r>
          </a:p>
        </p:txBody>
      </p:sp>
      <p:sp>
        <p:nvSpPr>
          <p:cNvPr id="25604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CA84C1-8471-4C55-98F1-41F61F00435E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8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5605" name="Datumsplatzhalter 3"/>
          <p:cNvSpPr>
            <a:spLocks noGrp="1"/>
          </p:cNvSpPr>
          <p:nvPr>
            <p:ph type="dt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02DA3B-A260-4C63-A273-77313B681ED2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17.10.2022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pic>
        <p:nvPicPr>
          <p:cNvPr id="25606" name="Grafik 12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" t="2376" r="-196" b="5"/>
          <a:stretch/>
        </p:blipFill>
        <p:spPr bwMode="auto">
          <a:xfrm>
            <a:off x="6096000" y="1844824"/>
            <a:ext cx="6120000" cy="44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Inhaltsplatzhalter 3"/>
          <p:cNvSpPr>
            <a:spLocks noGrp="1"/>
          </p:cNvSpPr>
          <p:nvPr>
            <p:ph idx="1"/>
          </p:nvPr>
        </p:nvSpPr>
        <p:spPr bwMode="auto">
          <a:xfrm>
            <a:off x="398462" y="1556792"/>
            <a:ext cx="5625529" cy="42858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fr-FR" sz="2000" dirty="0">
                <a:solidFill>
                  <a:schemeClr val="accent1"/>
                </a:solidFill>
              </a:rPr>
              <a:t>Un des pôles d’enseignement et de recherche </a:t>
            </a:r>
            <a:br>
              <a:rPr lang="fr-FR" sz="2000" dirty="0">
                <a:solidFill>
                  <a:schemeClr val="accent1"/>
                </a:solidFill>
              </a:rPr>
            </a:br>
            <a:r>
              <a:rPr lang="fr-FR" sz="2000" dirty="0">
                <a:solidFill>
                  <a:schemeClr val="accent1"/>
                </a:solidFill>
              </a:rPr>
              <a:t>en informatique les plus renommés au monde</a:t>
            </a:r>
          </a:p>
          <a:p>
            <a:pPr marL="0" indent="0">
              <a:buNone/>
            </a:pPr>
            <a:r>
              <a:rPr lang="fr-FR" sz="2000" dirty="0"/>
              <a:t>Maintes fois primé :</a:t>
            </a:r>
            <a:br>
              <a:rPr lang="fr-FR" sz="2000" dirty="0"/>
            </a:br>
            <a:r>
              <a:rPr lang="fr-FR" sz="2000" dirty="0">
                <a:solidFill>
                  <a:schemeClr val="accent1"/>
                </a:solidFill>
              </a:rPr>
              <a:t>30 </a:t>
            </a:r>
            <a:r>
              <a:rPr lang="fr-FR" sz="2000" dirty="0">
                <a:solidFill>
                  <a:srgbClr val="19406B"/>
                </a:solidFill>
              </a:rPr>
              <a:t>bourses ERC, </a:t>
            </a:r>
            <a:r>
              <a:rPr lang="fr-FR" sz="2000" dirty="0">
                <a:solidFill>
                  <a:srgbClr val="C82254"/>
                </a:solidFill>
              </a:rPr>
              <a:t>7</a:t>
            </a:r>
            <a:r>
              <a:rPr lang="fr-FR" sz="2000" dirty="0"/>
              <a:t> lauréats du prix Leibniz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accent1"/>
                </a:solidFill>
              </a:rPr>
              <a:t>900 </a:t>
            </a:r>
            <a:r>
              <a:rPr lang="fr-FR" sz="2000" dirty="0"/>
              <a:t>chercheurs et chercheuses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accent1"/>
                </a:solidFill>
              </a:rPr>
              <a:t>3 filières étroitement liées </a:t>
            </a:r>
            <a:r>
              <a:rPr lang="fr-FR" sz="2000" dirty="0">
                <a:solidFill>
                  <a:srgbClr val="19406B"/>
                </a:solidFill>
              </a:rPr>
              <a:t>:</a:t>
            </a:r>
            <a:r>
              <a:rPr lang="fr-FR" sz="2000" dirty="0">
                <a:solidFill>
                  <a:srgbClr val="5D7591"/>
                </a:solidFill>
              </a:rPr>
              <a:t> </a:t>
            </a:r>
            <a:br>
              <a:rPr lang="fr-FR" sz="2000" dirty="0">
                <a:solidFill>
                  <a:srgbClr val="5D7591"/>
                </a:solidFill>
              </a:rPr>
            </a:br>
            <a:r>
              <a:rPr lang="fr-FR" sz="2000" dirty="0">
                <a:solidFill>
                  <a:srgbClr val="19406B"/>
                </a:solidFill>
              </a:rPr>
              <a:t>informatique, mathématiques et linguistique/technologies du langage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accent1"/>
                </a:solidFill>
              </a:rPr>
              <a:t>5 </a:t>
            </a:r>
            <a:r>
              <a:rPr lang="fr-FR" sz="2000" dirty="0">
                <a:solidFill>
                  <a:srgbClr val="19406B"/>
                </a:solidFill>
              </a:rPr>
              <a:t>instituts de recherche de renommée internationale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accent1"/>
                </a:solidFill>
              </a:rPr>
              <a:t>2 100 </a:t>
            </a:r>
            <a:r>
              <a:rPr lang="fr-FR" sz="2000" dirty="0">
                <a:solidFill>
                  <a:srgbClr val="19406B"/>
                </a:solidFill>
              </a:rPr>
              <a:t>étudiant-e-s originaires de plus de </a:t>
            </a:r>
            <a:r>
              <a:rPr lang="fr-FR" sz="2000" dirty="0">
                <a:solidFill>
                  <a:srgbClr val="C82254"/>
                </a:solidFill>
              </a:rPr>
              <a:t>81</a:t>
            </a:r>
            <a:r>
              <a:rPr lang="fr-FR" sz="2000" dirty="0"/>
              <a:t> pays 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accent1"/>
                </a:solidFill>
              </a:rPr>
              <a:t>24</a:t>
            </a:r>
            <a:r>
              <a:rPr lang="fr-FR" sz="2000" dirty="0"/>
              <a:t> cursus, programmes doctoraux</a:t>
            </a:r>
          </a:p>
          <a:p>
            <a:pPr marL="0" indent="0">
              <a:buNone/>
            </a:pPr>
            <a:br>
              <a:rPr lang="fr-FR" sz="2000" dirty="0"/>
            </a:br>
            <a:endParaRPr lang="fr-FR" sz="2000" dirty="0"/>
          </a:p>
          <a:p>
            <a:endParaRPr lang="de-DE" altLang="de-DE" sz="2000" dirty="0"/>
          </a:p>
        </p:txBody>
      </p:sp>
    </p:spTree>
    <p:extLst>
      <p:ext uri="{BB962C8B-B14F-4D97-AF65-F5344CB8AC3E}">
        <p14:creationId xmlns:p14="http://schemas.microsoft.com/office/powerpoint/2010/main" val="1267206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398463" y="349250"/>
            <a:ext cx="10593387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3200" dirty="0" err="1"/>
              <a:t>NanoBioMed</a:t>
            </a:r>
            <a:r>
              <a:rPr lang="fr-FR" sz="3200" dirty="0"/>
              <a:t> – </a:t>
            </a:r>
            <a:r>
              <a:rPr lang="fr-FR" sz="3200" dirty="0">
                <a:solidFill>
                  <a:schemeClr val="accent1"/>
                </a:solidFill>
              </a:rPr>
              <a:t>tous les atouts de la pluridisciplinarité</a:t>
            </a:r>
          </a:p>
        </p:txBody>
      </p:sp>
      <p:sp>
        <p:nvSpPr>
          <p:cNvPr id="22531" name="Fußzeilenplatzhalter 1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chemeClr val="bg1"/>
                </a:solidFill>
                <a:latin typeface="Segoe UI" panose="020B0502040204020203" pitchFamily="34" charset="0"/>
              </a:rPr>
              <a:t>Université de la Sarre</a:t>
            </a:r>
          </a:p>
        </p:txBody>
      </p:sp>
      <p:sp>
        <p:nvSpPr>
          <p:cNvPr id="22532" name="Foliennummernplatzhalter 2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975CB7-E6D8-41FD-A5B8-5521958CCFFC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9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2533" name="Datumsplatzhalter 3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25C611-13F1-4DB3-81E7-051579F0A7BA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17.10.2022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sp>
        <p:nvSpPr>
          <p:cNvPr id="22534" name="Textplatzhalter 2"/>
          <p:cNvSpPr>
            <a:spLocks noGrp="1"/>
          </p:cNvSpPr>
          <p:nvPr>
            <p:ph type="body" sz="quarter" idx="11"/>
          </p:nvPr>
        </p:nvSpPr>
        <p:spPr bwMode="auto">
          <a:xfrm>
            <a:off x="6528048" y="1035050"/>
            <a:ext cx="5544616" cy="45941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br>
              <a:rPr lang="fr-FR" sz="2000"/>
            </a:br>
            <a:endParaRPr lang="fr-FR" sz="2000"/>
          </a:p>
        </p:txBody>
      </p:sp>
      <p:pic>
        <p:nvPicPr>
          <p:cNvPr id="22535" name="Grafik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"/>
          <a:stretch/>
        </p:blipFill>
        <p:spPr bwMode="auto">
          <a:xfrm>
            <a:off x="1" y="1340768"/>
            <a:ext cx="6154511" cy="49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platzhalter 2"/>
          <p:cNvSpPr txBox="1">
            <a:spLocks/>
          </p:cNvSpPr>
          <p:nvPr/>
        </p:nvSpPr>
        <p:spPr bwMode="auto">
          <a:xfrm>
            <a:off x="6407589" y="1671667"/>
            <a:ext cx="5714121" cy="491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-342900" algn="l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2000" dirty="0">
                <a:solidFill>
                  <a:srgbClr val="19406B"/>
                </a:solidFill>
              </a:rPr>
              <a:t>Plus de </a:t>
            </a:r>
            <a:r>
              <a:rPr lang="fr-FR" sz="2000" dirty="0">
                <a:solidFill>
                  <a:srgbClr val="C82254"/>
                </a:solidFill>
              </a:rPr>
              <a:t>600</a:t>
            </a:r>
            <a:r>
              <a:rPr lang="fr-FR" sz="2000" dirty="0"/>
              <a:t> chercheurs et chercheuses</a:t>
            </a:r>
            <a:br>
              <a:rPr lang="fr-FR" sz="2000" dirty="0"/>
            </a:br>
            <a:r>
              <a:rPr lang="fr-FR" sz="2000" dirty="0"/>
              <a:t>aux interfaces entre médecine, pharmacie, sciences de la vie et bio-informatique</a:t>
            </a:r>
          </a:p>
          <a:p>
            <a:pPr>
              <a:lnSpc>
                <a:spcPct val="100000"/>
              </a:lnSpc>
            </a:pPr>
            <a:r>
              <a:rPr lang="fr-FR" sz="2000" dirty="0">
                <a:solidFill>
                  <a:srgbClr val="19406B"/>
                </a:solidFill>
              </a:rPr>
              <a:t>Plus de </a:t>
            </a:r>
            <a:r>
              <a:rPr lang="fr-FR" sz="2000" dirty="0">
                <a:solidFill>
                  <a:srgbClr val="C82254"/>
                </a:solidFill>
              </a:rPr>
              <a:t>300</a:t>
            </a:r>
            <a:r>
              <a:rPr lang="fr-FR" sz="2000" dirty="0"/>
              <a:t> chercheurs et chercheuses</a:t>
            </a:r>
            <a:br>
              <a:rPr lang="fr-FR" sz="2000" dirty="0"/>
            </a:br>
            <a:r>
              <a:rPr lang="fr-FR" sz="2000" dirty="0"/>
              <a:t>en science des matériaux et génie des matériaux</a:t>
            </a:r>
          </a:p>
          <a:p>
            <a:pPr>
              <a:lnSpc>
                <a:spcPct val="100000"/>
              </a:lnSpc>
            </a:pPr>
            <a:endParaRPr lang="de-DE" altLang="de-DE" sz="2000" dirty="0"/>
          </a:p>
          <a:p>
            <a:pPr>
              <a:lnSpc>
                <a:spcPct val="100000"/>
              </a:lnSpc>
            </a:pPr>
            <a:r>
              <a:rPr lang="fr-FR" sz="2000" dirty="0">
                <a:solidFill>
                  <a:schemeClr val="accent1"/>
                </a:solidFill>
              </a:rPr>
              <a:t>Profil de recherche pluridisciplinaire </a:t>
            </a:r>
          </a:p>
          <a:p>
            <a:pPr>
              <a:lnSpc>
                <a:spcPct val="100000"/>
              </a:lnSpc>
            </a:pPr>
            <a:r>
              <a:rPr lang="fr-FR" sz="2000" dirty="0"/>
              <a:t>en nanobiotechnologies, biologie humaine et moléculaire, médecine moléculaire et modélisation de systèmes biologiques </a:t>
            </a:r>
          </a:p>
          <a:p>
            <a:pPr>
              <a:lnSpc>
                <a:spcPct val="100000"/>
              </a:lnSpc>
            </a:pPr>
            <a:endParaRPr lang="de-DE" altLang="de-DE" sz="2000" dirty="0"/>
          </a:p>
          <a:p>
            <a:pPr>
              <a:lnSpc>
                <a:spcPct val="100000"/>
              </a:lnSpc>
            </a:pPr>
            <a:r>
              <a:rPr lang="fr-FR" sz="2000" dirty="0">
                <a:solidFill>
                  <a:schemeClr val="accent1"/>
                </a:solidFill>
              </a:rPr>
              <a:t>Nombreux</a:t>
            </a:r>
            <a:r>
              <a:rPr lang="fr-FR" sz="2000" dirty="0"/>
              <a:t> projets de recherche et coopérations internationales bénéficiant de financements</a:t>
            </a:r>
            <a:br>
              <a:rPr lang="fr-FR" sz="2000" dirty="0"/>
            </a:b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189942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Design">
  <a:themeElements>
    <a:clrScheme name="Benutzerdefiniert 1">
      <a:dk1>
        <a:sysClr val="windowText" lastClr="000000"/>
      </a:dk1>
      <a:lt1>
        <a:sysClr val="window" lastClr="FFFFFF"/>
      </a:lt1>
      <a:dk2>
        <a:srgbClr val="004877"/>
      </a:dk2>
      <a:lt2>
        <a:srgbClr val="E6E6E6"/>
      </a:lt2>
      <a:accent1>
        <a:srgbClr val="C82254"/>
      </a:accent1>
      <a:accent2>
        <a:srgbClr val="D7DF23"/>
      </a:accent2>
      <a:accent3>
        <a:srgbClr val="01283F"/>
      </a:accent3>
      <a:accent4>
        <a:srgbClr val="BEBEBE"/>
      </a:accent4>
      <a:accent5>
        <a:srgbClr val="919191"/>
      </a:accent5>
      <a:accent6>
        <a:srgbClr val="BEBEBE"/>
      </a:accent6>
      <a:hlink>
        <a:srgbClr val="0000FF"/>
      </a:hlink>
      <a:folHlink>
        <a:srgbClr val="8DB3E2"/>
      </a:folHlink>
    </a:clrScheme>
    <a:fontScheme name="1_Office-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1463</Words>
  <Application>Microsoft Office PowerPoint</Application>
  <PresentationFormat>Breitbild</PresentationFormat>
  <Paragraphs>222</Paragraphs>
  <Slides>20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Arial</vt:lpstr>
      <vt:lpstr>Calibri</vt:lpstr>
      <vt:lpstr>Lucida Grande</vt:lpstr>
      <vt:lpstr>Segoe UI</vt:lpstr>
      <vt:lpstr>Verdana</vt:lpstr>
      <vt:lpstr>1_Office-Design</vt:lpstr>
      <vt:lpstr>Université de la Sarre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Recherche de pointe | Profil international | Diversité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mws</dc:creator>
  <cp:lastModifiedBy>Claudia Ehrlich</cp:lastModifiedBy>
  <cp:revision>455</cp:revision>
  <dcterms:created xsi:type="dcterms:W3CDTF">2010-05-03T10:36:49Z</dcterms:created>
  <dcterms:modified xsi:type="dcterms:W3CDTF">2022-10-17T08:22:28Z</dcterms:modified>
</cp:coreProperties>
</file>