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7"/>
  </p:notesMasterIdLst>
  <p:sldIdLst>
    <p:sldId id="256" r:id="rId5"/>
    <p:sldId id="257" r:id="rId6"/>
    <p:sldId id="259" r:id="rId7"/>
    <p:sldId id="274" r:id="rId8"/>
    <p:sldId id="271" r:id="rId9"/>
    <p:sldId id="272" r:id="rId10"/>
    <p:sldId id="273" r:id="rId11"/>
    <p:sldId id="267" r:id="rId12"/>
    <p:sldId id="275" r:id="rId13"/>
    <p:sldId id="258" r:id="rId14"/>
    <p:sldId id="269" r:id="rId15"/>
    <p:sldId id="270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F36B4D-2A9D-8CB1-DD01-2B9D65233243}" v="691" dt="2021-09-17T11:12:55.414"/>
    <p1510:client id="{200A06B7-363E-45C0-AD04-B0D0C72FEE4A}" v="31" dt="2021-09-17T09:58:19.413"/>
    <p1510:client id="{3267A734-A16D-4707-B651-2751E93DFFBB}" v="38" dt="2022-06-30T13:25:08.497"/>
    <p1510:client id="{5B62B394-CF53-4DB8-98C4-5D66DD304604}" v="2" dt="2022-10-12T10:36:58.297"/>
    <p1510:client id="{9E1BE53F-979A-4C73-82B1-2ECEEB91F1F2}" v="228" dt="2022-08-30T15:15:56.961"/>
    <p1510:client id="{9E22E868-3B8D-49B3-BAE4-16E78C2892B3}" v="6" dt="2022-09-30T12:44:16.019"/>
    <p1510:client id="{CB7CA57C-9DE9-4372-9A64-692053A360D9}" v="558" dt="2021-09-17T11:12:45.478"/>
    <p1510:client id="{FB4A26E0-A16C-41A6-BBBD-5596C8AE04CB}" v="59" dt="2021-09-17T09:57:50.4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dienkoordination Psychologie" userId="geEconcEmSmTnXqOOKq4b8G5MjjlnFgL+bnkGS/qxYo=" providerId="None" clId="Web-{9E22E868-3B8D-49B3-BAE4-16E78C2892B3}"/>
    <pc:docChg chg="modSld">
      <pc:chgData name="Studienkoordination Psychologie" userId="geEconcEmSmTnXqOOKq4b8G5MjjlnFgL+bnkGS/qxYo=" providerId="None" clId="Web-{9E22E868-3B8D-49B3-BAE4-16E78C2892B3}" dt="2022-09-30T11:31:05.897" v="2" actId="20577"/>
      <pc:docMkLst>
        <pc:docMk/>
      </pc:docMkLst>
      <pc:sldChg chg="modSp">
        <pc:chgData name="Studienkoordination Psychologie" userId="geEconcEmSmTnXqOOKq4b8G5MjjlnFgL+bnkGS/qxYo=" providerId="None" clId="Web-{9E22E868-3B8D-49B3-BAE4-16E78C2892B3}" dt="2022-09-30T11:31:05.897" v="2" actId="20577"/>
        <pc:sldMkLst>
          <pc:docMk/>
          <pc:sldMk cId="441698463" sldId="272"/>
        </pc:sldMkLst>
        <pc:spChg chg="mod">
          <ac:chgData name="Studienkoordination Psychologie" userId="geEconcEmSmTnXqOOKq4b8G5MjjlnFgL+bnkGS/qxYo=" providerId="None" clId="Web-{9E22E868-3B8D-49B3-BAE4-16E78C2892B3}" dt="2022-09-30T11:31:05.897" v="2" actId="20577"/>
          <ac:spMkLst>
            <pc:docMk/>
            <pc:sldMk cId="441698463" sldId="272"/>
            <ac:spMk id="3" creationId="{35124271-A4BF-4DE6-A7BC-1AB5CCEC9A20}"/>
          </ac:spMkLst>
        </pc:spChg>
      </pc:sldChg>
    </pc:docChg>
  </pc:docChgLst>
  <pc:docChgLst>
    <pc:chgData name="Studienkoordination Psychologie" userId="geEconcEmSmTnXqOOKq4b8G5MjjlnFgL+bnkGS/qxYo=" providerId="None" clId="Web-{9E1BE53F-979A-4C73-82B1-2ECEEB91F1F2}"/>
    <pc:docChg chg="modSld">
      <pc:chgData name="Studienkoordination Psychologie" userId="geEconcEmSmTnXqOOKq4b8G5MjjlnFgL+bnkGS/qxYo=" providerId="None" clId="Web-{9E1BE53F-979A-4C73-82B1-2ECEEB91F1F2}" dt="2022-08-30T15:15:56.961" v="226" actId="20577"/>
      <pc:docMkLst>
        <pc:docMk/>
      </pc:docMkLst>
      <pc:sldChg chg="modSp">
        <pc:chgData name="Studienkoordination Psychologie" userId="geEconcEmSmTnXqOOKq4b8G5MjjlnFgL+bnkGS/qxYo=" providerId="None" clId="Web-{9E1BE53F-979A-4C73-82B1-2ECEEB91F1F2}" dt="2022-08-30T15:15:56.961" v="226" actId="20577"/>
        <pc:sldMkLst>
          <pc:docMk/>
          <pc:sldMk cId="101547936" sldId="258"/>
        </pc:sldMkLst>
        <pc:spChg chg="mod">
          <ac:chgData name="Studienkoordination Psychologie" userId="geEconcEmSmTnXqOOKq4b8G5MjjlnFgL+bnkGS/qxYo=" providerId="None" clId="Web-{9E1BE53F-979A-4C73-82B1-2ECEEB91F1F2}" dt="2022-08-30T15:15:56.961" v="226" actId="20577"/>
          <ac:spMkLst>
            <pc:docMk/>
            <pc:sldMk cId="101547936" sldId="258"/>
            <ac:spMk id="3" creationId="{00000000-0000-0000-0000-000000000000}"/>
          </ac:spMkLst>
        </pc:spChg>
      </pc:sldChg>
      <pc:sldChg chg="addSp delSp modSp">
        <pc:chgData name="Studienkoordination Psychologie" userId="geEconcEmSmTnXqOOKq4b8G5MjjlnFgL+bnkGS/qxYo=" providerId="None" clId="Web-{9E1BE53F-979A-4C73-82B1-2ECEEB91F1F2}" dt="2022-08-30T15:13:42.605" v="208" actId="20577"/>
        <pc:sldMkLst>
          <pc:docMk/>
          <pc:sldMk cId="441698463" sldId="272"/>
        </pc:sldMkLst>
        <pc:spChg chg="mod">
          <ac:chgData name="Studienkoordination Psychologie" userId="geEconcEmSmTnXqOOKq4b8G5MjjlnFgL+bnkGS/qxYo=" providerId="None" clId="Web-{9E1BE53F-979A-4C73-82B1-2ECEEB91F1F2}" dt="2022-08-30T15:13:42.605" v="208" actId="20577"/>
          <ac:spMkLst>
            <pc:docMk/>
            <pc:sldMk cId="441698463" sldId="272"/>
            <ac:spMk id="3" creationId="{35124271-A4BF-4DE6-A7BC-1AB5CCEC9A20}"/>
          </ac:spMkLst>
        </pc:spChg>
        <pc:graphicFrameChg chg="add del mod">
          <ac:chgData name="Studienkoordination Psychologie" userId="geEconcEmSmTnXqOOKq4b8G5MjjlnFgL+bnkGS/qxYo=" providerId="None" clId="Web-{9E1BE53F-979A-4C73-82B1-2ECEEB91F1F2}" dt="2022-08-30T14:23:41.226" v="29"/>
          <ac:graphicFrameMkLst>
            <pc:docMk/>
            <pc:sldMk cId="441698463" sldId="272"/>
            <ac:graphicFrameMk id="5" creationId="{9EF6EE30-EC5B-8617-F795-7DC6B8983E5F}"/>
          </ac:graphicFrameMkLst>
        </pc:graphicFrameChg>
      </pc:sldChg>
    </pc:docChg>
  </pc:docChgLst>
  <pc:docChgLst>
    <pc:chgData name="Studienkoordination Psychologie" clId="Web-{9E22E868-3B8D-49B3-BAE4-16E78C2892B3}"/>
    <pc:docChg chg="modSld">
      <pc:chgData name="Studienkoordination Psychologie" userId="" providerId="" clId="Web-{9E22E868-3B8D-49B3-BAE4-16E78C2892B3}" dt="2022-09-30T12:44:16.019" v="1" actId="1076"/>
      <pc:docMkLst>
        <pc:docMk/>
      </pc:docMkLst>
      <pc:sldChg chg="modSp">
        <pc:chgData name="Studienkoordination Psychologie" userId="" providerId="" clId="Web-{9E22E868-3B8D-49B3-BAE4-16E78C2892B3}" dt="2022-09-30T12:44:16.019" v="1" actId="1076"/>
        <pc:sldMkLst>
          <pc:docMk/>
          <pc:sldMk cId="1171684688" sldId="275"/>
        </pc:sldMkLst>
        <pc:picChg chg="mod">
          <ac:chgData name="Studienkoordination Psychologie" userId="" providerId="" clId="Web-{9E22E868-3B8D-49B3-BAE4-16E78C2892B3}" dt="2022-09-30T12:44:16.019" v="1" actId="1076"/>
          <ac:picMkLst>
            <pc:docMk/>
            <pc:sldMk cId="1171684688" sldId="275"/>
            <ac:picMk id="4" creationId="{543DE4EB-D790-450C-9870-3EA5B13804A7}"/>
          </ac:picMkLst>
        </pc:picChg>
      </pc:sldChg>
    </pc:docChg>
  </pc:docChgLst>
  <pc:docChgLst>
    <pc:chgData name="Studienkoordination Psychologie" userId="geEconcEmSmTnXqOOKq4b8G5MjjlnFgL+bnkGS/qxYo=" providerId="None" clId="Web-{3267A734-A16D-4707-B651-2751E93DFFBB}"/>
    <pc:docChg chg="modSld">
      <pc:chgData name="Studienkoordination Psychologie" userId="geEconcEmSmTnXqOOKq4b8G5MjjlnFgL+bnkGS/qxYo=" providerId="None" clId="Web-{3267A734-A16D-4707-B651-2751E93DFFBB}" dt="2022-06-30T13:25:08.497" v="32" actId="1076"/>
      <pc:docMkLst>
        <pc:docMk/>
      </pc:docMkLst>
      <pc:sldChg chg="modSp">
        <pc:chgData name="Studienkoordination Psychologie" userId="geEconcEmSmTnXqOOKq4b8G5MjjlnFgL+bnkGS/qxYo=" providerId="None" clId="Web-{3267A734-A16D-4707-B651-2751E93DFFBB}" dt="2022-06-30T13:21:03.679" v="7" actId="20577"/>
        <pc:sldMkLst>
          <pc:docMk/>
          <pc:sldMk cId="677449823" sldId="259"/>
        </pc:sldMkLst>
        <pc:spChg chg="mod">
          <ac:chgData name="Studienkoordination Psychologie" userId="geEconcEmSmTnXqOOKq4b8G5MjjlnFgL+bnkGS/qxYo=" providerId="None" clId="Web-{3267A734-A16D-4707-B651-2751E93DFFBB}" dt="2022-06-30T13:21:03.679" v="7" actId="20577"/>
          <ac:spMkLst>
            <pc:docMk/>
            <pc:sldMk cId="677449823" sldId="259"/>
            <ac:spMk id="3" creationId="{00000000-0000-0000-0000-000000000000}"/>
          </ac:spMkLst>
        </pc:spChg>
      </pc:sldChg>
      <pc:sldChg chg="addSp modSp">
        <pc:chgData name="Studienkoordination Psychologie" userId="geEconcEmSmTnXqOOKq4b8G5MjjlnFgL+bnkGS/qxYo=" providerId="None" clId="Web-{3267A734-A16D-4707-B651-2751E93DFFBB}" dt="2022-06-30T13:25:08.497" v="32" actId="1076"/>
        <pc:sldMkLst>
          <pc:docMk/>
          <pc:sldMk cId="2239240264" sldId="270"/>
        </pc:sldMkLst>
        <pc:spChg chg="add mod">
          <ac:chgData name="Studienkoordination Psychologie" userId="geEconcEmSmTnXqOOKq4b8G5MjjlnFgL+bnkGS/qxYo=" providerId="None" clId="Web-{3267A734-A16D-4707-B651-2751E93DFFBB}" dt="2022-06-30T13:25:04.450" v="31" actId="1076"/>
          <ac:spMkLst>
            <pc:docMk/>
            <pc:sldMk cId="2239240264" sldId="270"/>
            <ac:spMk id="2" creationId="{9D5B41D8-51F7-D89D-6A21-8D174BCEE1E9}"/>
          </ac:spMkLst>
        </pc:spChg>
        <pc:spChg chg="add mod ord">
          <ac:chgData name="Studienkoordination Psychologie" userId="geEconcEmSmTnXqOOKq4b8G5MjjlnFgL+bnkGS/qxYo=" providerId="None" clId="Web-{3267A734-A16D-4707-B651-2751E93DFFBB}" dt="2022-06-30T13:25:08.497" v="32" actId="1076"/>
          <ac:spMkLst>
            <pc:docMk/>
            <pc:sldMk cId="2239240264" sldId="270"/>
            <ac:spMk id="3" creationId="{A8A5CBBC-D982-B1B0-0585-7726BE514088}"/>
          </ac:spMkLst>
        </pc:spChg>
      </pc:sldChg>
    </pc:docChg>
  </pc:docChgLst>
  <pc:docChgLst>
    <pc:chgData name="Studienkoordination Psychologie" userId="geEconcEmSmTnXqOOKq4b8G5MjjlnFgL+bnkGS/qxYo=" providerId="None" clId="Web-{5B62B394-CF53-4DB8-98C4-5D66DD304604}"/>
    <pc:docChg chg="modSld">
      <pc:chgData name="Studienkoordination Psychologie" userId="geEconcEmSmTnXqOOKq4b8G5MjjlnFgL+bnkGS/qxYo=" providerId="None" clId="Web-{5B62B394-CF53-4DB8-98C4-5D66DD304604}" dt="2022-10-12T10:36:58.297" v="1" actId="20577"/>
      <pc:docMkLst>
        <pc:docMk/>
      </pc:docMkLst>
      <pc:sldChg chg="modSp">
        <pc:chgData name="Studienkoordination Psychologie" userId="geEconcEmSmTnXqOOKq4b8G5MjjlnFgL+bnkGS/qxYo=" providerId="None" clId="Web-{5B62B394-CF53-4DB8-98C4-5D66DD304604}" dt="2022-10-12T10:36:58.297" v="1" actId="20577"/>
        <pc:sldMkLst>
          <pc:docMk/>
          <pc:sldMk cId="441698463" sldId="272"/>
        </pc:sldMkLst>
        <pc:spChg chg="mod">
          <ac:chgData name="Studienkoordination Psychologie" userId="geEconcEmSmTnXqOOKq4b8G5MjjlnFgL+bnkGS/qxYo=" providerId="None" clId="Web-{5B62B394-CF53-4DB8-98C4-5D66DD304604}" dt="2022-10-12T10:36:58.297" v="1" actId="20577"/>
          <ac:spMkLst>
            <pc:docMk/>
            <pc:sldMk cId="441698463" sldId="272"/>
            <ac:spMk id="3" creationId="{35124271-A4BF-4DE6-A7BC-1AB5CCEC9A2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6E2FE-2F24-46DF-8F08-3E407CF392F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B4789-CAFD-42FE-AD67-A1EC4FDB4C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89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Sprechzeiten</a:t>
            </a:r>
            <a:r>
              <a:rPr lang="de-DE" baseline="0"/>
              <a:t> und Infos zum Anmeldeverfahren jedes Semester auf der Homepage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B4789-CAFD-42FE-AD67-A1EC4FDB4C4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41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08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0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9045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040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4228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512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265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55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03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54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5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16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72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87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92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973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190B9-071A-4687-9016-54250C88960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49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Studienkoordination Psychologie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Alexandra Decker &amp; Debora Koch</a:t>
            </a:r>
          </a:p>
        </p:txBody>
      </p:sp>
    </p:spTree>
    <p:extLst>
      <p:ext uri="{BB962C8B-B14F-4D97-AF65-F5344CB8AC3E}">
        <p14:creationId xmlns:p14="http://schemas.microsoft.com/office/powerpoint/2010/main" val="1790513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Wann braucht ihr uns?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Anmeldung im LSF für eine Veranstaltung klappt nicht </a:t>
            </a:r>
            <a:endParaRPr lang="de-DE"/>
          </a:p>
          <a:p>
            <a:r>
              <a:rPr lang="de-DE" dirty="0"/>
              <a:t>Ummelden/Abmelden von Veranstaltungen außerhalb des Belegungszeitraum</a:t>
            </a:r>
          </a:p>
          <a:p>
            <a:r>
              <a:rPr lang="de-DE" dirty="0"/>
              <a:t>Nachholen/Vorziehen von anmeldepflichtigen Veranstaltungen</a:t>
            </a:r>
          </a:p>
        </p:txBody>
      </p:sp>
    </p:spTree>
    <p:extLst>
      <p:ext uri="{BB962C8B-B14F-4D97-AF65-F5344CB8AC3E}">
        <p14:creationId xmlns:p14="http://schemas.microsoft.com/office/powerpoint/2010/main" val="10154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Wann braucht ihr uns nicht?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Alle prüfungsbezogenen Probleme und Fragen -&gt; Prüfungssekretariat (</a:t>
            </a:r>
            <a:r>
              <a:rPr lang="de-DE" err="1"/>
              <a:t>Siehr</a:t>
            </a:r>
            <a:r>
              <a:rPr lang="de-DE"/>
              <a:t>)</a:t>
            </a:r>
          </a:p>
          <a:p>
            <a:r>
              <a:rPr lang="de-DE"/>
              <a:t>Bescheinigungen für die Krankenkasse und ähnliches -&gt; Studierendensekretariat</a:t>
            </a:r>
          </a:p>
          <a:p>
            <a:r>
              <a:rPr lang="de-DE"/>
              <a:t>Fragen zum Praktikum -&gt; Praktikumskoordination </a:t>
            </a:r>
          </a:p>
          <a:p>
            <a:r>
              <a:rPr lang="de-DE"/>
              <a:t>Nicht-psychologische und nicht- medizinische Nebenfächer </a:t>
            </a:r>
          </a:p>
          <a:p>
            <a:pPr marL="0" indent="0"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91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A8A5CBBC-D982-B1B0-0585-7726BE514088}"/>
              </a:ext>
            </a:extLst>
          </p:cNvPr>
          <p:cNvSpPr/>
          <p:nvPr/>
        </p:nvSpPr>
        <p:spPr>
          <a:xfrm>
            <a:off x="573742" y="5392271"/>
            <a:ext cx="11037793" cy="9188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980" y="2642610"/>
            <a:ext cx="3333750" cy="2219325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 flipH="1">
            <a:off x="4433454" y="2133600"/>
            <a:ext cx="1191490" cy="612648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539671" y="2255258"/>
            <a:ext cx="979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Fragen?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D5B41D8-51F7-D89D-6A21-8D174BCEE1E9}"/>
              </a:ext>
            </a:extLst>
          </p:cNvPr>
          <p:cNvSpPr txBox="1"/>
          <p:nvPr/>
        </p:nvSpPr>
        <p:spPr>
          <a:xfrm>
            <a:off x="623048" y="5654488"/>
            <a:ext cx="1095710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000" b="1" dirty="0">
                <a:solidFill>
                  <a:srgbClr val="404040"/>
                </a:solidFill>
              </a:rPr>
              <a:t>https://www.uni-saarland.de/fachrichtung/psychologie/studium/studienkoordination.html</a:t>
            </a:r>
            <a:endParaRPr lang="de-DE" sz="2000" b="1"/>
          </a:p>
        </p:txBody>
      </p:sp>
    </p:spTree>
    <p:extLst>
      <p:ext uri="{BB962C8B-B14F-4D97-AF65-F5344CB8AC3E}">
        <p14:creationId xmlns:p14="http://schemas.microsoft.com/office/powerpoint/2010/main" val="223924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Wer? Wo? Was?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Alexandra Decker &amp; Debora Koch</a:t>
            </a:r>
          </a:p>
          <a:p>
            <a:r>
              <a:rPr lang="de-DE"/>
              <a:t>E-Mail: studienkoordination.psychologie@mx.uni-saarland.de</a:t>
            </a:r>
          </a:p>
          <a:p>
            <a:r>
              <a:rPr lang="de-DE"/>
              <a:t>Homepage: https://www.uni-saarland.de/fachrichtung/psychologie/studium/studienkoordination.html</a:t>
            </a:r>
          </a:p>
          <a:p>
            <a:endParaRPr lang="de-DE"/>
          </a:p>
          <a:p>
            <a:r>
              <a:rPr lang="de-DE"/>
              <a:t> Aufgaben: </a:t>
            </a:r>
            <a:br>
              <a:rPr lang="de-DE"/>
            </a:br>
            <a:r>
              <a:rPr lang="de-DE"/>
              <a:t> Raumverwaltung, LSF-Pflege, Veranstaltungsplanung, Seminarzuteilung </a:t>
            </a:r>
          </a:p>
        </p:txBody>
      </p:sp>
    </p:spTree>
    <p:extLst>
      <p:ext uri="{BB962C8B-B14F-4D97-AF65-F5344CB8AC3E}">
        <p14:creationId xmlns:p14="http://schemas.microsoft.com/office/powerpoint/2010/main" val="252653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Anmeldepflichtige Veranstaltungen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Seminare, Übungen, medizinische und psychologische Nebenfächer</a:t>
            </a:r>
          </a:p>
          <a:p>
            <a:r>
              <a:rPr lang="de-DE" dirty="0"/>
              <a:t>Anmeldung über das LSF </a:t>
            </a:r>
          </a:p>
          <a:p>
            <a:r>
              <a:rPr lang="de-DE" dirty="0"/>
              <a:t>Im 1. Semester Anmeldung -&gt; 18.10.2022 - 20.10.2022 </a:t>
            </a:r>
          </a:p>
          <a:p>
            <a:r>
              <a:rPr lang="de-DE" sz="1600" b="1" dirty="0">
                <a:ea typeface="+mn-lt"/>
                <a:cs typeface="+mn-lt"/>
              </a:rPr>
              <a:t>1 anmeldepflichtige Veranstaltung im 1. Sem.</a:t>
            </a:r>
            <a:r>
              <a:rPr lang="de-DE" sz="1600" dirty="0">
                <a:ea typeface="+mn-lt"/>
                <a:cs typeface="+mn-lt"/>
              </a:rPr>
              <a:t>: MV-Übung (Übung: Fortgeschrittene computergestützte Datenanalyse: 139289)</a:t>
            </a:r>
            <a:endParaRPr lang="de-DE" sz="1600" dirty="0"/>
          </a:p>
          <a:p>
            <a:r>
              <a:rPr lang="de-DE" dirty="0">
                <a:ea typeface="+mn-lt"/>
                <a:cs typeface="+mn-lt"/>
              </a:rPr>
              <a:t>Bei einer Überbuchung der gewählten Gruppe </a:t>
            </a:r>
            <a:r>
              <a:rPr lang="de-DE" b="1" dirty="0">
                <a:ea typeface="+mn-lt"/>
                <a:cs typeface="+mn-lt"/>
              </a:rPr>
              <a:t>keine automatische Umverteilung</a:t>
            </a:r>
            <a:r>
              <a:rPr lang="de-DE" dirty="0">
                <a:ea typeface="+mn-lt"/>
                <a:cs typeface="+mn-lt"/>
              </a:rPr>
              <a:t>. SONDERN Wartelisten und per Mail Platzanfrage einer neuen Gruppe an die Studienkoordination</a:t>
            </a:r>
          </a:p>
          <a:p>
            <a:r>
              <a:rPr lang="de-DE" dirty="0">
                <a:ea typeface="+mn-lt"/>
                <a:cs typeface="+mn-lt"/>
              </a:rPr>
              <a:t>Eine Anmeldung über das LSF ist ebenfalls für bestimmte </a:t>
            </a:r>
            <a:r>
              <a:rPr lang="de-DE" b="1" dirty="0">
                <a:ea typeface="+mn-lt"/>
                <a:cs typeface="+mn-lt"/>
              </a:rPr>
              <a:t>Wahlfächer und vorgezogene Seminare </a:t>
            </a:r>
            <a:r>
              <a:rPr lang="de-DE" dirty="0">
                <a:ea typeface="+mn-lt"/>
                <a:cs typeface="+mn-lt"/>
              </a:rPr>
              <a:t>notwendig</a:t>
            </a:r>
            <a:endParaRPr lang="de-DE" dirty="0"/>
          </a:p>
          <a:p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744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DC0F1-708A-4660-A796-58323884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Wartelisten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A55D4A-00CA-449A-9C10-509972B51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>
                <a:ea typeface="+mn-lt"/>
                <a:cs typeface="+mn-lt"/>
              </a:rPr>
              <a:t>Wenn man auf der Warteliste einer Veranstaltung steht und ein Platz frei wird:</a:t>
            </a:r>
            <a:endParaRPr lang="de-DE"/>
          </a:p>
          <a:p>
            <a:r>
              <a:rPr lang="de-DE">
                <a:ea typeface="+mn-lt"/>
                <a:cs typeface="+mn-lt"/>
              </a:rPr>
              <a:t>wird eine Person der Warteliste nach dem Zufallsverfahren </a:t>
            </a:r>
            <a:r>
              <a:rPr lang="de-DE" b="1">
                <a:ea typeface="+mn-lt"/>
                <a:cs typeface="+mn-lt"/>
              </a:rPr>
              <a:t>vorläufig</a:t>
            </a:r>
            <a:r>
              <a:rPr lang="de-DE">
                <a:ea typeface="+mn-lt"/>
                <a:cs typeface="+mn-lt"/>
              </a:rPr>
              <a:t> zugelassen und darüber per Mail in Kenntnis gesetzt</a:t>
            </a:r>
            <a:endParaRPr lang="de-DE"/>
          </a:p>
          <a:p>
            <a:r>
              <a:rPr lang="de-DE">
                <a:ea typeface="+mn-lt"/>
                <a:cs typeface="+mn-lt"/>
              </a:rPr>
              <a:t>diese vorläufige Zulassung muss</a:t>
            </a:r>
            <a:r>
              <a:rPr lang="de-DE" b="1">
                <a:ea typeface="+mn-lt"/>
                <a:cs typeface="+mn-lt"/>
              </a:rPr>
              <a:t> innerhalb von 24h per Mail</a:t>
            </a:r>
            <a:r>
              <a:rPr lang="de-DE">
                <a:ea typeface="+mn-lt"/>
                <a:cs typeface="+mn-lt"/>
              </a:rPr>
              <a:t> bestätigt werden</a:t>
            </a:r>
            <a:endParaRPr lang="de-DE"/>
          </a:p>
          <a:p>
            <a:r>
              <a:rPr lang="de-DE">
                <a:ea typeface="+mn-lt"/>
                <a:cs typeface="+mn-lt"/>
              </a:rPr>
              <a:t>bei </a:t>
            </a:r>
            <a:r>
              <a:rPr lang="de-DE" b="1">
                <a:ea typeface="+mn-lt"/>
                <a:cs typeface="+mn-lt"/>
              </a:rPr>
              <a:t>keiner Bestätigung verfällt</a:t>
            </a:r>
            <a:r>
              <a:rPr lang="de-DE">
                <a:ea typeface="+mn-lt"/>
                <a:cs typeface="+mn-lt"/>
              </a:rPr>
              <a:t> die vorläufige Zulassung und eine andere Person der Warteliste wird kontaktiert</a:t>
            </a:r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37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14FC7-CA81-44D8-B75E-37134944D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Veranstaltungen vorziehen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E29333-B2DD-4408-AD0D-4E04B6A29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b="1">
                <a:ea typeface="+mn-lt"/>
                <a:cs typeface="+mn-lt"/>
              </a:rPr>
              <a:t>Veranstaltungen</a:t>
            </a:r>
            <a:r>
              <a:rPr lang="de-DE">
                <a:ea typeface="+mn-lt"/>
                <a:cs typeface="+mn-lt"/>
              </a:rPr>
              <a:t> aus höheren Semestern können bei noch freien Plätzen </a:t>
            </a:r>
            <a:r>
              <a:rPr lang="de-DE" b="1">
                <a:ea typeface="+mn-lt"/>
                <a:cs typeface="+mn-lt"/>
              </a:rPr>
              <a:t>vorgezogen</a:t>
            </a:r>
            <a:r>
              <a:rPr lang="de-DE">
                <a:ea typeface="+mn-lt"/>
                <a:cs typeface="+mn-lt"/>
              </a:rPr>
              <a:t> werden (Anmeldung über das LSF)</a:t>
            </a:r>
            <a:endParaRPr lang="de-DE"/>
          </a:p>
          <a:p>
            <a:r>
              <a:rPr lang="de-DE">
                <a:ea typeface="+mn-lt"/>
                <a:cs typeface="+mn-lt"/>
              </a:rPr>
              <a:t>Wer ein Seminar im 1. Semester vorzieht, hat im darauffolgenden Semester zunächst</a:t>
            </a:r>
            <a:r>
              <a:rPr lang="de-DE" b="1">
                <a:ea typeface="+mn-lt"/>
                <a:cs typeface="+mn-lt"/>
              </a:rPr>
              <a:t> KEINEN Anspruch</a:t>
            </a:r>
            <a:r>
              <a:rPr lang="de-DE">
                <a:ea typeface="+mn-lt"/>
                <a:cs typeface="+mn-lt"/>
              </a:rPr>
              <a:t> auf ein Seminar desselben Schwerpunktes </a:t>
            </a:r>
          </a:p>
          <a:p>
            <a:r>
              <a:rPr lang="de-DE"/>
              <a:t>In </a:t>
            </a:r>
            <a:r>
              <a:rPr lang="de-DE" b="1"/>
              <a:t>jedem Semester ein Seminar pro Schwerpunkt!</a:t>
            </a:r>
            <a:r>
              <a:rPr lang="de-DE"/>
              <a:t> </a:t>
            </a:r>
          </a:p>
          <a:p>
            <a:r>
              <a:rPr lang="de-DE">
                <a:ea typeface="+mn-lt"/>
                <a:cs typeface="+mn-lt"/>
              </a:rPr>
              <a:t>Wenn es jedoch noch freie Plätze  gibt, kann man das Seminar trotz fehlendem Anspruch belegen</a:t>
            </a:r>
          </a:p>
          <a:p>
            <a:endParaRPr lang="de-DE">
              <a:ea typeface="+mn-lt"/>
              <a:cs typeface="+mn-lt"/>
            </a:endParaRPr>
          </a:p>
          <a:p>
            <a:pPr marL="0" indent="0">
              <a:buNone/>
            </a:pPr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02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6CA5B-E8B5-4E17-8A81-AEF7DCA49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Noch freie Seminarplätze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124271-A4BF-4DE6-A7BC-1AB5CCEC9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de-DE" sz="1800" b="0" i="0" u="sng" dirty="0">
                <a:effectLst/>
                <a:latin typeface="Trebuchet MS (Textkörper)"/>
              </a:rPr>
              <a:t>A&amp;O:</a:t>
            </a:r>
            <a:r>
              <a:rPr lang="de-DE" dirty="0">
                <a:latin typeface="Trebuchet MS (Textkörper)"/>
              </a:rPr>
              <a:t> </a:t>
            </a:r>
            <a:r>
              <a:rPr lang="de-DE" dirty="0" err="1">
                <a:latin typeface="Trebuchet MS (Textkörper)"/>
              </a:rPr>
              <a:t>Bajwa</a:t>
            </a:r>
            <a:r>
              <a:rPr lang="de-DE" dirty="0">
                <a:latin typeface="Trebuchet MS (Textkörper)"/>
              </a:rPr>
              <a:t> (</a:t>
            </a:r>
            <a:r>
              <a:rPr lang="de-DE" dirty="0">
                <a:ea typeface="+mn-lt"/>
                <a:cs typeface="+mn-lt"/>
              </a:rPr>
              <a:t>139233</a:t>
            </a:r>
            <a:r>
              <a:rPr lang="de-DE" dirty="0">
                <a:latin typeface="Trebuchet MS (Textkörper)"/>
              </a:rPr>
              <a:t>), Zimmer (</a:t>
            </a:r>
            <a:r>
              <a:rPr lang="de-DE" dirty="0">
                <a:ea typeface="+mn-lt"/>
                <a:cs typeface="+mn-lt"/>
              </a:rPr>
              <a:t>139232</a:t>
            </a:r>
            <a:r>
              <a:rPr lang="de-DE" dirty="0">
                <a:latin typeface="Trebuchet MS (Textkörper)"/>
              </a:rPr>
              <a:t>), Vesper (</a:t>
            </a:r>
            <a:r>
              <a:rPr lang="de-DE" dirty="0">
                <a:ea typeface="+mn-lt"/>
                <a:cs typeface="+mn-lt"/>
              </a:rPr>
              <a:t>139234</a:t>
            </a:r>
            <a:r>
              <a:rPr lang="de-DE" dirty="0">
                <a:latin typeface="Trebuchet MS (Textkörper)"/>
              </a:rPr>
              <a:t>)</a:t>
            </a:r>
            <a:endParaRPr lang="de-DE" b="0" i="0" dirty="0">
              <a:effectLst/>
              <a:latin typeface="Trebuchet MS (Textkörper)"/>
            </a:endParaRPr>
          </a:p>
          <a:p>
            <a:r>
              <a:rPr lang="de-DE" u="sng" dirty="0">
                <a:latin typeface="Trebuchet MS (Textkörper)"/>
              </a:rPr>
              <a:t>AKEPP: </a:t>
            </a:r>
            <a:r>
              <a:rPr lang="de-DE" dirty="0">
                <a:latin typeface="Trebuchet MS (Textkörper)"/>
              </a:rPr>
              <a:t> Häuser (</a:t>
            </a:r>
            <a:r>
              <a:rPr lang="de-DE" dirty="0">
                <a:ea typeface="+mn-lt"/>
                <a:cs typeface="+mn-lt"/>
              </a:rPr>
              <a:t>139274</a:t>
            </a:r>
            <a:r>
              <a:rPr lang="de-DE" dirty="0">
                <a:latin typeface="Trebuchet MS (Textkörper)"/>
              </a:rPr>
              <a:t>), </a:t>
            </a:r>
            <a:r>
              <a:rPr lang="de-DE" dirty="0" err="1">
                <a:latin typeface="Trebuchet MS (Textkörper)"/>
              </a:rPr>
              <a:t>Egele</a:t>
            </a:r>
            <a:r>
              <a:rPr lang="de-DE" dirty="0">
                <a:latin typeface="Trebuchet MS (Textkörper)"/>
              </a:rPr>
              <a:t> (</a:t>
            </a:r>
            <a:r>
              <a:rPr lang="de-DE" dirty="0">
                <a:ea typeface="+mn-lt"/>
                <a:cs typeface="+mn-lt"/>
              </a:rPr>
              <a:t>139241</a:t>
            </a:r>
            <a:r>
              <a:rPr lang="de-DE" dirty="0">
                <a:latin typeface="Trebuchet MS (Textkörper)"/>
              </a:rPr>
              <a:t>), Malone (</a:t>
            </a:r>
            <a:r>
              <a:rPr lang="de-DE" dirty="0">
                <a:ea typeface="+mn-lt"/>
                <a:cs typeface="+mn-lt"/>
              </a:rPr>
              <a:t>139242</a:t>
            </a:r>
            <a:r>
              <a:rPr lang="de-DE" dirty="0">
                <a:latin typeface="Trebuchet MS (Textkörper)"/>
              </a:rPr>
              <a:t>)</a:t>
            </a:r>
          </a:p>
          <a:p>
            <a:pPr fontAlgn="base"/>
            <a:r>
              <a:rPr lang="de-DE" sz="1800" b="0" i="0" u="sng" dirty="0">
                <a:effectLst/>
                <a:latin typeface="Trebuchet MS (Textkörper)"/>
              </a:rPr>
              <a:t>Klinische:</a:t>
            </a:r>
            <a:r>
              <a:rPr lang="de-DE" sz="1800" b="0" i="0" dirty="0">
                <a:effectLst/>
                <a:latin typeface="Trebuchet MS (Textkörper)"/>
              </a:rPr>
              <a:t> </a:t>
            </a:r>
            <a:r>
              <a:rPr lang="de-DE" dirty="0">
                <a:latin typeface="Trebuchet MS (Textkörper)"/>
              </a:rPr>
              <a:t>Jacobs (</a:t>
            </a:r>
            <a:r>
              <a:rPr lang="de-DE" dirty="0">
                <a:ea typeface="+mn-lt"/>
                <a:cs typeface="+mn-lt"/>
              </a:rPr>
              <a:t>139339</a:t>
            </a:r>
            <a:r>
              <a:rPr lang="de-DE" dirty="0">
                <a:latin typeface="Trebuchet MS (Textkörper)"/>
              </a:rPr>
              <a:t>), </a:t>
            </a:r>
            <a:r>
              <a:rPr lang="de-DE" dirty="0" err="1">
                <a:latin typeface="Trebuchet MS (Textkörper)"/>
              </a:rPr>
              <a:t>Crombach</a:t>
            </a:r>
            <a:r>
              <a:rPr lang="de-DE" dirty="0">
                <a:latin typeface="Trebuchet MS (Textkörper)"/>
              </a:rPr>
              <a:t> (</a:t>
            </a:r>
            <a:r>
              <a:rPr lang="de-DE" dirty="0">
                <a:ea typeface="+mn-lt"/>
                <a:cs typeface="+mn-lt"/>
              </a:rPr>
              <a:t>139248</a:t>
            </a:r>
            <a:r>
              <a:rPr lang="de-DE" dirty="0">
                <a:latin typeface="Trebuchet MS (Textkörper)"/>
              </a:rPr>
              <a:t>), Lass-Hennemann (</a:t>
            </a:r>
            <a:r>
              <a:rPr lang="de-DE" dirty="0">
                <a:ea typeface="+mn-lt"/>
                <a:cs typeface="+mn-lt"/>
              </a:rPr>
              <a:t>139324 </a:t>
            </a:r>
            <a:r>
              <a:rPr lang="de-DE" dirty="0">
                <a:latin typeface="Trebuchet MS (Textkörper)"/>
              </a:rPr>
              <a:t>und </a:t>
            </a:r>
            <a:r>
              <a:rPr lang="de-DE" dirty="0">
                <a:ea typeface="+mn-lt"/>
                <a:cs typeface="+mn-lt"/>
              </a:rPr>
              <a:t>139325 </a:t>
            </a:r>
            <a:r>
              <a:rPr lang="de-DE" dirty="0">
                <a:latin typeface="Trebuchet MS (Textkörper)"/>
              </a:rPr>
              <a:t>und </a:t>
            </a:r>
            <a:r>
              <a:rPr lang="de-DE" dirty="0">
                <a:ea typeface="+mn-lt"/>
                <a:cs typeface="+mn-lt"/>
              </a:rPr>
              <a:t>139323</a:t>
            </a:r>
            <a:r>
              <a:rPr lang="de-DE" dirty="0">
                <a:latin typeface="Trebuchet MS (Textkörper)"/>
              </a:rPr>
              <a:t>), Käfer (</a:t>
            </a:r>
            <a:r>
              <a:rPr lang="de-DE" dirty="0">
                <a:ea typeface="+mn-lt"/>
                <a:cs typeface="+mn-lt"/>
              </a:rPr>
              <a:t>139341</a:t>
            </a:r>
            <a:r>
              <a:rPr lang="de-DE" dirty="0">
                <a:latin typeface="Trebuchet MS (Textkörper)"/>
              </a:rPr>
              <a:t>) </a:t>
            </a:r>
            <a:endParaRPr lang="de-DE" sz="1800" b="0" i="0" dirty="0">
              <a:effectLst/>
              <a:latin typeface="Trebuchet MS (Textkörper)"/>
            </a:endParaRPr>
          </a:p>
          <a:p>
            <a:pPr fontAlgn="base"/>
            <a:r>
              <a:rPr lang="de-DE" sz="1800" b="0" i="0" u="sng" dirty="0">
                <a:effectLst/>
                <a:latin typeface="Trebuchet MS (Textkörper)"/>
              </a:rPr>
              <a:t>Klinische </a:t>
            </a:r>
            <a:r>
              <a:rPr lang="de-DE" sz="1800" b="0" i="0" u="sng" dirty="0" err="1">
                <a:effectLst/>
                <a:latin typeface="Trebuchet MS (Textkörper)"/>
              </a:rPr>
              <a:t>Neuro</a:t>
            </a:r>
            <a:r>
              <a:rPr lang="de-DE" sz="1800" b="0" i="0" u="sng" dirty="0">
                <a:effectLst/>
                <a:latin typeface="Trebuchet MS (Textkörper)"/>
              </a:rPr>
              <a:t>:</a:t>
            </a:r>
            <a:r>
              <a:rPr lang="de-DE" dirty="0">
                <a:latin typeface="Trebuchet MS (Textkörper)"/>
              </a:rPr>
              <a:t>  Kerkhoff (</a:t>
            </a:r>
            <a:r>
              <a:rPr lang="de-DE" dirty="0">
                <a:ea typeface="+mn-lt"/>
                <a:cs typeface="+mn-lt"/>
              </a:rPr>
              <a:t>139261</a:t>
            </a:r>
            <a:r>
              <a:rPr lang="de-DE" dirty="0">
                <a:latin typeface="Trebuchet MS (Textkörper)"/>
              </a:rPr>
              <a:t>), Kuhn (</a:t>
            </a:r>
            <a:r>
              <a:rPr lang="de-DE" dirty="0">
                <a:ea typeface="+mn-lt"/>
                <a:cs typeface="+mn-lt"/>
              </a:rPr>
              <a:t>139263</a:t>
            </a:r>
            <a:r>
              <a:rPr lang="de-DE">
                <a:latin typeface="Trebuchet MS (Textkörper)"/>
              </a:rPr>
              <a:t>), Simon (</a:t>
            </a:r>
            <a:r>
              <a:rPr lang="de-DE">
                <a:ea typeface="+mn-lt"/>
                <a:cs typeface="+mn-lt"/>
              </a:rPr>
              <a:t>139267</a:t>
            </a:r>
            <a:r>
              <a:rPr lang="de-DE">
                <a:latin typeface="Trebuchet MS (Textkörper)"/>
              </a:rPr>
              <a:t>)</a:t>
            </a:r>
            <a:endParaRPr lang="de-DE" b="0" i="0">
              <a:effectLst/>
              <a:latin typeface="Trebuchet MS (Textkörper)"/>
            </a:endParaRPr>
          </a:p>
          <a:p>
            <a:pPr fontAlgn="base"/>
            <a:r>
              <a:rPr lang="de-DE" sz="1800" b="0" i="0" u="sng" dirty="0">
                <a:effectLst/>
                <a:latin typeface="Trebuchet MS (Textkörper)"/>
              </a:rPr>
              <a:t>Kognitive </a:t>
            </a:r>
            <a:r>
              <a:rPr lang="de-DE" sz="1800" b="0" i="0" u="sng" dirty="0" err="1">
                <a:effectLst/>
                <a:latin typeface="Trebuchet MS (Textkörper)"/>
              </a:rPr>
              <a:t>Neuro</a:t>
            </a:r>
            <a:r>
              <a:rPr lang="de-DE" sz="1800" b="0" i="0" u="sng" dirty="0">
                <a:effectLst/>
                <a:latin typeface="Trebuchet MS (Textkörper)"/>
              </a:rPr>
              <a:t>:</a:t>
            </a:r>
            <a:r>
              <a:rPr lang="de-DE" dirty="0">
                <a:latin typeface="Trebuchet MS (Textkörper)"/>
              </a:rPr>
              <a:t>  </a:t>
            </a:r>
            <a:r>
              <a:rPr lang="de-DE" dirty="0" err="1">
                <a:latin typeface="Trebuchet MS (Textkörper)"/>
              </a:rPr>
              <a:t>Huffer</a:t>
            </a:r>
            <a:r>
              <a:rPr lang="de-DE" dirty="0">
                <a:latin typeface="Trebuchet MS (Textkörper)"/>
              </a:rPr>
              <a:t> (</a:t>
            </a:r>
            <a:r>
              <a:rPr lang="de-DE" dirty="0">
                <a:ea typeface="+mn-lt"/>
                <a:cs typeface="+mn-lt"/>
              </a:rPr>
              <a:t>139345</a:t>
            </a:r>
            <a:r>
              <a:rPr lang="de-DE" dirty="0">
                <a:latin typeface="Trebuchet MS (Textkörper)"/>
              </a:rPr>
              <a:t>)</a:t>
            </a:r>
            <a:endParaRPr lang="de-DE" b="0" i="0" dirty="0">
              <a:effectLst/>
              <a:latin typeface="Trebuchet MS (Textkörper)"/>
            </a:endParaRPr>
          </a:p>
          <a:p>
            <a:pPr fontAlgn="base"/>
            <a:r>
              <a:rPr lang="de-DE" sz="1800" b="0" i="0" u="sng" dirty="0">
                <a:effectLst/>
                <a:latin typeface="Trebuchet MS (Textkörper)"/>
              </a:rPr>
              <a:t>Kognitive</a:t>
            </a:r>
            <a:r>
              <a:rPr lang="de-DE" u="sng" dirty="0">
                <a:latin typeface="Trebuchet MS (Textkörper)"/>
              </a:rPr>
              <a:t>:</a:t>
            </a:r>
            <a:r>
              <a:rPr lang="de-DE" dirty="0">
                <a:latin typeface="Trebuchet MS (Textkörper)"/>
              </a:rPr>
              <a:t>  </a:t>
            </a:r>
            <a:r>
              <a:rPr lang="de-DE" dirty="0" err="1">
                <a:latin typeface="Trebuchet MS (Textkörper)"/>
              </a:rPr>
              <a:t>Wentura</a:t>
            </a:r>
            <a:r>
              <a:rPr lang="de-DE" dirty="0">
                <a:latin typeface="Trebuchet MS (Textkörper)"/>
              </a:rPr>
              <a:t> (</a:t>
            </a:r>
            <a:r>
              <a:rPr lang="de-DE" dirty="0">
                <a:ea typeface="+mn-lt"/>
                <a:cs typeface="+mn-lt"/>
              </a:rPr>
              <a:t>139288</a:t>
            </a:r>
            <a:r>
              <a:rPr lang="de-DE" dirty="0">
                <a:latin typeface="Trebuchet MS (Textkörper)"/>
              </a:rPr>
              <a:t>)</a:t>
            </a:r>
            <a:endParaRPr lang="de-DE" b="0" i="0" dirty="0">
              <a:effectLst/>
              <a:latin typeface="Trebuchet MS (Textkörper)"/>
            </a:endParaRPr>
          </a:p>
          <a:p>
            <a:pPr fontAlgn="base"/>
            <a:r>
              <a:rPr lang="de-DE" sz="1800" b="0" i="0" u="sng" dirty="0">
                <a:effectLst/>
                <a:latin typeface="Trebuchet MS (Textkörper)"/>
              </a:rPr>
              <a:t>Sozi:</a:t>
            </a:r>
            <a:r>
              <a:rPr lang="de-DE" dirty="0">
                <a:latin typeface="Trebuchet MS (Textkörper)"/>
              </a:rPr>
              <a:t>  Diel (</a:t>
            </a:r>
            <a:r>
              <a:rPr lang="de-DE" dirty="0">
                <a:ea typeface="+mn-lt"/>
                <a:cs typeface="+mn-lt"/>
              </a:rPr>
              <a:t>139255</a:t>
            </a:r>
            <a:r>
              <a:rPr lang="de-DE" dirty="0">
                <a:latin typeface="Trebuchet MS (Textkörper)"/>
              </a:rPr>
              <a:t> und </a:t>
            </a:r>
            <a:r>
              <a:rPr lang="de-DE" dirty="0">
                <a:latin typeface="Trebuchet MS"/>
              </a:rPr>
              <a:t>139253</a:t>
            </a:r>
            <a:r>
              <a:rPr lang="de-DE" dirty="0">
                <a:latin typeface="Trebuchet MS (Textkörper)"/>
              </a:rPr>
              <a:t>)</a:t>
            </a:r>
            <a:endParaRPr lang="de-DE" b="0" i="0" dirty="0">
              <a:effectLst/>
              <a:latin typeface="Trebuchet MS (Textkörper)"/>
            </a:endParaRPr>
          </a:p>
          <a:p>
            <a:pPr fontAlgn="base"/>
            <a:r>
              <a:rPr lang="de-DE" sz="1800" b="0" i="0" u="sng" dirty="0">
                <a:effectLst/>
                <a:latin typeface="Trebuchet MS (Textkörper)"/>
              </a:rPr>
              <a:t>TD2:</a:t>
            </a:r>
            <a:r>
              <a:rPr lang="de-DE" dirty="0">
                <a:latin typeface="Trebuchet MS (Textkörper)"/>
              </a:rPr>
              <a:t>  Gruppe 1 und 3 (</a:t>
            </a:r>
            <a:r>
              <a:rPr lang="de-DE" dirty="0">
                <a:ea typeface="+mn-lt"/>
                <a:cs typeface="+mn-lt"/>
              </a:rPr>
              <a:t>139239</a:t>
            </a:r>
            <a:r>
              <a:rPr lang="de-DE" dirty="0">
                <a:latin typeface="Trebuchet MS (Textkörper)"/>
              </a:rPr>
              <a:t>)</a:t>
            </a:r>
            <a:endParaRPr lang="de-DE" b="0" i="0" dirty="0">
              <a:effectLst/>
              <a:latin typeface="Trebuchet MS (Textkörper)"/>
            </a:endParaRPr>
          </a:p>
          <a:p>
            <a:pPr fontAlgn="base"/>
            <a:r>
              <a:rPr lang="de-DE" sz="1800" b="0" i="0" u="sng" dirty="0">
                <a:effectLst/>
                <a:latin typeface="Trebuchet MS (Textkörper)"/>
              </a:rPr>
              <a:t>TD3:</a:t>
            </a:r>
            <a:r>
              <a:rPr lang="de-DE" dirty="0">
                <a:latin typeface="Trebuchet MS (Textkörper)"/>
              </a:rPr>
              <a:t>  Gruppe 1, 2 und 3 (</a:t>
            </a:r>
            <a:r>
              <a:rPr lang="de-DE" dirty="0">
                <a:ea typeface="+mn-lt"/>
                <a:cs typeface="+mn-lt"/>
              </a:rPr>
              <a:t>139301</a:t>
            </a:r>
            <a:r>
              <a:rPr lang="de-DE" dirty="0">
                <a:latin typeface="Trebuchet MS (Textkörper)"/>
              </a:rPr>
              <a:t>)</a:t>
            </a:r>
            <a:endParaRPr lang="de-DE" sz="1800" b="0" i="0" dirty="0">
              <a:effectLst/>
              <a:latin typeface="Trebuchet MS (Textkörper)"/>
            </a:endParaRPr>
          </a:p>
        </p:txBody>
      </p:sp>
    </p:spTree>
    <p:extLst>
      <p:ext uri="{BB962C8B-B14F-4D97-AF65-F5344CB8AC3E}">
        <p14:creationId xmlns:p14="http://schemas.microsoft.com/office/powerpoint/2010/main" val="44169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C43BBF-FB18-4C27-8345-D84F0D624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Seminar Abmeldungen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DB3F82-89AD-42F6-865F-BA7F228C5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15909"/>
            <a:ext cx="8596668" cy="17713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b="1">
                <a:ea typeface="+mn-lt"/>
                <a:cs typeface="+mn-lt"/>
              </a:rPr>
              <a:t>Abmeldungen</a:t>
            </a:r>
            <a:r>
              <a:rPr lang="de-DE">
                <a:ea typeface="+mn-lt"/>
                <a:cs typeface="+mn-lt"/>
              </a:rPr>
              <a:t> sind </a:t>
            </a:r>
            <a:r>
              <a:rPr lang="de-DE" b="1">
                <a:ea typeface="+mn-lt"/>
                <a:cs typeface="+mn-lt"/>
              </a:rPr>
              <a:t>frühestmöglich</a:t>
            </a:r>
            <a:r>
              <a:rPr lang="de-DE">
                <a:ea typeface="+mn-lt"/>
                <a:cs typeface="+mn-lt"/>
              </a:rPr>
              <a:t>  </a:t>
            </a:r>
            <a:r>
              <a:rPr lang="de-DE" b="1">
                <a:ea typeface="+mn-lt"/>
                <a:cs typeface="+mn-lt"/>
              </a:rPr>
              <a:t>der Studienkoordination</a:t>
            </a:r>
            <a:r>
              <a:rPr lang="de-DE">
                <a:ea typeface="+mn-lt"/>
                <a:cs typeface="+mn-lt"/>
              </a:rPr>
              <a:t> per Mail mitzuteilen, auch nach Beginn der Vorlesungszeit.</a:t>
            </a:r>
            <a:endParaRPr lang="de-DE"/>
          </a:p>
          <a:p>
            <a:r>
              <a:rPr lang="de-DE">
                <a:ea typeface="+mn-lt"/>
                <a:cs typeface="+mn-lt"/>
              </a:rPr>
              <a:t>Außerdem: erscheint ein Studierender </a:t>
            </a:r>
            <a:r>
              <a:rPr lang="de-DE" b="1">
                <a:ea typeface="+mn-lt"/>
                <a:cs typeface="+mn-lt"/>
              </a:rPr>
              <a:t>unentschuldigt</a:t>
            </a:r>
            <a:r>
              <a:rPr lang="de-DE">
                <a:ea typeface="+mn-lt"/>
                <a:cs typeface="+mn-lt"/>
              </a:rPr>
              <a:t> nicht zum </a:t>
            </a:r>
            <a:r>
              <a:rPr lang="de-DE" b="1">
                <a:ea typeface="+mn-lt"/>
                <a:cs typeface="+mn-lt"/>
              </a:rPr>
              <a:t>ersten Veranstaltungstermin</a:t>
            </a:r>
            <a:r>
              <a:rPr lang="de-DE">
                <a:ea typeface="+mn-lt"/>
                <a:cs typeface="+mn-lt"/>
              </a:rPr>
              <a:t>, verliert er/sie den Anspruch auf die Teilnahme am Seminar. </a:t>
            </a:r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860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Stundenplan im LSF erstellen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Markierte Termine vormerken</a:t>
            </a:r>
          </a:p>
          <a:p>
            <a:r>
              <a:rPr lang="de-DE"/>
              <a:t>Bei allen Veranstaltungen (auch Vorlesungen) möglich</a:t>
            </a:r>
          </a:p>
          <a:p>
            <a:r>
              <a:rPr lang="de-DE"/>
              <a:t>Bei anmeldepflichtigen Veranstaltungen !nicht nur vormerken! -&gt; Anmelden nicht vergessen</a:t>
            </a:r>
          </a:p>
          <a:p>
            <a:r>
              <a:rPr lang="de-DE"/>
              <a:t>Anmeldung bedeutet nicht Zulassung!!!</a:t>
            </a:r>
          </a:p>
        </p:txBody>
      </p:sp>
    </p:spTree>
    <p:extLst>
      <p:ext uri="{BB962C8B-B14F-4D97-AF65-F5344CB8AC3E}">
        <p14:creationId xmlns:p14="http://schemas.microsoft.com/office/powerpoint/2010/main" val="235624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543DE4EB-D790-450C-9870-3EA5B138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41" y="0"/>
            <a:ext cx="8678572" cy="6858000"/>
          </a:xfrm>
          <a:prstGeom prst="rect">
            <a:avLst/>
          </a:prstGeom>
        </p:spPr>
      </p:pic>
      <p:sp>
        <p:nvSpPr>
          <p:cNvPr id="5" name="Pfeil nach links 4">
            <a:extLst>
              <a:ext uri="{FF2B5EF4-FFF2-40B4-BE49-F238E27FC236}">
                <a16:creationId xmlns:a16="http://schemas.microsoft.com/office/drawing/2014/main" id="{C3F9B5A3-5D88-4776-9020-E457B31D5D2B}"/>
              </a:ext>
            </a:extLst>
          </p:cNvPr>
          <p:cNvSpPr/>
          <p:nvPr/>
        </p:nvSpPr>
        <p:spPr>
          <a:xfrm>
            <a:off x="1821722" y="3322781"/>
            <a:ext cx="1300907" cy="2124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7C43CB5-5D63-4B6A-8EBC-46032A49F281}"/>
              </a:ext>
            </a:extLst>
          </p:cNvPr>
          <p:cNvSpPr/>
          <p:nvPr/>
        </p:nvSpPr>
        <p:spPr>
          <a:xfrm>
            <a:off x="3721792" y="2275455"/>
            <a:ext cx="1089105" cy="1621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7" name="Pfeil nach links 5">
            <a:extLst>
              <a:ext uri="{FF2B5EF4-FFF2-40B4-BE49-F238E27FC236}">
                <a16:creationId xmlns:a16="http://schemas.microsoft.com/office/drawing/2014/main" id="{CED76BA7-2512-40E9-B777-75E884F4FE36}"/>
              </a:ext>
            </a:extLst>
          </p:cNvPr>
          <p:cNvSpPr/>
          <p:nvPr/>
        </p:nvSpPr>
        <p:spPr>
          <a:xfrm>
            <a:off x="3267042" y="4423057"/>
            <a:ext cx="2281382" cy="25861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8" name="Textfeld 8">
            <a:extLst>
              <a:ext uri="{FF2B5EF4-FFF2-40B4-BE49-F238E27FC236}">
                <a16:creationId xmlns:a16="http://schemas.microsoft.com/office/drawing/2014/main" id="{72891991-B9F8-49B2-9026-03472231C7BD}"/>
              </a:ext>
            </a:extLst>
          </p:cNvPr>
          <p:cNvSpPr txBox="1"/>
          <p:nvPr/>
        </p:nvSpPr>
        <p:spPr>
          <a:xfrm>
            <a:off x="5625750" y="4398078"/>
            <a:ext cx="1201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latin typeface="Calibri" panose="020F0502020204030204" pitchFamily="34" charset="0"/>
                <a:cs typeface="Calibri" panose="020F0502020204030204" pitchFamily="34" charset="0"/>
              </a:rPr>
              <a:t>Hier steht dann: BELEGEN</a:t>
            </a:r>
          </a:p>
        </p:txBody>
      </p:sp>
    </p:spTree>
    <p:extLst>
      <p:ext uri="{BB962C8B-B14F-4D97-AF65-F5344CB8AC3E}">
        <p14:creationId xmlns:p14="http://schemas.microsoft.com/office/powerpoint/2010/main" val="11716846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65DD9E3B6BA646AFF37E0C1CE3A446" ma:contentTypeVersion="2" ma:contentTypeDescription="Ein neues Dokument erstellen." ma:contentTypeScope="" ma:versionID="4e43c9f782e6ca7d683cabecac261060">
  <xsd:schema xmlns:xsd="http://www.w3.org/2001/XMLSchema" xmlns:xs="http://www.w3.org/2001/XMLSchema" xmlns:p="http://schemas.microsoft.com/office/2006/metadata/properties" xmlns:ns3="cbe868a4-873b-42f4-a14b-df03c8e0326e" targetNamespace="http://schemas.microsoft.com/office/2006/metadata/properties" ma:root="true" ma:fieldsID="1f89c78a4e643b4f212750e7289b0e68" ns3:_="">
    <xsd:import namespace="cbe868a4-873b-42f4-a14b-df03c8e032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868a4-873b-42f4-a14b-df03c8e032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CE5F5C-EFB3-42BD-BD6C-5B6A5AF760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426EE0-5CF1-4155-BF04-6A102CAB07D4}">
  <ds:schemaRefs>
    <ds:schemaRef ds:uri="cbe868a4-873b-42f4-a14b-df03c8e0326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C70ACF2-625F-4A90-9CC5-514A4012813D}">
  <ds:schemaRefs>
    <ds:schemaRef ds:uri="cbe868a4-873b-42f4-a14b-df03c8e032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428</Words>
  <Application>Microsoft Office PowerPoint</Application>
  <PresentationFormat>Breitbild</PresentationFormat>
  <Paragraphs>56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Facette</vt:lpstr>
      <vt:lpstr>Studienkoordination Psychologie</vt:lpstr>
      <vt:lpstr>Wer? Wo? Was?</vt:lpstr>
      <vt:lpstr>Anmeldepflichtige Veranstaltungen</vt:lpstr>
      <vt:lpstr>Wartelisten</vt:lpstr>
      <vt:lpstr>Veranstaltungen vorziehen</vt:lpstr>
      <vt:lpstr>Noch freie Seminarplätze</vt:lpstr>
      <vt:lpstr>Seminar Abmeldungen</vt:lpstr>
      <vt:lpstr>Stundenplan im LSF erstellen</vt:lpstr>
      <vt:lpstr>PowerPoint-Präsentation</vt:lpstr>
      <vt:lpstr>Wann braucht ihr uns?</vt:lpstr>
      <vt:lpstr>Wann braucht ihr uns nicht?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Studienkoordination Psychologie</dc:title>
  <dc:creator>Admin</dc:creator>
  <cp:lastModifiedBy>Debora Koch</cp:lastModifiedBy>
  <cp:revision>105</cp:revision>
  <dcterms:created xsi:type="dcterms:W3CDTF">2018-10-05T11:27:44Z</dcterms:created>
  <dcterms:modified xsi:type="dcterms:W3CDTF">2022-10-12T10:37:06Z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0x010100D365DD9E3B6BA646AFF37E0C1CE3A446</vt:lpwstr>
  </property>
</Properties>
</file>