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5" r:id="rId3"/>
    <p:sldId id="272" r:id="rId4"/>
    <p:sldId id="300" r:id="rId5"/>
    <p:sldId id="360" r:id="rId6"/>
    <p:sldId id="280" r:id="rId7"/>
    <p:sldId id="269" r:id="rId8"/>
    <p:sldId id="298" r:id="rId9"/>
    <p:sldId id="310" r:id="rId10"/>
    <p:sldId id="361" r:id="rId11"/>
    <p:sldId id="312" r:id="rId12"/>
    <p:sldId id="313" r:id="rId13"/>
    <p:sldId id="324" r:id="rId14"/>
    <p:sldId id="323" r:id="rId15"/>
    <p:sldId id="325" r:id="rId16"/>
    <p:sldId id="293" r:id="rId17"/>
    <p:sldId id="314" r:id="rId18"/>
    <p:sldId id="271" r:id="rId19"/>
    <p:sldId id="316" r:id="rId20"/>
    <p:sldId id="315" r:id="rId21"/>
    <p:sldId id="363" r:id="rId22"/>
    <p:sldId id="362" r:id="rId23"/>
    <p:sldId id="279" r:id="rId24"/>
    <p:sldId id="258" r:id="rId25"/>
  </p:sldIdLst>
  <p:sldSz cx="12192000" cy="68580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5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pos="6799">
          <p15:clr>
            <a:srgbClr val="A4A3A4"/>
          </p15:clr>
        </p15:guide>
        <p15:guide id="6" orient="horz" pos="845">
          <p15:clr>
            <a:srgbClr val="A4A3A4"/>
          </p15:clr>
        </p15:guide>
        <p15:guide id="7" pos="1023">
          <p15:clr>
            <a:srgbClr val="A4A3A4"/>
          </p15:clr>
        </p15:guide>
        <p15:guide id="8" orient="horz" pos="980">
          <p15:clr>
            <a:srgbClr val="A4A3A4"/>
          </p15:clr>
        </p15:guide>
        <p15:guide id="9" pos="7441">
          <p15:clr>
            <a:srgbClr val="A4A3A4"/>
          </p15:clr>
        </p15:guide>
        <p15:guide id="10" pos="305">
          <p15:clr>
            <a:srgbClr val="A4A3A4"/>
          </p15:clr>
        </p15:guide>
        <p15:guide id="11" pos="4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6B"/>
    <a:srgbClr val="5D7591"/>
    <a:srgbClr val="01283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7" autoAdjust="0"/>
    <p:restoredTop sz="94660"/>
  </p:normalViewPr>
  <p:slideViewPr>
    <p:cSldViewPr snapToObjects="1">
      <p:cViewPr varScale="1">
        <p:scale>
          <a:sx n="83" d="100"/>
          <a:sy n="83" d="100"/>
        </p:scale>
        <p:origin x="763" y="53"/>
      </p:cViewPr>
      <p:guideLst>
        <p:guide orient="horz" pos="2160"/>
        <p:guide pos="3840"/>
        <p:guide orient="horz" pos="255"/>
        <p:guide orient="horz" pos="482"/>
        <p:guide pos="6799"/>
        <p:guide orient="horz" pos="845"/>
        <p:guide pos="1023"/>
        <p:guide orient="horz" pos="980"/>
        <p:guide pos="7441"/>
        <p:guide pos="305"/>
        <p:guide pos="4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D58586-DA46-4585-914A-B9545ACEE2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0"/>
            <a:r>
              <a:rPr lang="de-DE" noProof="0"/>
              <a:t>Zweite Ebene</a:t>
            </a:r>
          </a:p>
          <a:p>
            <a:pPr lvl="0"/>
            <a:r>
              <a:rPr lang="de-DE" noProof="0"/>
              <a:t>Dritte Ebene</a:t>
            </a:r>
          </a:p>
          <a:p>
            <a:pPr lvl="0"/>
            <a:r>
              <a:rPr lang="de-DE" noProof="0"/>
              <a:t>Vierte Ebene</a:t>
            </a:r>
          </a:p>
          <a:p>
            <a:pPr lv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581B4C-3AB1-49C3-8662-FB1C9B8FCA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EBCDBC-6AB3-4C2E-865D-D0333E678880}" type="slidenum">
              <a:rPr lang="de-DE" altLang="de-DE" smtClean="0">
                <a:latin typeface="Calibri" panose="020F0502020204030204" pitchFamily="34" charset="0"/>
              </a:rPr>
              <a:pPr/>
              <a:t>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5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FC17A8-CC78-4923-B011-4B4526429B16}" type="slidenum">
              <a:rPr lang="de-DE" altLang="de-DE" smtClean="0">
                <a:latin typeface="Calibri" panose="020F0502020204030204" pitchFamily="34" charset="0"/>
              </a:rPr>
              <a:pPr/>
              <a:t>5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81B4C-3AB1-49C3-8662-FB1C9B8FCAAE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099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/>
          <a:stretch>
            <a:fillRect/>
          </a:stretch>
        </p:blipFill>
        <p:spPr bwMode="auto">
          <a:xfrm>
            <a:off x="0" y="19050"/>
            <a:ext cx="302418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13" y="433388"/>
            <a:ext cx="990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3818" y="2511726"/>
            <a:ext cx="7008779" cy="1437521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63818" y="3951886"/>
            <a:ext cx="7008779" cy="16373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33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5-Aufzählu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85392" y="1345199"/>
            <a:ext cx="5049839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3CF4DE-E7B9-4A39-85BA-CD29C9A6864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537778B-738C-43FF-A2C4-5D339B60B481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29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Platzierung zweit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15"/>
          <p:cNvCxnSpPr/>
          <p:nvPr userDrawn="1"/>
        </p:nvCxnSpPr>
        <p:spPr>
          <a:xfrm rot="5400000">
            <a:off x="10156825" y="593725"/>
            <a:ext cx="522288" cy="1588"/>
          </a:xfrm>
          <a:prstGeom prst="line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7714291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6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D1FB83-203C-41EE-8C47-FF8D51B47D5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A2135F4D-23CC-4BAA-8889-F01A349FB3F8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26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1 - Gelb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2740"/>
            <a:ext cx="1219200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0" y="2745414"/>
            <a:ext cx="12203113" cy="695618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rgbClr val="01283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9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59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2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98614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9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1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96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3 - Blau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rgbClr val="012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98614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9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1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70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4 - Eule angeschnitten positiv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87501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0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2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  <p:pic>
        <p:nvPicPr>
          <p:cNvPr id="3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" b="54561"/>
          <a:stretch>
            <a:fillRect/>
          </a:stretch>
        </p:blipFill>
        <p:spPr bwMode="auto">
          <a:xfrm>
            <a:off x="3718823" y="3871866"/>
            <a:ext cx="4758853" cy="238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5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629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774825"/>
            <a:ext cx="398621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0" y="3957214"/>
            <a:ext cx="12192000" cy="576064"/>
          </a:xfrm>
          <a:prstGeom prst="rect">
            <a:avLst/>
          </a:prstGeom>
          <a:noFill/>
        </p:spPr>
        <p:txBody>
          <a:bodyPr/>
          <a:lstStyle>
            <a:lvl1pPr algn="ctr">
              <a:defRPr sz="3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4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 /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162EB75-4C20-4EC2-9A16-D7EB18C274DF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9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4BF2EA3-4E8F-440F-8837-71BDD9AC507C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ließtext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03F9C6-84D0-4162-91EE-42F978B0FA1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82088EF-85F2-4CD3-8D71-2FF36028FA0A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22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ließtext fett 24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9400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ts val="24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C501EE-CD04-41E7-B440-C3B3477471E4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39FB96C-9DBC-46E6-B2D0-D7242DB7E2D5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72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30363" y="1345199"/>
            <a:ext cx="9154784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D33876-A343-4AB0-AF59-3085283FF47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43F447D-18C7-4BD6-B08F-4152D8BD2FE5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2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/ Logo Eule / Streifen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0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DCBD55-91F0-45C8-9EAD-31C5FB32C79B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2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3AEF513-E395-4A3D-8E58-0206060B0C19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48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6350" y="44450"/>
            <a:ext cx="6089650" cy="6210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3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5EB353-52B3-4C59-974B-DBFB9536EF7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9CF090C-F802-4A98-AB4C-52BD67E56E9F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90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F903EA1-EC3C-48FB-AFDC-0715A5E8F6B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5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3A8E30D-A6B4-490F-BBF6-DF3C9C86279C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1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490205" y="1350048"/>
            <a:ext cx="4891732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9EA074-14BF-4C08-ABA0-19844DC6C37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5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12A146F-698B-4B8A-A12B-173EE3126FD6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35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4-Aufzählu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768765" y="1345199"/>
            <a:ext cx="5049839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6E317D-C892-416C-87E1-03B7D17D298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C70085A-81E6-4373-A188-F16A72336CA3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80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de-DE"/>
              <a:t>Datum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de-DE"/>
              <a:t>Fußzeile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C26CF26-809F-407B-9122-BBEFC90D682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67" r:id="rId12"/>
    <p:sldLayoutId id="2147483874" r:id="rId13"/>
    <p:sldLayoutId id="2147483877" r:id="rId14"/>
    <p:sldLayoutId id="2147483876" r:id="rId15"/>
    <p:sldLayoutId id="2147483878" r:id="rId16"/>
    <p:sldLayoutId id="2147483875" r:id="rId17"/>
    <p:sldLayoutId id="2147483879" r:id="rId18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4439816" y="2932414"/>
            <a:ext cx="7056587" cy="10247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/>
              <a:t>Universität des Saarlandes</a:t>
            </a:r>
          </a:p>
        </p:txBody>
      </p:sp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 bwMode="auto">
          <a:xfrm>
            <a:off x="4464050" y="3951288"/>
            <a:ext cx="7008813" cy="773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600" dirty="0">
                <a:solidFill>
                  <a:schemeClr val="accent1"/>
                </a:solidFill>
              </a:rPr>
              <a:t>Europäische Universität </a:t>
            </a:r>
            <a:r>
              <a:rPr lang="de-DE" altLang="de-DE" sz="2600" dirty="0"/>
              <a:t>– seit 1948</a:t>
            </a:r>
          </a:p>
          <a:p>
            <a:r>
              <a:rPr lang="de-DE" altLang="de-DE" sz="2600" dirty="0"/>
              <a:t>Forschungsstark | International | Vielfältig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7929C-C71C-0775-2014-7E36DB741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>
            <a:extLst>
              <a:ext uri="{FF2B5EF4-FFF2-40B4-BE49-F238E27FC236}">
                <a16:creationId xmlns:a16="http://schemas.microsoft.com/office/drawing/2014/main" id="{ADED8B02-D9E1-6176-9BFF-4897C95D7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 err="1"/>
              <a:t>NanoBioMed</a:t>
            </a:r>
            <a:r>
              <a:rPr lang="de-DE" altLang="de-DE" sz="3200" dirty="0"/>
              <a:t> – </a:t>
            </a:r>
            <a:r>
              <a:rPr lang="de-DE" altLang="de-DE" sz="3200" dirty="0">
                <a:solidFill>
                  <a:schemeClr val="accent1"/>
                </a:solidFill>
              </a:rPr>
              <a:t>genial multidisziplinär</a:t>
            </a:r>
          </a:p>
        </p:txBody>
      </p:sp>
      <p:sp>
        <p:nvSpPr>
          <p:cNvPr id="22531" name="Fußzeilenplatzhalter 1">
            <a:extLst>
              <a:ext uri="{FF2B5EF4-FFF2-40B4-BE49-F238E27FC236}">
                <a16:creationId xmlns:a16="http://schemas.microsoft.com/office/drawing/2014/main" id="{E725AE87-F069-7652-FC2A-D23F22135C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2532" name="Foliennummernplatzhalter 2">
            <a:extLst>
              <a:ext uri="{FF2B5EF4-FFF2-40B4-BE49-F238E27FC236}">
                <a16:creationId xmlns:a16="http://schemas.microsoft.com/office/drawing/2014/main" id="{50B684D0-E276-5FE9-08AA-563D0FF98B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10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>
            <a:extLst>
              <a:ext uri="{FF2B5EF4-FFF2-40B4-BE49-F238E27FC236}">
                <a16:creationId xmlns:a16="http://schemas.microsoft.com/office/drawing/2014/main" id="{11C94472-747D-9796-0D7D-34A4711CC08F}"/>
              </a:ext>
            </a:extLst>
          </p:cNvPr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>
            <a:extLst>
              <a:ext uri="{FF2B5EF4-FFF2-40B4-BE49-F238E27FC236}">
                <a16:creationId xmlns:a16="http://schemas.microsoft.com/office/drawing/2014/main" id="{89061202-9855-1A89-B075-20EF792769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6528048" y="1035050"/>
            <a:ext cx="5544616" cy="4594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br>
              <a:rPr lang="de-DE" altLang="de-DE" sz="2000" dirty="0"/>
            </a:br>
            <a:endParaRPr lang="de-DE" altLang="de-DE" sz="2000" dirty="0"/>
          </a:p>
        </p:txBody>
      </p:sp>
      <p:pic>
        <p:nvPicPr>
          <p:cNvPr id="22535" name="Grafik 19">
            <a:extLst>
              <a:ext uri="{FF2B5EF4-FFF2-40B4-BE49-F238E27FC236}">
                <a16:creationId xmlns:a16="http://schemas.microsoft.com/office/drawing/2014/main" id="{959444AB-1188-83B8-5E1A-FAD54662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94" r="6294"/>
          <a:stretch/>
        </p:blipFill>
        <p:spPr bwMode="auto">
          <a:xfrm>
            <a:off x="1" y="1822574"/>
            <a:ext cx="5879975" cy="448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AA0E8A6E-3CDE-3858-3F58-02E57F5B7E3C}"/>
              </a:ext>
            </a:extLst>
          </p:cNvPr>
          <p:cNvSpPr txBox="1">
            <a:spLocks/>
          </p:cNvSpPr>
          <p:nvPr/>
        </p:nvSpPr>
        <p:spPr bwMode="auto">
          <a:xfrm>
            <a:off x="6408712" y="1388122"/>
            <a:ext cx="5879975" cy="53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2000" dirty="0">
                <a:solidFill>
                  <a:srgbClr val="C00000"/>
                </a:solidFill>
              </a:rPr>
              <a:t>Naturwissenschaften treffen auf Medizin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C00000"/>
                </a:solidFill>
              </a:rPr>
              <a:t>Spitzenforschung an den Schnittstellen</a:t>
            </a:r>
            <a:r>
              <a:rPr lang="de-DE" altLang="de-DE" sz="1800" dirty="0"/>
              <a:t>: Medizin | Pharmazie | Lebenswissenschaften | Bioinformatik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C00000"/>
                </a:solidFill>
              </a:rPr>
              <a:t>Enge Zusammenarbeit, zahlreiche Projekte</a:t>
            </a:r>
            <a:r>
              <a:rPr lang="de-DE" altLang="de-DE" sz="1800" dirty="0"/>
              <a:t>: Biowissenschaften, Chemie, Pharmazie, klinische </a:t>
            </a:r>
            <a:br>
              <a:rPr lang="de-DE" altLang="de-DE" sz="1800" dirty="0"/>
            </a:br>
            <a:r>
              <a:rPr lang="de-DE" altLang="de-DE" sz="1800" dirty="0"/>
              <a:t>und theoretische Medizin, Informatik, Physik, Systems Engineering, Materialwissenschaft und Werkstofftechnik sowie </a:t>
            </a:r>
            <a:br>
              <a:rPr lang="de-DE" altLang="de-DE" sz="1800" dirty="0"/>
            </a:br>
            <a:r>
              <a:rPr lang="de-DE" altLang="de-DE" sz="1800" dirty="0"/>
              <a:t>die fakultätsübergreifenden Zentren für Human- </a:t>
            </a:r>
            <a:br>
              <a:rPr lang="de-DE" altLang="de-DE" sz="1800" dirty="0"/>
            </a:br>
            <a:r>
              <a:rPr lang="de-DE" altLang="de-DE" sz="1800" dirty="0"/>
              <a:t>und Molekularbiologie, Bioinformatik und Biophysik </a:t>
            </a:r>
          </a:p>
          <a:p>
            <a:pPr>
              <a:lnSpc>
                <a:spcPct val="100000"/>
              </a:lnSpc>
            </a:pPr>
            <a:r>
              <a:rPr lang="de-DE" altLang="de-DE" sz="1800" dirty="0"/>
              <a:t>und:</a:t>
            </a:r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C00000"/>
                </a:solidFill>
              </a:rPr>
              <a:t>hochkarätige außeruniversitäre Forschungs-einrichtungen </a:t>
            </a:r>
            <a:r>
              <a:rPr lang="de-DE" altLang="de-DE" sz="1800" dirty="0">
                <a:solidFill>
                  <a:srgbClr val="19406B"/>
                </a:solidFill>
              </a:rPr>
              <a:t>auf und nahe dem Campus</a:t>
            </a:r>
            <a:br>
              <a:rPr lang="de-DE" altLang="de-DE" sz="2000" dirty="0"/>
            </a:b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234845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 err="1"/>
              <a:t>PharmaScience</a:t>
            </a:r>
            <a:r>
              <a:rPr lang="de-DE" altLang="de-DE" sz="3200" dirty="0" err="1">
                <a:solidFill>
                  <a:srgbClr val="C00000"/>
                </a:solidFill>
              </a:rPr>
              <a:t>Hub</a:t>
            </a:r>
            <a:endParaRPr lang="de-DE" altLang="de-DE" sz="3200" dirty="0">
              <a:solidFill>
                <a:srgbClr val="C00000"/>
              </a:solidFill>
            </a:endParaRP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11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528048" y="1035050"/>
            <a:ext cx="5544616" cy="4594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br>
              <a:rPr lang="de-DE" altLang="de-DE" sz="2000" dirty="0"/>
            </a:br>
            <a:endParaRPr lang="de-DE" altLang="de-DE" sz="2000" dirty="0"/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>
          <a:blip r:embed="rId2"/>
          <a:srcRect l="6898" r="6898"/>
          <a:stretch/>
        </p:blipFill>
        <p:spPr bwMode="auto">
          <a:xfrm flipH="1">
            <a:off x="1" y="1767856"/>
            <a:ext cx="5951685" cy="454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/>
        </p:nvSpPr>
        <p:spPr bwMode="auto">
          <a:xfrm>
            <a:off x="6276020" y="1844824"/>
            <a:ext cx="6048671" cy="533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C00000"/>
                </a:solidFill>
              </a:rPr>
              <a:t>Kooperationsplattform</a:t>
            </a:r>
            <a:r>
              <a:rPr lang="de-DE" altLang="de-DE" sz="1800" dirty="0"/>
              <a:t> von Universität und Helmholtz Institut für Pharmazeutische Forschung Saarland (HIPS)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Ziel: </a:t>
            </a:r>
            <a:r>
              <a:rPr lang="de-DE" altLang="de-DE" sz="1800" dirty="0">
                <a:solidFill>
                  <a:srgbClr val="C00000"/>
                </a:solidFill>
              </a:rPr>
              <a:t>wirksame Medikamente </a:t>
            </a:r>
            <a:r>
              <a:rPr lang="de-DE" altLang="de-DE" sz="1800" dirty="0"/>
              <a:t>schnell und effizient identifizieren und entwickeln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19406B"/>
                </a:solidFill>
              </a:rPr>
              <a:t>über</a:t>
            </a:r>
            <a:r>
              <a:rPr lang="de-DE" altLang="de-DE" sz="1800" dirty="0">
                <a:solidFill>
                  <a:srgbClr val="C00000"/>
                </a:solidFill>
              </a:rPr>
              <a:t> 70 Forschungsgruppen, </a:t>
            </a:r>
            <a:r>
              <a:rPr lang="de-DE" altLang="de-DE" sz="1800" dirty="0"/>
              <a:t>über </a:t>
            </a:r>
            <a:r>
              <a:rPr lang="de-DE" altLang="de-DE" sz="1800" dirty="0">
                <a:solidFill>
                  <a:srgbClr val="C00000"/>
                </a:solidFill>
              </a:rPr>
              <a:t>300 Forscher </a:t>
            </a:r>
            <a:br>
              <a:rPr lang="de-DE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und Forscherinnen </a:t>
            </a:r>
            <a:r>
              <a:rPr lang="de-DE" altLang="de-DE" sz="1800" dirty="0"/>
              <a:t>verschiedener Disziplinen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C00000"/>
                </a:solidFill>
              </a:rPr>
              <a:t>Zusammenarbeit</a:t>
            </a:r>
            <a:r>
              <a:rPr lang="de-DE" altLang="de-DE" sz="1800" dirty="0"/>
              <a:t> mit 20 Unternehmen regional und interregional, enge </a:t>
            </a:r>
            <a:r>
              <a:rPr lang="de-DE" altLang="de-DE" sz="1800" dirty="0">
                <a:solidFill>
                  <a:srgbClr val="C00000"/>
                </a:solidFill>
              </a:rPr>
              <a:t>Partnerschaft </a:t>
            </a:r>
            <a:r>
              <a:rPr lang="de-DE" altLang="de-DE" sz="1800" dirty="0"/>
              <a:t>mit Pharma- und Biotechnologie-Industrie national und international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zahlreiche erfolgreiche </a:t>
            </a:r>
            <a:r>
              <a:rPr lang="de-DE" altLang="de-DE" sz="1800" dirty="0">
                <a:solidFill>
                  <a:srgbClr val="C00000"/>
                </a:solidFill>
              </a:rPr>
              <a:t>Spin-offs</a:t>
            </a:r>
          </a:p>
        </p:txBody>
      </p:sp>
    </p:spTree>
    <p:extLst>
      <p:ext uri="{BB962C8B-B14F-4D97-AF65-F5344CB8AC3E}">
        <p14:creationId xmlns:p14="http://schemas.microsoft.com/office/powerpoint/2010/main" val="21899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279401" y="484323"/>
            <a:ext cx="8985250" cy="769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de-DE" altLang="de-DE" sz="3200" dirty="0"/>
              <a:t>Europa! </a:t>
            </a:r>
            <a:r>
              <a:rPr lang="de-DE" altLang="de-DE" sz="3200" dirty="0">
                <a:solidFill>
                  <a:schemeClr val="accent1"/>
                </a:solidFill>
              </a:rPr>
              <a:t>durch und durch</a:t>
            </a:r>
            <a:r>
              <a:rPr lang="de-DE" altLang="de-DE" sz="3200" dirty="0"/>
              <a:t>!</a:t>
            </a:r>
          </a:p>
        </p:txBody>
      </p:sp>
      <p:sp>
        <p:nvSpPr>
          <p:cNvPr id="25603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sp>
        <p:nvSpPr>
          <p:cNvPr id="2560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CA84C1-8471-4C55-98F1-41F61F0043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12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5605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2DA3B-A260-4C63-A273-77313B681E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Grafik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9143" y="1556792"/>
            <a:ext cx="5553521" cy="470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Inhaltsplatzhalter 3"/>
          <p:cNvSpPr>
            <a:spLocks noGrp="1"/>
          </p:cNvSpPr>
          <p:nvPr>
            <p:ph idx="1"/>
          </p:nvPr>
        </p:nvSpPr>
        <p:spPr bwMode="auto">
          <a:xfrm>
            <a:off x="403832" y="1404090"/>
            <a:ext cx="5553521" cy="454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interdisziplinäre Europaforschung</a:t>
            </a:r>
            <a:br>
              <a:rPr lang="de-DE" altLang="de-DE" sz="1800" dirty="0">
                <a:solidFill>
                  <a:schemeClr val="accent2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in allen Fakultäten, im Fokus: Frankreich</a:t>
            </a:r>
          </a:p>
          <a:p>
            <a:pPr marL="0" indent="0">
              <a:buNone/>
            </a:pPr>
            <a:endParaRPr lang="de-DE" altLang="de-DE" sz="1800" dirty="0"/>
          </a:p>
          <a:p>
            <a:pPr marL="0" indent="0">
              <a:buNone/>
            </a:pPr>
            <a:r>
              <a:rPr lang="de-DE" altLang="de-DE" sz="1800" dirty="0"/>
              <a:t>Europäische Hochschule </a:t>
            </a:r>
            <a:r>
              <a:rPr lang="de-DE" altLang="de-DE" sz="1800" dirty="0">
                <a:solidFill>
                  <a:srgbClr val="C00000"/>
                </a:solidFill>
              </a:rPr>
              <a:t>T</a:t>
            </a:r>
            <a:r>
              <a:rPr lang="de-DE" altLang="de-DE" sz="1800" dirty="0">
                <a:solidFill>
                  <a:schemeClr val="accent1"/>
                </a:solidFill>
              </a:rPr>
              <a:t>ransform</a:t>
            </a:r>
            <a:r>
              <a:rPr lang="de-DE" altLang="de-DE" sz="1800" dirty="0">
                <a:solidFill>
                  <a:srgbClr val="C00000"/>
                </a:solidFill>
              </a:rPr>
              <a:t>4Eu</a:t>
            </a:r>
            <a:r>
              <a:rPr lang="de-DE" altLang="de-DE" sz="1800" dirty="0">
                <a:solidFill>
                  <a:schemeClr val="accent1"/>
                </a:solidFill>
              </a:rPr>
              <a:t>rope</a:t>
            </a:r>
            <a:br>
              <a:rPr lang="de-DE" altLang="de-DE" sz="1800" dirty="0"/>
            </a:br>
            <a:r>
              <a:rPr lang="de-DE" altLang="de-DE" sz="1800" dirty="0"/>
              <a:t>Hochschulverbund </a:t>
            </a:r>
            <a:r>
              <a:rPr lang="de-DE" altLang="de-DE" sz="1800" dirty="0">
                <a:solidFill>
                  <a:srgbClr val="C00000"/>
                </a:solidFill>
              </a:rPr>
              <a:t>Uni</a:t>
            </a:r>
            <a:r>
              <a:rPr lang="de-DE" altLang="de-DE" sz="1800" dirty="0">
                <a:solidFill>
                  <a:schemeClr val="accent1"/>
                </a:solidFill>
              </a:rPr>
              <a:t>versität der </a:t>
            </a:r>
            <a:r>
              <a:rPr lang="de-DE" altLang="de-DE" sz="1800" dirty="0">
                <a:solidFill>
                  <a:srgbClr val="C00000"/>
                </a:solidFill>
              </a:rPr>
              <a:t>Großr</a:t>
            </a:r>
            <a:r>
              <a:rPr lang="de-DE" altLang="de-DE" sz="1800" dirty="0">
                <a:solidFill>
                  <a:schemeClr val="accent1"/>
                </a:solidFill>
              </a:rPr>
              <a:t>egion</a:t>
            </a:r>
            <a:endParaRPr lang="de-DE" altLang="de-DE" sz="1800" b="1" dirty="0"/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zahlreiche Studiengänge </a:t>
            </a:r>
            <a:r>
              <a:rPr lang="de-DE" altLang="de-DE" sz="1800" dirty="0"/>
              <a:t>und</a:t>
            </a:r>
            <a:r>
              <a:rPr lang="de-DE" altLang="de-DE" sz="1800" b="1" dirty="0"/>
              <a:t> </a:t>
            </a:r>
            <a:r>
              <a:rPr lang="de-DE" altLang="de-DE" sz="1800" dirty="0">
                <a:solidFill>
                  <a:schemeClr val="accent1"/>
                </a:solidFill>
              </a:rPr>
              <a:t>Zertifikate</a:t>
            </a:r>
            <a:r>
              <a:rPr lang="de-DE" altLang="de-DE" sz="1800" b="1" dirty="0"/>
              <a:t> </a:t>
            </a:r>
            <a:br>
              <a:rPr lang="de-DE" altLang="de-DE" sz="1800" b="1" dirty="0"/>
            </a:br>
            <a:r>
              <a:rPr lang="de-DE" altLang="de-DE" sz="1800" dirty="0"/>
              <a:t>mit inhaltlichem Europabezug</a:t>
            </a:r>
            <a:br>
              <a:rPr lang="de-DE" altLang="de-DE" sz="1800" dirty="0"/>
            </a:br>
            <a:r>
              <a:rPr lang="de-DE" altLang="de-DE" sz="1800" dirty="0"/>
              <a:t>Studienangebot</a:t>
            </a:r>
            <a:r>
              <a:rPr lang="de-DE" altLang="de-DE" sz="1800" b="1" dirty="0"/>
              <a:t> </a:t>
            </a:r>
            <a:r>
              <a:rPr lang="de-DE" altLang="de-DE" sz="1800" dirty="0"/>
              <a:t>Europawissenschaften</a:t>
            </a:r>
            <a:r>
              <a:rPr lang="de-DE" altLang="de-DE" sz="1800" b="1" dirty="0"/>
              <a:t> </a:t>
            </a:r>
            <a:r>
              <a:rPr lang="de-DE" altLang="de-DE" sz="1800" dirty="0"/>
              <a:t>mit </a:t>
            </a:r>
            <a:br>
              <a:rPr lang="de-DE" altLang="de-DE" sz="1800" dirty="0"/>
            </a:br>
            <a:r>
              <a:rPr lang="de-DE" altLang="de-DE" sz="1800" dirty="0"/>
              <a:t>3 Schwerpunkten</a:t>
            </a:r>
          </a:p>
          <a:p>
            <a:pPr marL="0" indent="0">
              <a:buNone/>
            </a:pPr>
            <a:r>
              <a:rPr lang="de-DE" altLang="de-DE" sz="1800" dirty="0"/>
              <a:t>Cluster für Europaforschung CEUS</a:t>
            </a:r>
            <a:r>
              <a:rPr lang="de-DE" altLang="de-DE" sz="1800" b="1" dirty="0"/>
              <a:t> </a:t>
            </a:r>
            <a:r>
              <a:rPr lang="de-DE" altLang="de-DE" sz="1800" dirty="0"/>
              <a:t>mit Europa-Gastprofessur | Käte Hamburger Kolleg für kulturelle Praktiken der Reparation CURE | Frankreichzentrum | Europa-Institut</a:t>
            </a:r>
            <a:r>
              <a:rPr lang="de-DE" altLang="de-DE" sz="1800" b="1" dirty="0"/>
              <a:t> </a:t>
            </a:r>
            <a:r>
              <a:rPr lang="de-DE" altLang="de-DE" sz="1800" dirty="0"/>
              <a:t>mit 2 Sektionen Recht und Wirtschaft | </a:t>
            </a:r>
            <a:r>
              <a:rPr lang="de-DE" altLang="de-DE" sz="1800" dirty="0" err="1"/>
              <a:t>Centre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juridique</a:t>
            </a:r>
            <a:r>
              <a:rPr lang="de-DE" altLang="de-DE" sz="1800" dirty="0"/>
              <a:t> franco-</a:t>
            </a:r>
            <a:r>
              <a:rPr lang="de-DE" altLang="de-DE" sz="1800" dirty="0" err="1"/>
              <a:t>allemand</a:t>
            </a:r>
            <a:r>
              <a:rPr lang="de-DE" altLang="de-DE" sz="1800" dirty="0"/>
              <a:t> …</a:t>
            </a:r>
          </a:p>
          <a:p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8602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B6BD7-15B3-4AA8-8B0A-FB1DD151C028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13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268F7-DDC2-46BC-A9F7-90CE8FAA99D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83030" y="0"/>
            <a:ext cx="300897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773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32774" name="Textplatzhalter 1"/>
          <p:cNvSpPr txBox="1">
            <a:spLocks/>
          </p:cNvSpPr>
          <p:nvPr/>
        </p:nvSpPr>
        <p:spPr bwMode="auto">
          <a:xfrm>
            <a:off x="9106365" y="0"/>
            <a:ext cx="308563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4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Europäische Hochschule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Transform4Europe  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T4EU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EU-geförderter Verbund  </a:t>
            </a:r>
          </a:p>
          <a:p>
            <a:pPr algn="ctr">
              <a:spcBef>
                <a:spcPct val="20000"/>
              </a:spcBef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seit 2020</a:t>
            </a:r>
            <a:endParaRPr lang="de-DE" altLang="de-DE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3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  <a:r>
              <a:rPr lang="de-DE" altLang="de-DE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Partnerhochschulen 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Bulgarien, Estland, Frankreich, Italien, Litauen, Polen, Portugal, Slowenien, Spanien, Ukraine (assoziiert)</a:t>
            </a:r>
            <a:b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 Deutschland</a:t>
            </a:r>
          </a:p>
          <a:p>
            <a:pPr algn="ctr"/>
            <a:r>
              <a:rPr lang="de-DE" altLang="de-DE" sz="28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32775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858" r="7505" b="837"/>
          <a:stretch/>
        </p:blipFill>
        <p:spPr bwMode="auto">
          <a:xfrm>
            <a:off x="-1" y="0"/>
            <a:ext cx="6156000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platzhalter 1"/>
          <p:cNvSpPr txBox="1">
            <a:spLocks/>
          </p:cNvSpPr>
          <p:nvPr/>
        </p:nvSpPr>
        <p:spPr bwMode="auto">
          <a:xfrm>
            <a:off x="6155999" y="0"/>
            <a:ext cx="2950366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Hochschulverbund für </a:t>
            </a:r>
          </a:p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 neue Generation junger Europäerinnen </a:t>
            </a:r>
          </a:p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 Europäer</a:t>
            </a:r>
            <a:r>
              <a:rPr lang="de-DE" altLang="de-DE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fachübergreifend zusammenarbeiten und dafür digitale, interkulturelle und unternehmerische Kenntnisse erwerben</a:t>
            </a:r>
          </a:p>
          <a:p>
            <a:pPr algn="ctr">
              <a:lnSpc>
                <a:spcPct val="100000"/>
              </a:lnSpc>
            </a:pPr>
            <a:endParaRPr lang="de-DE" altLang="de-DE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 lang="de-DE" altLang="de-DE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Europäische Ausbildung</a:t>
            </a: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 150.000 Studierende </a:t>
            </a:r>
            <a:b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 gemeinsamen</a:t>
            </a:r>
          </a:p>
          <a:p>
            <a:pPr algn="ctr">
              <a:lnSpc>
                <a:spcPct val="100000"/>
              </a:lnSpc>
            </a:pP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Studienangeboten, Plattformen, innovativen Lehrformaten und einem großen Mobilitätsangebot, das 11 Hochschulen </a:t>
            </a:r>
            <a:b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 verbindet</a:t>
            </a:r>
          </a:p>
        </p:txBody>
      </p:sp>
    </p:spTree>
    <p:extLst>
      <p:ext uri="{BB962C8B-B14F-4D97-AF65-F5344CB8AC3E}">
        <p14:creationId xmlns:p14="http://schemas.microsoft.com/office/powerpoint/2010/main" val="79677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B6BD7-15B3-4AA8-8B0A-FB1DD151C028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268F7-DDC2-46BC-A9F7-90CE8FAA99D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59875" y="0"/>
            <a:ext cx="3032125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773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pic>
        <p:nvPicPr>
          <p:cNvPr id="32775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96" y="0"/>
            <a:ext cx="9126492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platzhalter 1"/>
          <p:cNvSpPr txBox="1">
            <a:spLocks/>
          </p:cNvSpPr>
          <p:nvPr/>
        </p:nvSpPr>
        <p:spPr bwMode="auto">
          <a:xfrm>
            <a:off x="9278279" y="1124743"/>
            <a:ext cx="2795315" cy="412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Verbund </a:t>
            </a:r>
            <a:b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 Herzen Europas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Universität der Großregion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UniGR</a:t>
            </a:r>
            <a:endParaRPr lang="de-DE" altLang="de-DE" b="1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de-DE" altLang="de-DE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de-DE" altLang="de-DE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Hochschulen</a:t>
            </a:r>
            <a:b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Deutschland, Frankreich, Belgien und Luxemburg</a:t>
            </a:r>
          </a:p>
        </p:txBody>
      </p:sp>
    </p:spTree>
    <p:extLst>
      <p:ext uri="{BB962C8B-B14F-4D97-AF65-F5344CB8AC3E}">
        <p14:creationId xmlns:p14="http://schemas.microsoft.com/office/powerpoint/2010/main" val="270592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191345" y="349250"/>
            <a:ext cx="10153128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/>
              <a:t>Unsere Stärke? </a:t>
            </a:r>
            <a:r>
              <a:rPr lang="de-DE" altLang="de-DE" sz="3200" dirty="0">
                <a:solidFill>
                  <a:schemeClr val="accent1"/>
                </a:solidFill>
              </a:rPr>
              <a:t>Grenzen überwinden</a:t>
            </a: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15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528048" y="1035050"/>
            <a:ext cx="5544616" cy="4594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br>
              <a:rPr lang="de-DE" altLang="de-DE" sz="2000" dirty="0"/>
            </a:br>
            <a:endParaRPr lang="de-DE" altLang="de-DE" sz="2000" dirty="0"/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8" r="-180" b="-555"/>
          <a:stretch/>
        </p:blipFill>
        <p:spPr bwMode="auto">
          <a:xfrm>
            <a:off x="-9427" y="1432014"/>
            <a:ext cx="5745387" cy="487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/>
        </p:nvSpPr>
        <p:spPr bwMode="auto">
          <a:xfrm>
            <a:off x="6297105" y="2060848"/>
            <a:ext cx="5991583" cy="50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rgbClr val="C00000"/>
                </a:solidFill>
              </a:rPr>
              <a:t>Grenzen zu überwinden, ist unsere Spezialität: </a:t>
            </a:r>
            <a:br>
              <a:rPr lang="de-DE" altLang="de-DE" sz="1800" dirty="0"/>
            </a:br>
            <a:r>
              <a:rPr lang="de-DE" altLang="de-DE" sz="1800" dirty="0"/>
              <a:t>zwischen Kulturen, Disziplinen, zwischen Wissenschaft, Wirtschaft, Kultur und Gesellschaft</a:t>
            </a:r>
          </a:p>
          <a:p>
            <a:pPr>
              <a:lnSpc>
                <a:spcPct val="100000"/>
              </a:lnSpc>
            </a:pPr>
            <a:endParaRPr lang="de-DE" altLang="de-DE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kurze Wege </a:t>
            </a:r>
            <a:r>
              <a:rPr lang="de-DE" altLang="de-DE" sz="1800" dirty="0"/>
              <a:t>auf dem Campus – auch von Fach zu Fach: </a:t>
            </a:r>
            <a:br>
              <a:rPr lang="de-DE" altLang="de-DE" sz="1800" dirty="0"/>
            </a:br>
            <a:r>
              <a:rPr lang="de-DE" altLang="de-DE" sz="1800" dirty="0"/>
              <a:t>in Forschung und Lehre eng vernetzt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schon früh ist hier </a:t>
            </a:r>
            <a:r>
              <a:rPr lang="de-DE" altLang="de-DE" sz="1800" dirty="0">
                <a:solidFill>
                  <a:schemeClr val="accent1"/>
                </a:solidFill>
              </a:rPr>
              <a:t>Interdisziplinäres </a:t>
            </a:r>
            <a:r>
              <a:rPr lang="de-DE" altLang="de-DE" sz="1800" dirty="0"/>
              <a:t>entstanden</a:t>
            </a:r>
            <a:br>
              <a:rPr lang="de-DE" altLang="de-DE" sz="1800" dirty="0"/>
            </a:br>
            <a:r>
              <a:rPr lang="de-DE" altLang="de-DE" sz="1800" dirty="0"/>
              <a:t>Beispiele? </a:t>
            </a:r>
            <a:br>
              <a:rPr lang="de-DE" altLang="de-DE" sz="1800" dirty="0"/>
            </a:br>
            <a:r>
              <a:rPr lang="de-DE" altLang="de-DE" sz="1800" dirty="0"/>
              <a:t>Wirtschafts-, Rechts- und Bioinformatik, Sprach-technologie, Nano-Biotechnologie, Historisch orientierte Kulturwissenschaften, Interkulturelle Kommunikation, Quantum Engineering...</a:t>
            </a:r>
          </a:p>
          <a:p>
            <a:pPr>
              <a:lnSpc>
                <a:spcPct val="100000"/>
              </a:lnSpc>
            </a:pPr>
            <a:br>
              <a:rPr lang="de-DE" altLang="de-DE" sz="2000" dirty="0"/>
            </a:b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2494082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61048"/>
            <a:ext cx="3024336" cy="648072"/>
          </a:xfrm>
          <a:prstGeom prst="rect">
            <a:avLst/>
          </a:prstGeom>
        </p:spPr>
      </p:pic>
      <p:sp>
        <p:nvSpPr>
          <p:cNvPr id="27650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206750" y="6416675"/>
            <a:ext cx="8985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chemeClr val="bg1"/>
                </a:solidFill>
                <a:latin typeface="Segoe UI" panose="020B0502040204020203" pitchFamily="34" charset="0"/>
              </a:rPr>
              <a:t>Das Marketingkonzept der Universität des Saarlandes</a:t>
            </a:r>
          </a:p>
        </p:txBody>
      </p:sp>
      <p:sp>
        <p:nvSpPr>
          <p:cNvPr id="27651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991850" y="6416675"/>
            <a:ext cx="1200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F2F09D-EFB3-4F58-A32E-A4EAA017BA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16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7652" name="Datumsplatzhalter 5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424613"/>
            <a:ext cx="1227138" cy="357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8D1EC5-C476-483B-BA99-478987FA33B6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876920"/>
              </p:ext>
            </p:extLst>
          </p:nvPr>
        </p:nvGraphicFramePr>
        <p:xfrm>
          <a:off x="0" y="1430601"/>
          <a:ext cx="12192001" cy="5460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2452">
                  <a:extLst>
                    <a:ext uri="{9D8B030D-6E8A-4147-A177-3AD203B41FA5}">
                      <a16:colId xmlns:a16="http://schemas.microsoft.com/office/drawing/2014/main" val="637047331"/>
                    </a:ext>
                  </a:extLst>
                </a:gridCol>
                <a:gridCol w="3093548">
                  <a:extLst>
                    <a:ext uri="{9D8B030D-6E8A-4147-A177-3AD203B41FA5}">
                      <a16:colId xmlns:a16="http://schemas.microsoft.com/office/drawing/2014/main" val="1831659816"/>
                    </a:ext>
                  </a:extLst>
                </a:gridCol>
                <a:gridCol w="3032818">
                  <a:extLst>
                    <a:ext uri="{9D8B030D-6E8A-4147-A177-3AD203B41FA5}">
                      <a16:colId xmlns:a16="http://schemas.microsoft.com/office/drawing/2014/main" val="373756754"/>
                    </a:ext>
                  </a:extLst>
                </a:gridCol>
                <a:gridCol w="3063183">
                  <a:extLst>
                    <a:ext uri="{9D8B030D-6E8A-4147-A177-3AD203B41FA5}">
                      <a16:colId xmlns:a16="http://schemas.microsoft.com/office/drawing/2014/main" val="1964763893"/>
                    </a:ext>
                  </a:extLst>
                </a:gridCol>
              </a:tblGrid>
              <a:tr h="17103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CISPA – Helmholtz-Zentrum für Informationssicherheit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Deutsches Forschungszentrum für Künstliche Intelligenz (DFKI)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Max-Planck-Institut</a:t>
                      </a:r>
                      <a:b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für Informatik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Max-Planck-Institut</a:t>
                      </a:r>
                      <a:b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für Softwaresysteme </a:t>
                      </a: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Schloss </a:t>
                      </a:r>
                      <a:r>
                        <a:rPr lang="de-DE" sz="1700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Dagstuhl</a:t>
                      </a: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Leibniz-Zentrum </a:t>
                      </a:r>
                      <a:b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de-DE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für Informatik</a:t>
                      </a: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621289"/>
                  </a:ext>
                </a:extLst>
              </a:tr>
              <a:tr h="1800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Helmholtz-Institut für Pharmazeutische </a:t>
                      </a:r>
                      <a:b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Forschung Saarland</a:t>
                      </a:r>
                      <a:r>
                        <a:rPr lang="de-DE" sz="1700" b="0" kern="1200" baseline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(HIPS)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INM – Leibniz-Institut für </a:t>
                      </a:r>
                      <a:b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Neue Materialien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Fraunhofer-Institut für Biomedizinische Technik </a:t>
                      </a:r>
                      <a:b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(IBMT)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Fraunhofer-Institut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für Zerstörungsfreie Prüfverfahren (IZFP)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480656"/>
                  </a:ext>
                </a:extLst>
              </a:tr>
              <a:tr h="19259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Steinbeis-Forschungszentren Amorphe Metalle und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Material Engineering Center Saarland (MECS)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endParaRPr lang="de-DE" sz="17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Institut für Zukunftsenergie- und Stoffstromsysteme </a:t>
                      </a:r>
                      <a:b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(IZES)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Zentrum für </a:t>
                      </a:r>
                      <a:br>
                        <a:rPr lang="de-DE" sz="17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de-DE" sz="17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Mechatronik und Automatisierungstechnik (</a:t>
                      </a:r>
                      <a:r>
                        <a:rPr lang="de-DE" sz="17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ZeMA</a:t>
                      </a:r>
                      <a:r>
                        <a:rPr lang="de-DE" sz="17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Korea Institute of Science </a:t>
                      </a:r>
                      <a:br>
                        <a:rPr lang="en-US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 Technology Europe </a:t>
                      </a:r>
                      <a:br>
                        <a:rPr lang="en-US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(KIST Europe)</a:t>
                      </a:r>
                      <a:endParaRPr lang="de-DE" sz="17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4657"/>
                  </a:ext>
                </a:extLst>
              </a:tr>
            </a:tbl>
          </a:graphicData>
        </a:graphic>
      </p:graphicFrame>
      <p:sp>
        <p:nvSpPr>
          <p:cNvPr id="27666" name="Textplatzhalter 1"/>
          <p:cNvSpPr txBox="1">
            <a:spLocks/>
          </p:cNvSpPr>
          <p:nvPr/>
        </p:nvSpPr>
        <p:spPr bwMode="auto">
          <a:xfrm>
            <a:off x="335360" y="407988"/>
            <a:ext cx="972998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3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 Großen </a:t>
            </a:r>
            <a:r>
              <a:rPr lang="de-DE" altLang="de-DE" sz="3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einem Ort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Forschungsverbünde: </a:t>
            </a:r>
            <a:r>
              <a:rPr lang="de-DE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Exzellentes Forschungsklima für Nachwuchsforscherinnen und -forscher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667" name="Rechteck 18"/>
          <p:cNvSpPr>
            <a:spLocks noChangeArrowheads="1"/>
          </p:cNvSpPr>
          <p:nvPr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668" name="Rechteck 18"/>
          <p:cNvSpPr>
            <a:spLocks noChangeArrowheads="1"/>
          </p:cNvSpPr>
          <p:nvPr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7669" name="Bild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288" y="407988"/>
            <a:ext cx="10477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8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sp>
        <p:nvSpPr>
          <p:cNvPr id="21507" name="Foliennummernplatzhalter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B18F78-07D5-4C4E-8E8B-A505D384C7C7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17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1508" name="Datumsplatzhalter 5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89C73-BDD1-4F64-9B81-351C256DEE28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509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6483341" y="1016075"/>
            <a:ext cx="5506914" cy="54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de-DE" altLang="de-DE" sz="3200" dirty="0"/>
              <a:t>Studium: </a:t>
            </a:r>
            <a:r>
              <a:rPr lang="de-DE" altLang="de-DE" sz="3200" dirty="0">
                <a:solidFill>
                  <a:schemeClr val="accent1"/>
                </a:solidFill>
              </a:rPr>
              <a:t>Vielfalt!</a:t>
            </a:r>
          </a:p>
          <a:p>
            <a:pPr>
              <a:lnSpc>
                <a:spcPct val="100000"/>
              </a:lnSpc>
            </a:pPr>
            <a:endParaRPr lang="de-DE" altLang="de-DE" sz="15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insgesamt rund 160</a:t>
            </a:r>
            <a:r>
              <a:rPr lang="de-DE" altLang="de-DE" sz="1800" dirty="0"/>
              <a:t> Studienfächer:</a:t>
            </a:r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80 </a:t>
            </a:r>
            <a:r>
              <a:rPr lang="de-DE" altLang="de-DE" sz="1800" dirty="0"/>
              <a:t>grundständige</a:t>
            </a:r>
            <a:r>
              <a:rPr lang="de-DE" altLang="de-DE" sz="1800" dirty="0">
                <a:solidFill>
                  <a:schemeClr val="accent1"/>
                </a:solidFill>
              </a:rPr>
              <a:t> </a:t>
            </a:r>
            <a:r>
              <a:rPr lang="de-DE" altLang="de-DE" sz="1800" dirty="0"/>
              <a:t>mit den Abschlüssen </a:t>
            </a:r>
            <a:br>
              <a:rPr lang="de-DE" altLang="de-DE" sz="1800" dirty="0"/>
            </a:br>
            <a:r>
              <a:rPr lang="de-DE" altLang="de-DE" sz="1800" dirty="0"/>
              <a:t>Bachelor und Staatsexamen</a:t>
            </a:r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63 </a:t>
            </a:r>
            <a:r>
              <a:rPr lang="de-DE" altLang="de-DE" sz="1800" dirty="0"/>
              <a:t>Master-Studienfächer</a:t>
            </a:r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15 </a:t>
            </a:r>
            <a:r>
              <a:rPr lang="de-DE" altLang="de-DE" sz="1800" dirty="0"/>
              <a:t>Weiterbildungs-Studienfächer 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35 </a:t>
            </a:r>
            <a:r>
              <a:rPr lang="de-DE" altLang="de-DE" sz="1800" dirty="0"/>
              <a:t>internationale</a:t>
            </a:r>
            <a:r>
              <a:rPr lang="de-DE" altLang="de-DE" sz="1800" b="1" dirty="0"/>
              <a:t> </a:t>
            </a:r>
            <a:r>
              <a:rPr lang="de-DE" altLang="de-DE" sz="1800" dirty="0"/>
              <a:t>Studienfächer, davon</a:t>
            </a:r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21 </a:t>
            </a:r>
            <a:r>
              <a:rPr lang="de-DE" altLang="de-DE" sz="1800" dirty="0"/>
              <a:t>mit Doppel- und Mehrfachabschlüssen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mehr als </a:t>
            </a:r>
            <a:r>
              <a:rPr lang="de-DE" altLang="de-DE" sz="1800" dirty="0">
                <a:solidFill>
                  <a:schemeClr val="accent1"/>
                </a:solidFill>
              </a:rPr>
              <a:t>25 Zertifikate </a:t>
            </a:r>
            <a:r>
              <a:rPr lang="de-DE" altLang="de-DE" sz="1800" dirty="0"/>
              <a:t>als Zusatzqualifikation: </a:t>
            </a:r>
            <a:r>
              <a:rPr lang="de-DE" sz="1800" dirty="0"/>
              <a:t>studienbegleitende wie auch weiterbildend</a:t>
            </a:r>
            <a:br>
              <a:rPr lang="de-DE" sz="1800" dirty="0"/>
            </a:br>
            <a:endParaRPr lang="de-DE" sz="1800" b="1" dirty="0"/>
          </a:p>
          <a:p>
            <a:pPr>
              <a:lnSpc>
                <a:spcPct val="100000"/>
              </a:lnSpc>
            </a:pPr>
            <a:r>
              <a:rPr lang="de-DE" sz="1800" dirty="0">
                <a:solidFill>
                  <a:schemeClr val="accent1"/>
                </a:solidFill>
              </a:rPr>
              <a:t>Sprachenzentrum</a:t>
            </a:r>
            <a:r>
              <a:rPr lang="de-DE" sz="1800" dirty="0"/>
              <a:t>: über</a:t>
            </a:r>
            <a:r>
              <a:rPr lang="de-DE" sz="1800" b="1" dirty="0"/>
              <a:t> </a:t>
            </a:r>
            <a:r>
              <a:rPr lang="de-DE" sz="1800" dirty="0">
                <a:solidFill>
                  <a:schemeClr val="accent1"/>
                </a:solidFill>
              </a:rPr>
              <a:t>15</a:t>
            </a:r>
            <a:r>
              <a:rPr lang="de-DE" sz="1800" dirty="0"/>
              <a:t> Sprachen lernen</a:t>
            </a:r>
          </a:p>
        </p:txBody>
      </p:sp>
      <p:pic>
        <p:nvPicPr>
          <p:cNvPr id="21510" name="Grafik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770" r="2963" b="359"/>
          <a:stretch/>
        </p:blipFill>
        <p:spPr bwMode="auto">
          <a:xfrm>
            <a:off x="0" y="44624"/>
            <a:ext cx="6120000" cy="62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357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35361" y="349250"/>
            <a:ext cx="892929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/>
              <a:t>Spitzenlehre: mit </a:t>
            </a:r>
            <a:r>
              <a:rPr lang="de-DE" altLang="de-DE" sz="3200" dirty="0">
                <a:solidFill>
                  <a:schemeClr val="accent1"/>
                </a:solidFill>
              </a:rPr>
              <a:t>Brief und Siegel</a:t>
            </a:r>
          </a:p>
        </p:txBody>
      </p:sp>
      <p:sp>
        <p:nvSpPr>
          <p:cNvPr id="23555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3556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2B8AE-85C0-4042-8E7B-60C99AC816C5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18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3557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D4A05-EAD0-4023-8A9C-2961C9DCE4C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355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421096" y="1916832"/>
            <a:ext cx="5530888" cy="41764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de-DE" sz="1800" dirty="0">
                <a:solidFill>
                  <a:schemeClr val="accent1"/>
                </a:solidFill>
              </a:rPr>
              <a:t>optimale Bedingungen </a:t>
            </a:r>
            <a:r>
              <a:rPr lang="de-DE" sz="1800" dirty="0">
                <a:solidFill>
                  <a:srgbClr val="19406B"/>
                </a:solidFill>
              </a:rPr>
              <a:t>f</a:t>
            </a:r>
            <a:r>
              <a:rPr lang="de-DE" sz="1800" dirty="0"/>
              <a:t>ür ein erfolgreiches Studium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als eine der bundesweit ersten Universitäten </a:t>
            </a:r>
            <a:r>
              <a:rPr lang="de-DE" altLang="de-DE" sz="1800" dirty="0">
                <a:solidFill>
                  <a:srgbClr val="C00000"/>
                </a:solidFill>
              </a:rPr>
              <a:t>systemakkreditiert</a:t>
            </a:r>
          </a:p>
          <a:p>
            <a:pPr>
              <a:lnSpc>
                <a:spcPct val="100000"/>
              </a:lnSpc>
            </a:pPr>
            <a:endParaRPr lang="de-DE" sz="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dirty="0">
                <a:solidFill>
                  <a:schemeClr val="accent1"/>
                </a:solidFill>
              </a:rPr>
              <a:t>effizientes Qualitätsmanagement</a:t>
            </a:r>
            <a:r>
              <a:rPr lang="de-DE" sz="1800" dirty="0"/>
              <a:t>: kontinuierliche Weiterentwicklung und Verbesserung von Studium und Lehre</a:t>
            </a:r>
          </a:p>
          <a:p>
            <a:pPr>
              <a:lnSpc>
                <a:spcPct val="100000"/>
              </a:lnSpc>
            </a:pPr>
            <a:endParaRPr lang="de-DE" sz="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dirty="0">
                <a:solidFill>
                  <a:schemeClr val="accent1"/>
                </a:solidFill>
              </a:rPr>
              <a:t>keine Massen-Uni</a:t>
            </a:r>
            <a:r>
              <a:rPr lang="de-DE" sz="1800" dirty="0"/>
              <a:t>:</a:t>
            </a:r>
            <a:r>
              <a:rPr lang="de-DE" sz="1800" dirty="0">
                <a:solidFill>
                  <a:schemeClr val="accent1"/>
                </a:solidFill>
              </a:rPr>
              <a:t> persönliche Betreuung</a:t>
            </a:r>
            <a:br>
              <a:rPr lang="de-DE" sz="1800" dirty="0"/>
            </a:br>
            <a:r>
              <a:rPr lang="de-DE" sz="1800" dirty="0"/>
              <a:t>und kleine Arbeitsgruppen</a:t>
            </a:r>
          </a:p>
          <a:p>
            <a:pPr>
              <a:lnSpc>
                <a:spcPct val="100000"/>
              </a:lnSpc>
            </a:pPr>
            <a:endParaRPr 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Zentrum für Lehren und Lernen (</a:t>
            </a:r>
            <a:r>
              <a:rPr lang="de-DE" altLang="de-DE" sz="1800" dirty="0" err="1">
                <a:solidFill>
                  <a:schemeClr val="accent1"/>
                </a:solidFill>
              </a:rPr>
              <a:t>ZeLL</a:t>
            </a:r>
            <a:r>
              <a:rPr lang="de-DE" altLang="de-DE" sz="1800" dirty="0">
                <a:solidFill>
                  <a:schemeClr val="accent1"/>
                </a:solidFill>
              </a:rPr>
              <a:t>)</a:t>
            </a:r>
            <a:r>
              <a:rPr lang="de-DE" altLang="de-DE" sz="1800" dirty="0"/>
              <a:t>: </a:t>
            </a:r>
            <a:br>
              <a:rPr lang="de-DE" altLang="de-DE" sz="1800" dirty="0"/>
            </a:br>
            <a:r>
              <a:rPr lang="de-DE" altLang="de-DE" sz="1800" dirty="0"/>
              <a:t>überfachliche Qualifikationen,</a:t>
            </a:r>
            <a:br>
              <a:rPr lang="de-DE" altLang="de-DE" sz="1800" dirty="0"/>
            </a:br>
            <a:r>
              <a:rPr lang="de-DE" altLang="de-DE" sz="1800" dirty="0"/>
              <a:t>Vorbereitung auf Führungsaufgaben</a:t>
            </a:r>
          </a:p>
          <a:p>
            <a:pPr>
              <a:lnSpc>
                <a:spcPct val="100000"/>
              </a:lnSpc>
            </a:pPr>
            <a:endParaRPr lang="de-DE" sz="2000" dirty="0"/>
          </a:p>
        </p:txBody>
      </p:sp>
      <p:pic>
        <p:nvPicPr>
          <p:cNvPr id="23559" name="Grafik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0018" y="1484783"/>
            <a:ext cx="5951982" cy="477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de-DE" altLang="de-DE" sz="3200" dirty="0"/>
              <a:t>Früh </a:t>
            </a:r>
            <a:r>
              <a:rPr lang="de-DE" altLang="de-DE" sz="3200" dirty="0">
                <a:solidFill>
                  <a:schemeClr val="accent1"/>
                </a:solidFill>
              </a:rPr>
              <a:t>durchblicken</a:t>
            </a:r>
            <a:r>
              <a:rPr lang="de-DE" altLang="de-DE" sz="3200" dirty="0"/>
              <a:t>!</a:t>
            </a:r>
          </a:p>
        </p:txBody>
      </p:sp>
      <p:sp>
        <p:nvSpPr>
          <p:cNvPr id="23555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3556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2B8AE-85C0-4042-8E7B-60C99AC816C5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19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3557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D4A05-EAD0-4023-8A9C-2961C9DCE4C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355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23838" y="1936791"/>
            <a:ext cx="5323780" cy="45719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de-DE" sz="1800" dirty="0">
                <a:solidFill>
                  <a:schemeClr val="accent1"/>
                </a:solidFill>
              </a:rPr>
              <a:t>Vorkurse</a:t>
            </a:r>
            <a:r>
              <a:rPr lang="de-DE" sz="1800" b="1" dirty="0"/>
              <a:t> </a:t>
            </a:r>
            <a:r>
              <a:rPr lang="de-DE" sz="1800" dirty="0"/>
              <a:t>und</a:t>
            </a:r>
            <a:r>
              <a:rPr lang="de-DE" sz="1800" b="1" dirty="0"/>
              <a:t> </a:t>
            </a:r>
            <a:r>
              <a:rPr lang="de-DE" sz="1800" dirty="0">
                <a:solidFill>
                  <a:schemeClr val="accent1"/>
                </a:solidFill>
              </a:rPr>
              <a:t>Mentoringprogramm</a:t>
            </a:r>
            <a:r>
              <a:rPr lang="de-DE" sz="1800" dirty="0"/>
              <a:t> für </a:t>
            </a:r>
            <a:br>
              <a:rPr lang="de-DE" sz="1800" dirty="0"/>
            </a:br>
            <a:r>
              <a:rPr lang="de-DE" sz="1800" dirty="0"/>
              <a:t>einen guten Studienstart</a:t>
            </a:r>
          </a:p>
          <a:p>
            <a:pPr>
              <a:lnSpc>
                <a:spcPct val="100000"/>
              </a:lnSpc>
            </a:pPr>
            <a:endParaRPr lang="de-DE" sz="800" dirty="0"/>
          </a:p>
          <a:p>
            <a:pPr>
              <a:lnSpc>
                <a:spcPct val="100000"/>
              </a:lnSpc>
            </a:pPr>
            <a:r>
              <a:rPr lang="de-DE" sz="1800" dirty="0"/>
              <a:t>engagierte </a:t>
            </a:r>
            <a:r>
              <a:rPr lang="de-DE" sz="1800" dirty="0">
                <a:solidFill>
                  <a:schemeClr val="accent1"/>
                </a:solidFill>
              </a:rPr>
              <a:t>Studienberatung</a:t>
            </a:r>
            <a:r>
              <a:rPr lang="de-DE" sz="1800" dirty="0"/>
              <a:t>: Tipps von Profis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viel </a:t>
            </a:r>
            <a:r>
              <a:rPr lang="de-DE" altLang="de-DE" sz="1800" dirty="0">
                <a:solidFill>
                  <a:schemeClr val="accent1"/>
                </a:solidFill>
              </a:rPr>
              <a:t>Praxis im Studium, gute Betreuung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schon früh </a:t>
            </a:r>
            <a:r>
              <a:rPr lang="de-DE" altLang="de-DE" sz="1800" dirty="0">
                <a:solidFill>
                  <a:schemeClr val="accent1"/>
                </a:solidFill>
              </a:rPr>
              <a:t>Möglichkeit der Mitarbeit an Forschungsprojekten</a:t>
            </a:r>
            <a:r>
              <a:rPr lang="de-DE" altLang="de-DE" sz="1800" dirty="0"/>
              <a:t> der Lehrstühle und Forschungsinstitute </a:t>
            </a:r>
          </a:p>
          <a:p>
            <a:pPr>
              <a:lnSpc>
                <a:spcPct val="100000"/>
              </a:lnSpc>
            </a:pPr>
            <a:br>
              <a:rPr lang="de-DE" altLang="de-DE" sz="800" dirty="0"/>
            </a:br>
            <a:r>
              <a:rPr lang="de-DE" altLang="de-DE" sz="1800" dirty="0">
                <a:solidFill>
                  <a:schemeClr val="accent1"/>
                </a:solidFill>
              </a:rPr>
              <a:t>Career Center</a:t>
            </a:r>
            <a:r>
              <a:rPr lang="de-DE" altLang="de-DE" sz="1800" dirty="0"/>
              <a:t>, Hilfe bei Berufseinstieg </a:t>
            </a:r>
            <a:br>
              <a:rPr lang="de-DE" altLang="de-DE" sz="1800" dirty="0"/>
            </a:br>
            <a:r>
              <a:rPr lang="de-DE" altLang="de-DE" sz="1800" dirty="0"/>
              <a:t>und Karriereplanung 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Existenzgründung </a:t>
            </a:r>
            <a:r>
              <a:rPr lang="de-DE" altLang="de-DE" sz="1800" dirty="0"/>
              <a:t>schon im Studium proben</a:t>
            </a:r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br>
              <a:rPr lang="de-DE" altLang="de-DE" sz="2000" dirty="0"/>
            </a:b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endParaRPr lang="de-DE" altLang="de-DE" sz="2000" dirty="0"/>
          </a:p>
        </p:txBody>
      </p:sp>
      <p:pic>
        <p:nvPicPr>
          <p:cNvPr id="23559" name="Grafik 12"/>
          <p:cNvPicPr>
            <a:picLocks/>
          </p:cNvPicPr>
          <p:nvPr/>
        </p:nvPicPr>
        <p:blipFill>
          <a:blip r:embed="rId2"/>
          <a:srcRect l="4820" r="4820"/>
          <a:stretch/>
        </p:blipFill>
        <p:spPr bwMode="auto">
          <a:xfrm>
            <a:off x="6240016" y="1556792"/>
            <a:ext cx="5939968" cy="471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>
                <a:solidFill>
                  <a:schemeClr val="accent1"/>
                </a:solidFill>
              </a:rPr>
              <a:t>Europäischer Spirit</a:t>
            </a:r>
            <a:r>
              <a:rPr lang="de-DE" altLang="de-DE" sz="3200" dirty="0"/>
              <a:t> seit 1948</a:t>
            </a:r>
          </a:p>
        </p:txBody>
      </p:sp>
      <p:sp>
        <p:nvSpPr>
          <p:cNvPr id="19459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57D288-DE6D-4551-B701-E90E4F32BDF6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9460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9EE93F-6AC1-45D6-AD61-6E26B864A03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19461" name="Inhaltsplatzhalter 3"/>
          <p:cNvSpPr>
            <a:spLocks noGrp="1"/>
          </p:cNvSpPr>
          <p:nvPr>
            <p:ph idx="1"/>
          </p:nvPr>
        </p:nvSpPr>
        <p:spPr bwMode="auto">
          <a:xfrm>
            <a:off x="6816080" y="1988840"/>
            <a:ext cx="5040560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altLang="de-DE" sz="1800" i="1" dirty="0"/>
              <a:t>"Es geht darum, diese Universität zum Werkzeug eines wahrhaft europäischen Geistes zu machen."</a:t>
            </a:r>
          </a:p>
          <a:p>
            <a:pPr marL="0" indent="0" algn="r">
              <a:buNone/>
            </a:pPr>
            <a:r>
              <a:rPr lang="de-DE" altLang="de-DE" sz="1800" dirty="0"/>
              <a:t>	</a:t>
            </a:r>
            <a:r>
              <a:rPr lang="de-DE" altLang="de-DE" sz="1800" dirty="0">
                <a:solidFill>
                  <a:srgbClr val="C00000"/>
                </a:solidFill>
              </a:rPr>
              <a:t>Jean </a:t>
            </a:r>
            <a:r>
              <a:rPr lang="de-DE" altLang="de-DE" sz="1800" dirty="0" err="1">
                <a:solidFill>
                  <a:srgbClr val="C00000"/>
                </a:solidFill>
              </a:rPr>
              <a:t>Barriol</a:t>
            </a:r>
            <a:r>
              <a:rPr lang="de-DE" altLang="de-DE" sz="1800" dirty="0"/>
              <a:t>, erster Universitätsrektor (1948)</a:t>
            </a:r>
          </a:p>
          <a:p>
            <a:pPr marL="0" indent="0" algn="r">
              <a:buNone/>
            </a:pPr>
            <a:endParaRPr lang="de-DE" altLang="de-DE" sz="1800" dirty="0"/>
          </a:p>
          <a:p>
            <a:pPr marL="0" indent="0">
              <a:buNone/>
            </a:pPr>
            <a:r>
              <a:rPr lang="de-DE" altLang="de-DE" sz="1800" dirty="0"/>
              <a:t>Gründung 1948 unter Patenschaft Frankreichs und der Universität Nancy</a:t>
            </a:r>
          </a:p>
          <a:p>
            <a:pPr marL="0" indent="0">
              <a:buNone/>
            </a:pPr>
            <a:r>
              <a:rPr lang="de-DE" altLang="de-DE" sz="1800" dirty="0"/>
              <a:t>erste Anfänge seit 1946 in Homburg </a:t>
            </a:r>
          </a:p>
          <a:p>
            <a:pPr marL="0" indent="0">
              <a:buNone/>
            </a:pPr>
            <a:r>
              <a:rPr lang="de-DE" altLang="de-DE" sz="1800" dirty="0"/>
              <a:t>1948 Aufnahme des Lehrbetriebs in der ehemaligen Below-Kaserne im Stadtwald</a:t>
            </a:r>
          </a:p>
          <a:p>
            <a:pPr marL="0" indent="0">
              <a:buNone/>
            </a:pPr>
            <a:r>
              <a:rPr lang="de-DE" altLang="de-DE" sz="1800" dirty="0"/>
              <a:t>Studierendenzahl damals: 638</a:t>
            </a:r>
          </a:p>
        </p:txBody>
      </p:sp>
      <p:pic>
        <p:nvPicPr>
          <p:cNvPr id="1946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-1360"/>
          <a:stretch/>
        </p:blipFill>
        <p:spPr bwMode="auto">
          <a:xfrm>
            <a:off x="1" y="1556792"/>
            <a:ext cx="6038492" cy="471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</p:spTree>
    <p:extLst>
      <p:ext uri="{BB962C8B-B14F-4D97-AF65-F5344CB8AC3E}">
        <p14:creationId xmlns:p14="http://schemas.microsoft.com/office/powerpoint/2010/main" val="427609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de-DE" altLang="de-DE" sz="3200" dirty="0">
                <a:solidFill>
                  <a:schemeClr val="accent1"/>
                </a:solidFill>
              </a:rPr>
              <a:t>Chancen</a:t>
            </a:r>
            <a:r>
              <a:rPr lang="de-DE" altLang="de-DE" sz="3200" dirty="0"/>
              <a:t> in aller Welt</a:t>
            </a:r>
          </a:p>
        </p:txBody>
      </p:sp>
      <p:sp>
        <p:nvSpPr>
          <p:cNvPr id="23555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3556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2B8AE-85C0-4042-8E7B-60C99AC816C5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20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3557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D4A05-EAD0-4023-8A9C-2961C9DCE4C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355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335360" y="1484784"/>
            <a:ext cx="5688632" cy="48533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International Office</a:t>
            </a:r>
            <a:r>
              <a:rPr lang="de-DE" altLang="de-DE" sz="1800" dirty="0"/>
              <a:t>: koordinierende Servicestelle </a:t>
            </a:r>
            <a:br>
              <a:rPr lang="de-DE" altLang="de-DE" sz="1800" dirty="0"/>
            </a:br>
            <a:r>
              <a:rPr lang="de-DE" altLang="de-DE" sz="1800" dirty="0"/>
              <a:t>für alles rund um Incoming und </a:t>
            </a:r>
            <a:r>
              <a:rPr lang="de-DE" altLang="de-DE" sz="1800" dirty="0" err="1"/>
              <a:t>Outgoing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Austausch­programme in Forschung und Lehre</a:t>
            </a:r>
            <a:br>
              <a:rPr lang="de-DE" altLang="de-DE" sz="1800" dirty="0"/>
            </a:br>
            <a:r>
              <a:rPr lang="de-DE" altLang="de-DE" sz="1800" dirty="0"/>
              <a:t>mit </a:t>
            </a:r>
            <a:r>
              <a:rPr lang="de-DE" altLang="de-DE" sz="1800" dirty="0">
                <a:solidFill>
                  <a:schemeClr val="accent1"/>
                </a:solidFill>
              </a:rPr>
              <a:t>Hunderten</a:t>
            </a:r>
            <a:r>
              <a:rPr lang="de-DE" altLang="de-DE" sz="1800" b="1" dirty="0"/>
              <a:t> </a:t>
            </a:r>
            <a:r>
              <a:rPr lang="de-DE" altLang="de-DE" sz="1800" dirty="0"/>
              <a:t>Partnerhochschulen weltweit,</a:t>
            </a:r>
            <a:br>
              <a:rPr lang="de-DE" altLang="de-DE" sz="1800" dirty="0"/>
            </a:br>
            <a:r>
              <a:rPr lang="de-DE" altLang="de-DE" sz="1800" dirty="0">
                <a:solidFill>
                  <a:schemeClr val="accent1"/>
                </a:solidFill>
              </a:rPr>
              <a:t>viele davon </a:t>
            </a:r>
            <a:r>
              <a:rPr lang="de-DE" altLang="de-DE" sz="1800" dirty="0"/>
              <a:t>in Europa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EU-Austauschprogramme, Erasmus+, </a:t>
            </a:r>
            <a:br>
              <a:rPr lang="de-DE" altLang="de-DE" sz="1800" dirty="0"/>
            </a:br>
            <a:r>
              <a:rPr lang="de-DE" altLang="de-DE" sz="1800" dirty="0"/>
              <a:t>DAAD-Programme…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/>
              <a:t>Unterstützung auch für alle, die auf eigene Faust </a:t>
            </a:r>
            <a:br>
              <a:rPr lang="de-DE" altLang="de-DE" sz="1800" dirty="0"/>
            </a:br>
            <a:r>
              <a:rPr lang="de-DE" altLang="de-DE" sz="1800" dirty="0"/>
              <a:t>an eine ausländische Uni gehen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Praktika </a:t>
            </a:r>
            <a:r>
              <a:rPr lang="de-DE" altLang="de-DE" sz="1800" dirty="0"/>
              <a:t>weltweit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Welcome Center </a:t>
            </a:r>
            <a:r>
              <a:rPr lang="de-DE" altLang="de-DE" sz="1800" dirty="0"/>
              <a:t>für internationale Studierende </a:t>
            </a:r>
            <a:br>
              <a:rPr lang="de-DE" altLang="de-DE" sz="1800" dirty="0"/>
            </a:br>
            <a:r>
              <a:rPr lang="de-DE" altLang="de-DE" sz="1800" dirty="0"/>
              <a:t>und Wissenschaftlerinnen und Wissenschaftler</a:t>
            </a:r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</p:txBody>
      </p:sp>
      <p:pic>
        <p:nvPicPr>
          <p:cNvPr id="23559" name="Grafik 12"/>
          <p:cNvPicPr>
            <a:picLocks/>
          </p:cNvPicPr>
          <p:nvPr/>
        </p:nvPicPr>
        <p:blipFill>
          <a:blip r:embed="rId2"/>
          <a:srcRect/>
          <a:stretch/>
        </p:blipFill>
        <p:spPr bwMode="auto">
          <a:xfrm>
            <a:off x="5519936" y="1556792"/>
            <a:ext cx="6672064" cy="470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781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3919-D5AB-3B20-E950-A64E793C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2">
            <a:extLst>
              <a:ext uri="{FF2B5EF4-FFF2-40B4-BE49-F238E27FC236}">
                <a16:creationId xmlns:a16="http://schemas.microsoft.com/office/drawing/2014/main" id="{EF9B1EE3-CE24-0ABA-40CA-370FC459E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1001801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>
                <a:solidFill>
                  <a:srgbClr val="19406B"/>
                </a:solidFill>
              </a:rPr>
              <a:t>Unsere</a:t>
            </a:r>
            <a:r>
              <a:rPr lang="de-DE" altLang="de-DE" sz="3200" dirty="0">
                <a:solidFill>
                  <a:schemeClr val="accent1"/>
                </a:solidFill>
              </a:rPr>
              <a:t> Third Mission – </a:t>
            </a:r>
            <a:r>
              <a:rPr lang="de-DE" altLang="de-DE" sz="3200" dirty="0"/>
              <a:t>Triathlon</a:t>
            </a:r>
          </a:p>
          <a:p>
            <a:pPr>
              <a:buFont typeface="Lucida Grande" pitchFamily="80" charset="0"/>
              <a:buNone/>
            </a:pPr>
            <a:endParaRPr lang="de-DE" altLang="de-DE" dirty="0"/>
          </a:p>
        </p:txBody>
      </p:sp>
      <p:sp>
        <p:nvSpPr>
          <p:cNvPr id="24579" name="Fußzeilenplatzhalter 1">
            <a:extLst>
              <a:ext uri="{FF2B5EF4-FFF2-40B4-BE49-F238E27FC236}">
                <a16:creationId xmlns:a16="http://schemas.microsoft.com/office/drawing/2014/main" id="{1D3C1445-B337-BD5E-FE51-8168093F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4580" name="Foliennummernplatzhalter 2">
            <a:extLst>
              <a:ext uri="{FF2B5EF4-FFF2-40B4-BE49-F238E27FC236}">
                <a16:creationId xmlns:a16="http://schemas.microsoft.com/office/drawing/2014/main" id="{90770988-2C0B-0775-FFB1-E2130425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1B232-7637-43CF-A66F-82772BB4706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21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1" name="Datumsplatzhalter 3">
            <a:extLst>
              <a:ext uri="{FF2B5EF4-FFF2-40B4-BE49-F238E27FC236}">
                <a16:creationId xmlns:a16="http://schemas.microsoft.com/office/drawing/2014/main" id="{20D6155C-F8D1-26DD-61DA-81E71A42A63E}"/>
              </a:ext>
            </a:extLst>
          </p:cNvPr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FE2AB-9A69-4AFA-8342-13EA558FFE1B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4582" name="Grafik 19">
            <a:extLst>
              <a:ext uri="{FF2B5EF4-FFF2-40B4-BE49-F238E27FC236}">
                <a16:creationId xmlns:a16="http://schemas.microsoft.com/office/drawing/2014/main" id="{C5B4B397-C3BF-05A2-1E5D-585444978FD8}"/>
              </a:ext>
            </a:extLst>
          </p:cNvPr>
          <p:cNvPicPr>
            <a:picLocks/>
          </p:cNvPicPr>
          <p:nvPr/>
        </p:nvPicPr>
        <p:blipFill>
          <a:blip r:embed="rId2"/>
          <a:srcRect l="6276" r="6276"/>
          <a:stretch/>
        </p:blipFill>
        <p:spPr bwMode="auto">
          <a:xfrm>
            <a:off x="0" y="1700808"/>
            <a:ext cx="5760640" cy="46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Inhaltsplatzhalter 3">
            <a:extLst>
              <a:ext uri="{FF2B5EF4-FFF2-40B4-BE49-F238E27FC236}">
                <a16:creationId xmlns:a16="http://schemas.microsoft.com/office/drawing/2014/main" id="{F8A78540-6043-9148-9950-8EE581658AD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420980" y="1628800"/>
            <a:ext cx="5760640" cy="4104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altLang="de-DE" sz="1800" dirty="0">
                <a:solidFill>
                  <a:srgbClr val="19406B"/>
                </a:solidFill>
              </a:rPr>
              <a:t>gesellschaftliche Verantwortung: </a:t>
            </a:r>
            <a:br>
              <a:rPr lang="de-DE" altLang="de-DE" sz="1800" dirty="0">
                <a:solidFill>
                  <a:srgbClr val="19406B"/>
                </a:solidFill>
              </a:rPr>
            </a:br>
            <a:r>
              <a:rPr lang="de-DE" altLang="de-DE" sz="1800" dirty="0">
                <a:solidFill>
                  <a:srgbClr val="19406B"/>
                </a:solidFill>
              </a:rPr>
              <a:t>Lehre, Forschung und </a:t>
            </a:r>
            <a:r>
              <a:rPr lang="de-DE" altLang="de-DE" sz="1800" dirty="0">
                <a:solidFill>
                  <a:srgbClr val="C00000"/>
                </a:solidFill>
              </a:rPr>
              <a:t>Third Mission</a:t>
            </a:r>
          </a:p>
          <a:p>
            <a:pPr marL="0" indent="0">
              <a:buNone/>
            </a:pPr>
            <a:endParaRPr lang="de-DE" altLang="de-DE" sz="800" dirty="0">
              <a:solidFill>
                <a:srgbClr val="19406B"/>
              </a:solidFill>
            </a:endParaRPr>
          </a:p>
          <a:p>
            <a:pPr marL="0" indent="0"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Triathlon</a:t>
            </a:r>
            <a:r>
              <a:rPr lang="de-DE" altLang="de-DE" sz="1800" dirty="0">
                <a:solidFill>
                  <a:srgbClr val="19406B"/>
                </a:solidFill>
              </a:rPr>
              <a:t> ist Teil der Third Mission: </a:t>
            </a:r>
            <a:br>
              <a:rPr lang="de-DE" altLang="de-DE" sz="1800" dirty="0">
                <a:solidFill>
                  <a:srgbClr val="19406B"/>
                </a:solidFill>
              </a:rPr>
            </a:br>
            <a:r>
              <a:rPr lang="de-DE" altLang="de-DE" sz="1800" dirty="0">
                <a:solidFill>
                  <a:srgbClr val="19406B"/>
                </a:solidFill>
              </a:rPr>
              <a:t>zentrale Organisation für </a:t>
            </a:r>
            <a:r>
              <a:rPr lang="de-DE" altLang="de-DE" sz="1800" dirty="0">
                <a:solidFill>
                  <a:srgbClr val="C00000"/>
                </a:solidFill>
              </a:rPr>
              <a:t>Gründerkultur, Innovation, Wissens- und Forschungstransfer</a:t>
            </a:r>
          </a:p>
          <a:p>
            <a:pPr marL="0" indent="0">
              <a:buNone/>
            </a:pPr>
            <a:endParaRPr lang="de-DE" altLang="de-DE" sz="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de-DE" sz="1800" dirty="0">
                <a:solidFill>
                  <a:srgbClr val="C00000"/>
                </a:solidFill>
              </a:rPr>
              <a:t>„Entrepreneurial University of the Year</a:t>
            </a:r>
            <a:r>
              <a:rPr lang="en-US" altLang="de-DE" sz="1800" dirty="0">
                <a:solidFill>
                  <a:schemeClr val="accent1"/>
                </a:solidFill>
              </a:rPr>
              <a:t>“</a:t>
            </a:r>
            <a:r>
              <a:rPr lang="en-US" altLang="de-DE" sz="1800" dirty="0">
                <a:solidFill>
                  <a:srgbClr val="19406B"/>
                </a:solidFill>
              </a:rPr>
              <a:t>: </a:t>
            </a:r>
            <a:br>
              <a:rPr lang="en-US" altLang="de-DE" sz="1800" dirty="0">
                <a:solidFill>
                  <a:srgbClr val="19406B"/>
                </a:solidFill>
              </a:rPr>
            </a:br>
            <a:r>
              <a:rPr lang="en-US" altLang="de-DE" sz="1800" dirty="0" err="1">
                <a:solidFill>
                  <a:srgbClr val="19406B"/>
                </a:solidFill>
              </a:rPr>
              <a:t>europaweit</a:t>
            </a:r>
            <a:r>
              <a:rPr lang="en-US" altLang="de-DE" sz="1800" dirty="0">
                <a:solidFill>
                  <a:srgbClr val="19406B"/>
                </a:solidFill>
              </a:rPr>
              <a:t> </a:t>
            </a:r>
            <a:r>
              <a:rPr lang="en-US" altLang="de-DE" sz="1800" dirty="0" err="1">
                <a:solidFill>
                  <a:srgbClr val="19406B"/>
                </a:solidFill>
              </a:rPr>
              <a:t>dritter</a:t>
            </a:r>
            <a:r>
              <a:rPr lang="en-US" altLang="de-DE" sz="1800" dirty="0">
                <a:solidFill>
                  <a:srgbClr val="19406B"/>
                </a:solidFill>
              </a:rPr>
              <a:t> Platz </a:t>
            </a:r>
            <a:r>
              <a:rPr lang="en-US" altLang="de-DE" sz="1800" dirty="0" err="1">
                <a:solidFill>
                  <a:srgbClr val="19406B"/>
                </a:solidFill>
              </a:rPr>
              <a:t>bei</a:t>
            </a:r>
            <a:r>
              <a:rPr lang="en-US" altLang="de-DE" sz="1800" dirty="0">
                <a:solidFill>
                  <a:srgbClr val="19406B"/>
                </a:solidFill>
              </a:rPr>
              <a:t> den </a:t>
            </a:r>
            <a:r>
              <a:rPr lang="en-US" altLang="de-DE" sz="1800" dirty="0">
                <a:solidFill>
                  <a:srgbClr val="C00000"/>
                </a:solidFill>
              </a:rPr>
              <a:t>Triple E Awards</a:t>
            </a:r>
            <a:endParaRPr lang="en-US" altLang="de-DE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zweitbeste Hochschule für Unternehmensgründungen </a:t>
            </a:r>
            <a:br>
              <a:rPr lang="de-DE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in Deutschland </a:t>
            </a:r>
            <a:r>
              <a:rPr lang="de-DE" altLang="de-DE" sz="1800" dirty="0">
                <a:solidFill>
                  <a:srgbClr val="19406B"/>
                </a:solidFill>
              </a:rPr>
              <a:t>(Gründungsradar des Stifterverbandes für die Deutsche Wissenschaft)</a:t>
            </a:r>
            <a:endParaRPr lang="de-DE" altLang="de-DE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DE" altLang="de-DE" sz="1800" dirty="0"/>
              <a:t>Auszeichnung als </a:t>
            </a:r>
            <a:r>
              <a:rPr lang="de-DE" altLang="de-DE" sz="1800" dirty="0">
                <a:solidFill>
                  <a:srgbClr val="C00000"/>
                </a:solidFill>
              </a:rPr>
              <a:t>EXIST-Gründerhochschule</a:t>
            </a:r>
            <a:r>
              <a:rPr lang="de-DE" altLang="de-DE" sz="1800" dirty="0">
                <a:solidFill>
                  <a:schemeClr val="accent1"/>
                </a:solidFill>
              </a:rPr>
              <a:t> </a:t>
            </a:r>
            <a:endParaRPr lang="de-DE" altLang="de-DE" sz="1800" dirty="0">
              <a:solidFill>
                <a:srgbClr val="19406B"/>
              </a:solidFill>
            </a:endParaRPr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69496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E56CD-24B5-25CF-6A83-79957C67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2">
            <a:extLst>
              <a:ext uri="{FF2B5EF4-FFF2-40B4-BE49-F238E27FC236}">
                <a16:creationId xmlns:a16="http://schemas.microsoft.com/office/drawing/2014/main" id="{C06604DE-4170-DE9E-420E-3A7202D82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1001801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>
                <a:solidFill>
                  <a:srgbClr val="19406B"/>
                </a:solidFill>
              </a:rPr>
              <a:t>Unsere</a:t>
            </a:r>
            <a:r>
              <a:rPr lang="de-DE" altLang="de-DE" sz="3200" dirty="0">
                <a:solidFill>
                  <a:schemeClr val="accent1"/>
                </a:solidFill>
              </a:rPr>
              <a:t> Third Mission – Unternehmer</a:t>
            </a:r>
            <a:r>
              <a:rPr lang="de-DE" altLang="de-DE" sz="3200" dirty="0"/>
              <a:t>geist</a:t>
            </a:r>
          </a:p>
          <a:p>
            <a:pPr>
              <a:buFont typeface="Lucida Grande" pitchFamily="80" charset="0"/>
              <a:buNone/>
            </a:pPr>
            <a:endParaRPr lang="de-DE" altLang="de-DE" dirty="0"/>
          </a:p>
        </p:txBody>
      </p:sp>
      <p:sp>
        <p:nvSpPr>
          <p:cNvPr id="24579" name="Fußzeilenplatzhalter 1">
            <a:extLst>
              <a:ext uri="{FF2B5EF4-FFF2-40B4-BE49-F238E27FC236}">
                <a16:creationId xmlns:a16="http://schemas.microsoft.com/office/drawing/2014/main" id="{71B14519-97CF-BCC5-A501-101444DF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4580" name="Foliennummernplatzhalter 2">
            <a:extLst>
              <a:ext uri="{FF2B5EF4-FFF2-40B4-BE49-F238E27FC236}">
                <a16:creationId xmlns:a16="http://schemas.microsoft.com/office/drawing/2014/main" id="{50A0D5FA-C5F7-8944-1563-1C451741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1B232-7637-43CF-A66F-82772BB4706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22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1" name="Datumsplatzhalter 3">
            <a:extLst>
              <a:ext uri="{FF2B5EF4-FFF2-40B4-BE49-F238E27FC236}">
                <a16:creationId xmlns:a16="http://schemas.microsoft.com/office/drawing/2014/main" id="{132818B7-335C-DAF7-27A7-32D7F8C6C372}"/>
              </a:ext>
            </a:extLst>
          </p:cNvPr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FE2AB-9A69-4AFA-8342-13EA558FFE1B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583" name="Inhaltsplatzhalter 3">
            <a:extLst>
              <a:ext uri="{FF2B5EF4-FFF2-40B4-BE49-F238E27FC236}">
                <a16:creationId xmlns:a16="http://schemas.microsoft.com/office/drawing/2014/main" id="{1FC25F51-290B-55D4-C45B-CDC4D4E6396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386492" y="1844824"/>
            <a:ext cx="5760640" cy="51571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de-DE" altLang="de-DE" sz="1800" dirty="0">
              <a:solidFill>
                <a:srgbClr val="19406B"/>
              </a:solidFill>
            </a:endParaRPr>
          </a:p>
          <a:p>
            <a:pPr marL="0" indent="0"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seit 1995 </a:t>
            </a:r>
            <a:r>
              <a:rPr lang="de-DE" altLang="de-DE" sz="1800" dirty="0"/>
              <a:t>exzellente systematische Gründungsberatung und -förderung, viele Angebote schon im Studium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3</a:t>
            </a:r>
            <a:r>
              <a:rPr lang="de-DE" altLang="de-DE" sz="1800" dirty="0"/>
              <a:t> Starterzentren</a:t>
            </a:r>
            <a:br>
              <a:rPr lang="de-DE" altLang="de-DE" sz="1800" dirty="0"/>
            </a:br>
            <a:r>
              <a:rPr lang="de-DE" altLang="de-DE" sz="1800" dirty="0"/>
              <a:t>rund </a:t>
            </a:r>
            <a:r>
              <a:rPr lang="de-DE" altLang="de-DE" sz="1800" dirty="0">
                <a:solidFill>
                  <a:schemeClr val="accent1"/>
                </a:solidFill>
              </a:rPr>
              <a:t>520</a:t>
            </a:r>
            <a:r>
              <a:rPr lang="de-DE" altLang="de-DE" sz="1800" b="1" dirty="0"/>
              <a:t> </a:t>
            </a:r>
            <a:r>
              <a:rPr lang="de-DE" altLang="de-DE" sz="1800" dirty="0"/>
              <a:t>Firmen-Gründungen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Innovation</a:t>
            </a:r>
            <a:r>
              <a:rPr lang="de-DE" altLang="de-DE" sz="1800" dirty="0">
                <a:solidFill>
                  <a:schemeClr val="accent1"/>
                </a:solidFill>
              </a:rPr>
              <a:t> Center </a:t>
            </a:r>
            <a:r>
              <a:rPr lang="de-DE" altLang="de-DE" sz="1800" dirty="0">
                <a:solidFill>
                  <a:srgbClr val="19406B"/>
                </a:solidFill>
              </a:rPr>
              <a:t>bringt Menschen aus Wissenschaft, Wirtschaft und Start-up-Szene zusammen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Science Park I </a:t>
            </a:r>
            <a:r>
              <a:rPr lang="de-DE" altLang="de-DE" sz="1800" dirty="0">
                <a:solidFill>
                  <a:srgbClr val="19406B"/>
                </a:solidFill>
              </a:rPr>
              <a:t>und</a:t>
            </a:r>
            <a:r>
              <a:rPr lang="de-DE" altLang="de-DE" sz="1800" dirty="0">
                <a:solidFill>
                  <a:schemeClr val="accent1"/>
                </a:solidFill>
              </a:rPr>
              <a:t> II </a:t>
            </a:r>
            <a:r>
              <a:rPr lang="de-DE" altLang="de-DE" sz="1800" dirty="0">
                <a:solidFill>
                  <a:srgbClr val="19406B"/>
                </a:solidFill>
              </a:rPr>
              <a:t>vor den Toren des Campus</a:t>
            </a:r>
          </a:p>
          <a:p>
            <a:pPr marL="0" indent="0">
              <a:buNone/>
            </a:pPr>
            <a:r>
              <a:rPr lang="de-DE" altLang="de-DE" sz="1800" dirty="0"/>
              <a:t>aktiver </a:t>
            </a:r>
            <a:r>
              <a:rPr lang="de-DE" altLang="de-DE" sz="1800" dirty="0">
                <a:solidFill>
                  <a:schemeClr val="accent1"/>
                </a:solidFill>
              </a:rPr>
              <a:t>Wissens- </a:t>
            </a:r>
            <a:r>
              <a:rPr lang="de-DE" altLang="de-DE" sz="1800" dirty="0">
                <a:solidFill>
                  <a:srgbClr val="19406B"/>
                </a:solidFill>
              </a:rPr>
              <a:t>und</a:t>
            </a:r>
            <a:r>
              <a:rPr lang="de-DE" altLang="de-DE" sz="1800" dirty="0">
                <a:solidFill>
                  <a:schemeClr val="accent1"/>
                </a:solidFill>
              </a:rPr>
              <a:t> Technologietransfer</a:t>
            </a:r>
          </a:p>
          <a:p>
            <a:pPr marL="0" indent="0">
              <a:buNone/>
            </a:pPr>
            <a:r>
              <a:rPr lang="de-DE" altLang="de-DE" sz="1800" dirty="0" err="1"/>
              <a:t>PatentVerwertungsAgentur</a:t>
            </a:r>
            <a:endParaRPr lang="de-DE" altLang="de-DE" sz="1800" dirty="0"/>
          </a:p>
          <a:p>
            <a:pPr marL="0" indent="0">
              <a:buNone/>
            </a:pPr>
            <a:r>
              <a:rPr lang="de-DE" altLang="de-DE" sz="1800" dirty="0"/>
              <a:t>Wissenschaftliche Weiterbildung - CEC Saar</a:t>
            </a:r>
          </a:p>
          <a:p>
            <a:pPr marL="0" indent="0">
              <a:buNone/>
            </a:pPr>
            <a:endParaRPr lang="de-DE" altLang="de-DE" sz="2000" dirty="0"/>
          </a:p>
          <a:p>
            <a:pPr marL="0" indent="0">
              <a:buNone/>
            </a:pPr>
            <a:endParaRPr lang="de-DE" altLang="de-DE" sz="2000" dirty="0"/>
          </a:p>
          <a:p>
            <a:endParaRPr lang="de-DE" altLang="de-DE" dirty="0"/>
          </a:p>
        </p:txBody>
      </p:sp>
      <p:pic>
        <p:nvPicPr>
          <p:cNvPr id="4" name="Grafik 19">
            <a:extLst>
              <a:ext uri="{FF2B5EF4-FFF2-40B4-BE49-F238E27FC236}">
                <a16:creationId xmlns:a16="http://schemas.microsoft.com/office/drawing/2014/main" id="{4D432AEB-D4B8-868C-8622-25882319D94B}"/>
              </a:ext>
            </a:extLst>
          </p:cNvPr>
          <p:cNvPicPr>
            <a:picLocks/>
          </p:cNvPicPr>
          <p:nvPr/>
        </p:nvPicPr>
        <p:blipFill>
          <a:blip r:embed="rId2"/>
          <a:srcRect l="5589" r="5589"/>
          <a:stretch/>
        </p:blipFill>
        <p:spPr bwMode="auto">
          <a:xfrm>
            <a:off x="0" y="1484784"/>
            <a:ext cx="5879976" cy="4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80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>
                <a:solidFill>
                  <a:srgbClr val="19406B"/>
                </a:solidFill>
              </a:rPr>
              <a:t>Unsere</a:t>
            </a:r>
            <a:r>
              <a:rPr lang="de-DE" altLang="de-DE" sz="3200" dirty="0">
                <a:solidFill>
                  <a:schemeClr val="accent1"/>
                </a:solidFill>
              </a:rPr>
              <a:t> Third Mission </a:t>
            </a:r>
            <a:r>
              <a:rPr lang="de-DE" altLang="de-DE" sz="3200" dirty="0">
                <a:solidFill>
                  <a:srgbClr val="19406B"/>
                </a:solidFill>
              </a:rPr>
              <a:t>–</a:t>
            </a:r>
            <a:r>
              <a:rPr lang="de-DE" altLang="de-DE" sz="3200" dirty="0">
                <a:solidFill>
                  <a:schemeClr val="accent1"/>
                </a:solidFill>
              </a:rPr>
              <a:t> nachhaltig</a:t>
            </a:r>
            <a:r>
              <a:rPr lang="de-DE" altLang="de-DE" sz="3200" dirty="0">
                <a:solidFill>
                  <a:srgbClr val="19406B"/>
                </a:solidFill>
              </a:rPr>
              <a:t>!</a:t>
            </a:r>
          </a:p>
          <a:p>
            <a:pPr>
              <a:buFont typeface="Lucida Grande" pitchFamily="80" charset="0"/>
              <a:buNone/>
            </a:pPr>
            <a:endParaRPr lang="de-DE" altLang="de-DE" dirty="0"/>
          </a:p>
        </p:txBody>
      </p:sp>
      <p:sp>
        <p:nvSpPr>
          <p:cNvPr id="24579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4580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1B232-7637-43CF-A66F-82772BB4706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23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1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FE2AB-9A69-4AFA-8342-13EA558FFE1B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4582" name="Grafik 19"/>
          <p:cNvPicPr>
            <a:picLocks/>
          </p:cNvPicPr>
          <p:nvPr/>
        </p:nvPicPr>
        <p:blipFill>
          <a:blip r:embed="rId2"/>
          <a:srcRect l="5857" r="5857"/>
          <a:stretch/>
        </p:blipFill>
        <p:spPr bwMode="auto">
          <a:xfrm>
            <a:off x="0" y="1556792"/>
            <a:ext cx="6240015" cy="471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Inhaltsplatzhalter 3"/>
          <p:cNvSpPr>
            <a:spLocks noGrp="1"/>
          </p:cNvSpPr>
          <p:nvPr>
            <p:ph idx="1"/>
          </p:nvPr>
        </p:nvSpPr>
        <p:spPr bwMode="auto">
          <a:xfrm>
            <a:off x="6528048" y="1844824"/>
            <a:ext cx="5663952" cy="50131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gemeinsam nachhaltiger:</a:t>
            </a:r>
            <a:r>
              <a:rPr lang="de-DE" altLang="de-DE" sz="1800" dirty="0">
                <a:solidFill>
                  <a:srgbClr val="19406B"/>
                </a:solidFill>
              </a:rPr>
              <a:t> Wir arbeiten daran!</a:t>
            </a:r>
            <a:br>
              <a:rPr lang="de-DE" altLang="de-DE" sz="1800" dirty="0">
                <a:solidFill>
                  <a:srgbClr val="19406B"/>
                </a:solidFill>
              </a:rPr>
            </a:br>
            <a:r>
              <a:rPr lang="de-DE" sz="1800" kern="100" dirty="0">
                <a:ea typeface="Aptos" panose="020B0004020202020204" pitchFamily="34" charset="0"/>
              </a:rPr>
              <a:t>Nachhaltigkeit soll Teil der Universitätskultur werden </a:t>
            </a:r>
          </a:p>
          <a:p>
            <a:pPr marL="0" indent="0">
              <a:buNone/>
            </a:pPr>
            <a:endParaRPr lang="de-DE" altLang="de-DE" sz="1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Nachhaltigkeitsrat </a:t>
            </a:r>
            <a:r>
              <a:rPr lang="de-DE" altLang="de-DE" sz="1800" dirty="0">
                <a:solidFill>
                  <a:srgbClr val="19406B"/>
                </a:solidFill>
              </a:rPr>
              <a:t>mit verschiedenen Fachgruppen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rgbClr val="19406B"/>
                </a:solidFill>
              </a:rPr>
              <a:t>b</a:t>
            </a:r>
            <a:r>
              <a:rPr lang="de-DE" sz="1800" kern="100" dirty="0">
                <a:solidFill>
                  <a:srgbClr val="19406B"/>
                </a:solidFill>
                <a:effectLst/>
                <a:ea typeface="Aptos" panose="020B0004020202020204" pitchFamily="34" charset="0"/>
              </a:rPr>
              <a:t>ereits </a:t>
            </a:r>
            <a:r>
              <a:rPr lang="de-DE" sz="1800" kern="100" dirty="0">
                <a:effectLst/>
                <a:ea typeface="Aptos" panose="020B0004020202020204" pitchFamily="34" charset="0"/>
              </a:rPr>
              <a:t>jetzt: zahlreiche Projekte, Aktionen und Veranstaltungen für mehr Nachhaltigkeit in </a:t>
            </a:r>
            <a:br>
              <a:rPr lang="de-DE" sz="1800" kern="100" dirty="0">
                <a:effectLst/>
                <a:ea typeface="Aptos" panose="020B0004020202020204" pitchFamily="34" charset="0"/>
              </a:rPr>
            </a:br>
            <a:r>
              <a:rPr lang="de-DE" sz="1800" kern="100" dirty="0">
                <a:effectLst/>
                <a:ea typeface="Aptos" panose="020B0004020202020204" pitchFamily="34" charset="0"/>
              </a:rPr>
              <a:t>Forschung, Lehre und Universitätsbetrieb</a:t>
            </a:r>
            <a:endParaRPr lang="de-DE" sz="800" kern="100" dirty="0">
              <a:effectLst/>
              <a:ea typeface="Aptos" panose="020B00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kern="100" dirty="0">
                <a:effectLst/>
                <a:ea typeface="Aptos" panose="020B0004020202020204" pitchFamily="34" charset="0"/>
              </a:rPr>
              <a:t>Förderung </a:t>
            </a:r>
            <a:r>
              <a:rPr lang="de-DE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  <a:t>innovativer Forschung</a:t>
            </a:r>
            <a:br>
              <a:rPr lang="de-DE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</a:br>
            <a:br>
              <a:rPr lang="de-DE" sz="900" kern="100" dirty="0">
                <a:solidFill>
                  <a:srgbClr val="C00000"/>
                </a:solidFill>
                <a:ea typeface="Aptos" panose="020B0004020202020204" pitchFamily="34" charset="0"/>
              </a:rPr>
            </a:br>
            <a:r>
              <a:rPr lang="de-DE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  <a:t>Bewusstsein schaffen </a:t>
            </a:r>
            <a:r>
              <a:rPr lang="de-DE" sz="1800" kern="100" dirty="0">
                <a:effectLst/>
                <a:ea typeface="Aptos" panose="020B0004020202020204" pitchFamily="34" charset="0"/>
              </a:rPr>
              <a:t>in der Gesellschaft</a:t>
            </a:r>
            <a:br>
              <a:rPr lang="de-DE" sz="1800" kern="100" dirty="0">
                <a:effectLst/>
                <a:ea typeface="Aptos" panose="020B0004020202020204" pitchFamily="34" charset="0"/>
              </a:rPr>
            </a:br>
            <a:br>
              <a:rPr lang="de-DE" sz="800" kern="100" dirty="0">
                <a:effectLst/>
                <a:ea typeface="Aptos" panose="020B0004020202020204" pitchFamily="34" charset="0"/>
              </a:rPr>
            </a:br>
            <a:r>
              <a:rPr lang="de-DE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  <a:t>Vorbild</a:t>
            </a:r>
            <a:r>
              <a:rPr lang="de-DE" sz="1800" kern="100" dirty="0">
                <a:effectLst/>
                <a:ea typeface="Aptos" panose="020B0004020202020204" pitchFamily="34" charset="0"/>
              </a:rPr>
              <a:t>funktion</a:t>
            </a:r>
            <a:r>
              <a:rPr lang="de-DE" sz="1800" kern="100" dirty="0">
                <a:ea typeface="Aptos" panose="020B0004020202020204" pitchFamily="34" charset="0"/>
              </a:rPr>
              <a:t>:</a:t>
            </a:r>
            <a:r>
              <a:rPr lang="de-DE" sz="1800" kern="100" dirty="0">
                <a:effectLst/>
                <a:ea typeface="Aptos" panose="020B0004020202020204" pitchFamily="34" charset="0"/>
              </a:rPr>
              <a:t> </a:t>
            </a:r>
            <a:br>
              <a:rPr lang="de-DE" sz="1800" kern="100" dirty="0">
                <a:effectLst/>
                <a:ea typeface="Aptos" panose="020B0004020202020204" pitchFamily="34" charset="0"/>
              </a:rPr>
            </a:br>
            <a:r>
              <a:rPr lang="de-DE" sz="1800" kern="100" dirty="0">
                <a:effectLst/>
                <a:ea typeface="Aptos" panose="020B0004020202020204" pitchFamily="34" charset="0"/>
              </a:rPr>
              <a:t>sozial und wirtschaftlich </a:t>
            </a:r>
            <a:r>
              <a:rPr lang="de-DE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  <a:t>verantwortungsvoll</a:t>
            </a:r>
            <a:r>
              <a:rPr lang="de-DE" sz="1800" kern="100" dirty="0">
                <a:effectLst/>
                <a:ea typeface="Aptos" panose="020B0004020202020204" pitchFamily="34" charset="0"/>
              </a:rPr>
              <a:t> </a:t>
            </a:r>
            <a:r>
              <a:rPr lang="de-DE" sz="1800" kern="100" dirty="0">
                <a:ea typeface="Aptos" panose="020B0004020202020204" pitchFamily="34" charset="0"/>
              </a:rPr>
              <a:t>Handeln</a:t>
            </a:r>
            <a:endParaRPr lang="de-DE" sz="1800" kern="100" dirty="0">
              <a:effectLst/>
              <a:ea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2"/>
          <p:cNvSpPr>
            <a:spLocks noGrp="1"/>
          </p:cNvSpPr>
          <p:nvPr>
            <p:ph type="ctrTitle"/>
          </p:nvPr>
        </p:nvSpPr>
        <p:spPr bwMode="auto">
          <a:xfrm>
            <a:off x="479376" y="3957638"/>
            <a:ext cx="11521280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>
                <a:solidFill>
                  <a:schemeClr val="accent1"/>
                </a:solidFill>
              </a:rPr>
              <a:t>Forschungsstark | International | Vielfältig</a:t>
            </a:r>
            <a:br>
              <a:rPr lang="de-DE" altLang="de-DE" dirty="0"/>
            </a:br>
            <a:br>
              <a:rPr lang="de-DE" altLang="de-DE" dirty="0"/>
            </a:br>
            <a:br>
              <a:rPr lang="de-DE" altLang="de-DE" sz="1600" dirty="0"/>
            </a:br>
            <a:r>
              <a:rPr lang="de-DE" altLang="de-DE" sz="1500" dirty="0"/>
              <a:t>Bilder: Oliver Dietze, </a:t>
            </a:r>
            <a:r>
              <a:rPr lang="de-DE" altLang="de-DE" sz="1500" dirty="0" err="1"/>
              <a:t>dasbilderwerk</a:t>
            </a:r>
            <a:r>
              <a:rPr lang="de-DE" altLang="de-DE" sz="1500" dirty="0"/>
              <a:t> (14), </a:t>
            </a:r>
            <a:r>
              <a:rPr lang="de-DE" altLang="de-DE" sz="1500" dirty="0" err="1"/>
              <a:t>BeckerBredel</a:t>
            </a:r>
            <a:r>
              <a:rPr lang="de-DE" altLang="de-DE" sz="1500" dirty="0"/>
              <a:t> (4), Benjamin Treib/</a:t>
            </a:r>
            <a:r>
              <a:rPr lang="de-DE" altLang="de-DE" sz="1500" dirty="0" err="1"/>
              <a:t>Saarcopter</a:t>
            </a:r>
            <a:r>
              <a:rPr lang="de-DE" altLang="de-DE" sz="1500" dirty="0"/>
              <a:t> (5), Universitätsarchiv (2)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sp>
        <p:nvSpPr>
          <p:cNvPr id="21507" name="Foliennummernplatzhalter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B18F78-07D5-4C4E-8E8B-A505D384C7C7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3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1508" name="Datumsplatzhalter 5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89C73-BDD1-4F64-9B81-351C256DEE28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509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6769100" y="980728"/>
            <a:ext cx="5049838" cy="47204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>
                <a:solidFill>
                  <a:schemeClr val="accent1"/>
                </a:solidFill>
              </a:rPr>
              <a:t>1 </a:t>
            </a:r>
            <a:r>
              <a:rPr lang="de-DE" altLang="de-DE" sz="3200" dirty="0">
                <a:solidFill>
                  <a:srgbClr val="19406B"/>
                </a:solidFill>
              </a:rPr>
              <a:t>Universität – </a:t>
            </a:r>
            <a:r>
              <a:rPr lang="de-DE" altLang="de-DE" sz="3200" dirty="0">
                <a:solidFill>
                  <a:schemeClr val="accent1"/>
                </a:solidFill>
              </a:rPr>
              <a:t>2 </a:t>
            </a:r>
            <a:r>
              <a:rPr lang="de-DE" altLang="de-DE" sz="3200" dirty="0">
                <a:solidFill>
                  <a:srgbClr val="19406B"/>
                </a:solidFill>
              </a:rPr>
              <a:t>Standorte</a:t>
            </a:r>
          </a:p>
          <a:p>
            <a:r>
              <a:rPr lang="de-DE" altLang="de-DE" sz="2000" dirty="0">
                <a:solidFill>
                  <a:schemeClr val="accent1"/>
                </a:solidFill>
              </a:rPr>
              <a:t>6</a:t>
            </a:r>
            <a:r>
              <a:rPr lang="de-DE" altLang="de-DE" sz="2000" dirty="0"/>
              <a:t> Fakultäten </a:t>
            </a:r>
          </a:p>
          <a:p>
            <a:r>
              <a:rPr lang="de-DE" altLang="de-DE" sz="2000" dirty="0">
                <a:solidFill>
                  <a:schemeClr val="accent1"/>
                </a:solidFill>
              </a:rPr>
              <a:t>Campus</a:t>
            </a:r>
            <a:r>
              <a:rPr lang="de-DE" altLang="de-DE" sz="2000" dirty="0"/>
              <a:t> Saarbrücken </a:t>
            </a:r>
          </a:p>
          <a:p>
            <a:pPr lvl="1"/>
            <a:r>
              <a:rPr lang="de-DE" altLang="de-DE" dirty="0"/>
              <a:t>Fakultät Empirische Humanwissenschaften</a:t>
            </a:r>
            <a:br>
              <a:rPr lang="de-DE" altLang="de-DE" dirty="0"/>
            </a:br>
            <a:r>
              <a:rPr lang="de-DE" altLang="de-DE" dirty="0"/>
              <a:t>und Wirtschaftswissenschaft </a:t>
            </a:r>
          </a:p>
          <a:p>
            <a:pPr lvl="1"/>
            <a:r>
              <a:rPr lang="de-DE" altLang="de-DE" dirty="0"/>
              <a:t>Fakultät Mathematik und Informatik</a:t>
            </a:r>
          </a:p>
          <a:p>
            <a:pPr lvl="1"/>
            <a:r>
              <a:rPr lang="de-DE" altLang="de-DE" dirty="0"/>
              <a:t>Naturwissenschaftlich-Technische Fakultät</a:t>
            </a:r>
          </a:p>
          <a:p>
            <a:pPr lvl="1"/>
            <a:r>
              <a:rPr lang="de-DE" altLang="de-DE" dirty="0"/>
              <a:t>Philosophische Fakultät</a:t>
            </a:r>
          </a:p>
          <a:p>
            <a:pPr lvl="1"/>
            <a:r>
              <a:rPr lang="de-DE" altLang="de-DE" dirty="0"/>
              <a:t>Rechtswissenschaftliche Fakultät</a:t>
            </a:r>
            <a:endParaRPr lang="de-DE" altLang="de-DE" sz="2000" dirty="0"/>
          </a:p>
          <a:p>
            <a:r>
              <a:rPr lang="de-DE" altLang="de-DE" sz="2000" dirty="0">
                <a:solidFill>
                  <a:schemeClr val="accent1"/>
                </a:solidFill>
              </a:rPr>
              <a:t>Campus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/>
              <a:t>Homburg</a:t>
            </a:r>
          </a:p>
          <a:p>
            <a:pPr lvl="1"/>
            <a:r>
              <a:rPr lang="de-DE" altLang="de-DE" dirty="0"/>
              <a:t>Medizinische Fakultät </a:t>
            </a:r>
            <a:br>
              <a:rPr lang="de-DE" altLang="de-DE" dirty="0"/>
            </a:br>
            <a:r>
              <a:rPr lang="de-DE" altLang="de-DE" dirty="0"/>
              <a:t>und Universitätsklinikum</a:t>
            </a:r>
          </a:p>
        </p:txBody>
      </p:sp>
      <p:pic>
        <p:nvPicPr>
          <p:cNvPr id="21510" name="Grafik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5" r="18080" b="7482"/>
          <a:stretch/>
        </p:blipFill>
        <p:spPr bwMode="auto">
          <a:xfrm>
            <a:off x="0" y="44450"/>
            <a:ext cx="6096000" cy="62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Grafik 1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915987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279762-6F3B-4440-9FB4-C799C7946AE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5844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9B51AC-AC7B-4791-976C-53FFB7DEE1C9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59875" y="0"/>
            <a:ext cx="3032125" cy="6262688"/>
          </a:xfrm>
          <a:prstGeom prst="rect">
            <a:avLst/>
          </a:prstGeom>
          <a:solidFill>
            <a:srgbClr val="012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846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sp>
        <p:nvSpPr>
          <p:cNvPr id="35847" name="Textplatzhalter 1"/>
          <p:cNvSpPr txBox="1">
            <a:spLocks/>
          </p:cNvSpPr>
          <p:nvPr/>
        </p:nvSpPr>
        <p:spPr bwMode="auto">
          <a:xfrm>
            <a:off x="9467851" y="0"/>
            <a:ext cx="2532806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 Saarbrücken 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Kurze Wege mit internationaler Reichweite</a:t>
            </a:r>
            <a:endParaRPr lang="de-DE" altLang="de-DE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3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2"/>
          <p:cNvPicPr>
            <a:picLocks noChangeAspect="1"/>
          </p:cNvPicPr>
          <p:nvPr/>
        </p:nvPicPr>
        <p:blipFill>
          <a:blip r:embed="rId3"/>
          <a:srcRect l="470" r="470"/>
          <a:stretch/>
        </p:blipFill>
        <p:spPr bwMode="auto">
          <a:xfrm>
            <a:off x="0" y="0"/>
            <a:ext cx="915987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6A4518-A5C3-4684-B0C5-CF9CEEF8E8B3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5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3796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6F66F-0806-4CC2-B1B0-520E6A72FF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59875" y="0"/>
            <a:ext cx="3032125" cy="6262688"/>
          </a:xfrm>
          <a:prstGeom prst="rect">
            <a:avLst/>
          </a:prstGeom>
          <a:solidFill>
            <a:srgbClr val="C822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3798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33799" name="Textplatzhalter 1"/>
          <p:cNvSpPr txBox="1">
            <a:spLocks/>
          </p:cNvSpPr>
          <p:nvPr/>
        </p:nvSpPr>
        <p:spPr bwMode="auto">
          <a:xfrm>
            <a:off x="9336361" y="1916832"/>
            <a:ext cx="3032125" cy="369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 </a:t>
            </a:r>
            <a:b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Homburg 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Medizinische Fakultät 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 Universitätsklinikum des Saarlandes (UKS)</a:t>
            </a:r>
            <a:endParaRPr lang="de-DE" altLang="de-DE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484323"/>
            <a:ext cx="8866187" cy="769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de-DE" altLang="de-DE" sz="3200" dirty="0"/>
              <a:t>Das Wichtigste an unserer Uni: </a:t>
            </a:r>
            <a:r>
              <a:rPr lang="de-DE" altLang="de-DE" sz="3200" dirty="0">
                <a:solidFill>
                  <a:schemeClr val="accent1"/>
                </a:solidFill>
              </a:rPr>
              <a:t>die Menschen</a:t>
            </a:r>
          </a:p>
        </p:txBody>
      </p:sp>
      <p:sp>
        <p:nvSpPr>
          <p:cNvPr id="25603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sp>
        <p:nvSpPr>
          <p:cNvPr id="2560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CA84C1-8471-4C55-98F1-41F61F0043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6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5605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2DA3B-A260-4C63-A273-77313B681E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Grafik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034" y="1484783"/>
            <a:ext cx="5807966" cy="477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Inhaltsplatzhalter 3"/>
          <p:cNvSpPr>
            <a:spLocks noGrp="1"/>
          </p:cNvSpPr>
          <p:nvPr>
            <p:ph idx="1"/>
          </p:nvPr>
        </p:nvSpPr>
        <p:spPr bwMode="auto">
          <a:xfrm>
            <a:off x="485774" y="1412776"/>
            <a:ext cx="5322194" cy="48451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  <a:p>
            <a:pPr marL="0" indent="0">
              <a:buNone/>
            </a:pPr>
            <a:r>
              <a:rPr lang="de-DE" altLang="de-DE" sz="1800" dirty="0"/>
              <a:t>rund </a:t>
            </a:r>
            <a:r>
              <a:rPr lang="de-DE" altLang="de-DE" sz="1800" dirty="0">
                <a:solidFill>
                  <a:schemeClr val="accent1"/>
                </a:solidFill>
              </a:rPr>
              <a:t>17.000 </a:t>
            </a:r>
            <a:r>
              <a:rPr lang="de-DE" altLang="de-DE" sz="1800" dirty="0"/>
              <a:t>Studentinnen und Studenten, </a:t>
            </a:r>
            <a:br>
              <a:rPr lang="de-DE" altLang="de-DE" sz="1800" dirty="0"/>
            </a:br>
            <a:r>
              <a:rPr lang="de-DE" altLang="de-DE" sz="1800" dirty="0">
                <a:solidFill>
                  <a:schemeClr val="accent1"/>
                </a:solidFill>
              </a:rPr>
              <a:t>22 Prozent </a:t>
            </a:r>
            <a:r>
              <a:rPr lang="de-DE" altLang="de-DE" sz="1800" dirty="0"/>
              <a:t>davon kommen aus aller Welt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294</a:t>
            </a:r>
            <a:r>
              <a:rPr lang="de-DE" altLang="de-DE" sz="1800" dirty="0"/>
              <a:t> Professorinnen und Professoren</a:t>
            </a:r>
            <a:br>
              <a:rPr lang="de-DE" altLang="de-DE" sz="1800" dirty="0"/>
            </a:br>
            <a:r>
              <a:rPr lang="de-DE" altLang="de-DE" sz="1800" dirty="0"/>
              <a:t>(inkl. Juniorprofessuren)</a:t>
            </a:r>
          </a:p>
          <a:p>
            <a:pPr marL="0" indent="0">
              <a:buNone/>
            </a:pPr>
            <a:r>
              <a:rPr lang="de-DE" altLang="de-DE" sz="1800" dirty="0"/>
              <a:t>über </a:t>
            </a:r>
            <a:r>
              <a:rPr lang="de-DE" altLang="de-DE" sz="1800" dirty="0">
                <a:solidFill>
                  <a:schemeClr val="accent1"/>
                </a:solidFill>
              </a:rPr>
              <a:t>1.600</a:t>
            </a:r>
            <a:r>
              <a:rPr lang="de-DE" altLang="de-DE" sz="1800" dirty="0"/>
              <a:t> wissenschaftliche Mitarbeiterinnen </a:t>
            </a:r>
            <a:br>
              <a:rPr lang="de-DE" altLang="de-DE" sz="1800" dirty="0"/>
            </a:br>
            <a:r>
              <a:rPr lang="de-DE" altLang="de-DE" sz="1800" dirty="0"/>
              <a:t>und Mitarbeiter</a:t>
            </a:r>
          </a:p>
          <a:p>
            <a:pPr marL="0" indent="0">
              <a:buNone/>
            </a:pPr>
            <a:r>
              <a:rPr lang="de-DE" altLang="de-DE" sz="1800" dirty="0"/>
              <a:t>rund </a:t>
            </a:r>
            <a:r>
              <a:rPr lang="de-DE" altLang="de-DE" sz="1800" dirty="0">
                <a:solidFill>
                  <a:schemeClr val="accent1"/>
                </a:solidFill>
              </a:rPr>
              <a:t>1.400</a:t>
            </a:r>
            <a:r>
              <a:rPr lang="de-DE" altLang="de-DE" sz="1800" dirty="0"/>
              <a:t> studentische und wissenschaftliche Hilfskräfte</a:t>
            </a:r>
          </a:p>
          <a:p>
            <a:pPr marL="0" indent="0">
              <a:buNone/>
            </a:pPr>
            <a:r>
              <a:rPr lang="de-DE" altLang="de-DE" sz="1800" dirty="0"/>
              <a:t>rund</a:t>
            </a:r>
            <a:r>
              <a:rPr lang="de-DE" altLang="de-DE" sz="1800" dirty="0">
                <a:solidFill>
                  <a:schemeClr val="accent1"/>
                </a:solidFill>
              </a:rPr>
              <a:t> 50</a:t>
            </a:r>
            <a:r>
              <a:rPr lang="de-DE" altLang="de-DE" sz="1800" dirty="0"/>
              <a:t> Auszubildende</a:t>
            </a:r>
          </a:p>
          <a:p>
            <a:pPr marL="0" indent="0">
              <a:buNone/>
            </a:pPr>
            <a:r>
              <a:rPr lang="de-DE" altLang="de-DE" sz="1800" dirty="0"/>
              <a:t>einer der großen Arbeitgeber im Land:</a:t>
            </a:r>
            <a:br>
              <a:rPr lang="de-DE" altLang="de-DE" sz="1800" dirty="0"/>
            </a:br>
            <a:r>
              <a:rPr lang="de-DE" altLang="de-DE" sz="1800" dirty="0"/>
              <a:t>hier arbeiten </a:t>
            </a:r>
            <a:r>
              <a:rPr lang="de-DE" altLang="de-DE" sz="1800" dirty="0">
                <a:solidFill>
                  <a:schemeClr val="accent1"/>
                </a:solidFill>
              </a:rPr>
              <a:t>rund 4.900 </a:t>
            </a:r>
            <a:r>
              <a:rPr lang="de-DE" altLang="de-DE" sz="1800" dirty="0"/>
              <a:t>Menschen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de-DE" altLang="de-DE" sz="3200" dirty="0">
                <a:solidFill>
                  <a:schemeClr val="accent1"/>
                </a:solidFill>
              </a:rPr>
              <a:t>Spitzen</a:t>
            </a:r>
            <a:r>
              <a:rPr lang="de-DE" altLang="de-DE" sz="3200" dirty="0"/>
              <a:t>forschung</a:t>
            </a: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7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469579" y="1340768"/>
            <a:ext cx="5688632" cy="5944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endParaRPr lang="de-DE" altLang="de-DE" sz="2000" dirty="0"/>
          </a:p>
          <a:p>
            <a:pPr indent="0">
              <a:lnSpc>
                <a:spcPct val="100000"/>
              </a:lnSpc>
            </a:pPr>
            <a:r>
              <a:rPr lang="de-DE" altLang="de-DE" sz="1800" dirty="0">
                <a:solidFill>
                  <a:schemeClr val="accent1"/>
                </a:solidFill>
              </a:rPr>
              <a:t>international sichtbar, vielseitig und vielfach ausgezeichnet</a:t>
            </a:r>
            <a:r>
              <a:rPr lang="de-DE" altLang="de-DE" sz="1800" dirty="0"/>
              <a:t>: die Forschung an den </a:t>
            </a:r>
            <a:br>
              <a:rPr lang="de-DE" altLang="de-DE" sz="1800" dirty="0"/>
            </a:br>
            <a:r>
              <a:rPr lang="de-DE" altLang="de-DE" sz="1800" dirty="0"/>
              <a:t>Campus-Standorten Saarbrücken und Homburg</a:t>
            </a:r>
          </a:p>
          <a:p>
            <a:pPr indent="0">
              <a:lnSpc>
                <a:spcPct val="100000"/>
              </a:lnSpc>
            </a:pPr>
            <a:endParaRPr lang="de-DE" altLang="de-DE" sz="1800" dirty="0"/>
          </a:p>
          <a:p>
            <a:pPr marL="342900">
              <a:lnSpc>
                <a:spcPct val="100000"/>
              </a:lnSpc>
              <a:buFontTx/>
              <a:buChar char="-"/>
            </a:pPr>
            <a:r>
              <a:rPr lang="de-DE" altLang="de-DE" sz="1800" dirty="0">
                <a:solidFill>
                  <a:schemeClr val="accent1"/>
                </a:solidFill>
              </a:rPr>
              <a:t>7</a:t>
            </a:r>
            <a:r>
              <a:rPr lang="de-DE" altLang="de-DE" sz="1800" dirty="0"/>
              <a:t> Sonderforschungsbereiche/</a:t>
            </a:r>
            <a:r>
              <a:rPr lang="de-DE" altLang="de-DE" sz="1800" dirty="0" err="1"/>
              <a:t>Transregios</a:t>
            </a:r>
            <a:endParaRPr lang="de-DE" altLang="de-DE" sz="1800" dirty="0"/>
          </a:p>
          <a:p>
            <a:pPr marL="342900">
              <a:lnSpc>
                <a:spcPct val="100000"/>
              </a:lnSpc>
              <a:buFontTx/>
              <a:buChar char="-"/>
            </a:pPr>
            <a:r>
              <a:rPr lang="de-DE" altLang="de-DE" sz="1800" dirty="0">
                <a:solidFill>
                  <a:schemeClr val="accent1"/>
                </a:solidFill>
              </a:rPr>
              <a:t>5</a:t>
            </a:r>
            <a:r>
              <a:rPr lang="de-DE" altLang="de-DE" sz="1800" dirty="0"/>
              <a:t> Teilprojekte externer SFBs</a:t>
            </a:r>
          </a:p>
          <a:p>
            <a:pPr marL="342900">
              <a:lnSpc>
                <a:spcPct val="100000"/>
              </a:lnSpc>
              <a:buFontTx/>
              <a:buChar char="-"/>
            </a:pPr>
            <a:r>
              <a:rPr lang="de-DE" altLang="de-DE" sz="1800" dirty="0">
                <a:solidFill>
                  <a:schemeClr val="accent1"/>
                </a:solidFill>
              </a:rPr>
              <a:t>zahlreiche </a:t>
            </a:r>
            <a:r>
              <a:rPr lang="de-DE" altLang="de-DE" sz="1800" dirty="0"/>
              <a:t>ERC Grants und nationale wie internationale Auszeichnungen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de-DE" sz="1800" dirty="0">
                <a:solidFill>
                  <a:schemeClr val="accent1"/>
                </a:solidFill>
              </a:rPr>
              <a:t>zahlreiche</a:t>
            </a:r>
            <a:r>
              <a:rPr lang="de-DE" sz="1800" dirty="0"/>
              <a:t> </a:t>
            </a:r>
            <a:r>
              <a:rPr lang="de-DE" sz="1800" dirty="0">
                <a:solidFill>
                  <a:schemeClr val="accent1"/>
                </a:solidFill>
              </a:rPr>
              <a:t>Forschungsprojekte und Kooperationen weltweit</a:t>
            </a:r>
            <a:r>
              <a:rPr lang="de-DE" sz="1800" dirty="0"/>
              <a:t>, mehrere Dutzend Projekte laufen derzeit im EU-Rahmenprogramm für Forschung und Innovation Horizon Europe, Hunderte Projekte fördern unter anderem DFG und Bund</a:t>
            </a:r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699"/>
          <a:stretch/>
        </p:blipFill>
        <p:spPr bwMode="auto">
          <a:xfrm>
            <a:off x="1" y="1514621"/>
            <a:ext cx="5722421" cy="474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B6BD7-15B3-4AA8-8B0A-FB1DD151C028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8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268F7-DDC2-46BC-A9F7-90CE8FAA99D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83030" y="0"/>
            <a:ext cx="300897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773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</a:t>
            </a:r>
          </a:p>
        </p:txBody>
      </p:sp>
      <p:sp>
        <p:nvSpPr>
          <p:cNvPr id="32774" name="Textplatzhalter 1"/>
          <p:cNvSpPr txBox="1">
            <a:spLocks/>
          </p:cNvSpPr>
          <p:nvPr/>
        </p:nvSpPr>
        <p:spPr bwMode="auto">
          <a:xfrm>
            <a:off x="9259695" y="188640"/>
            <a:ext cx="2815655" cy="607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Unsere </a:t>
            </a:r>
            <a:r>
              <a:rPr lang="de-DE" altLang="de-DE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Schwerpunkte</a:t>
            </a:r>
          </a:p>
        </p:txBody>
      </p:sp>
      <p:pic>
        <p:nvPicPr>
          <p:cNvPr id="32775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335" r="8671" b="380"/>
          <a:stretch/>
        </p:blipFill>
        <p:spPr bwMode="auto">
          <a:xfrm>
            <a:off x="0" y="0"/>
            <a:ext cx="6084000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platzhalter 1"/>
          <p:cNvSpPr txBox="1">
            <a:spLocks/>
          </p:cNvSpPr>
          <p:nvPr/>
        </p:nvSpPr>
        <p:spPr bwMode="auto">
          <a:xfrm>
            <a:off x="6192687" y="1480402"/>
            <a:ext cx="2783633" cy="324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Informatik-wissenschaften</a:t>
            </a:r>
          </a:p>
          <a:p>
            <a:pPr algn="ctr">
              <a:lnSpc>
                <a:spcPct val="100000"/>
              </a:lnSpc>
            </a:pPr>
            <a:r>
              <a:rPr lang="de-DE" altLang="de-DE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ctr">
              <a:lnSpc>
                <a:spcPct val="100000"/>
              </a:lnSpc>
            </a:pPr>
            <a:r>
              <a:rPr lang="de-DE" altLang="de-DE" sz="2400" dirty="0" err="1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NanoBioMed</a:t>
            </a:r>
            <a:r>
              <a:rPr lang="de-DE" altLang="de-DE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Leben und Materie</a:t>
            </a:r>
          </a:p>
          <a:p>
            <a:pPr algn="ctr">
              <a:lnSpc>
                <a:spcPct val="100000"/>
              </a:lnSpc>
            </a:pPr>
            <a:r>
              <a:rPr lang="de-DE" altLang="de-DE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ctr">
              <a:lnSpc>
                <a:spcPct val="100000"/>
              </a:lnSpc>
            </a:pPr>
            <a:r>
              <a:rPr lang="de-DE" altLang="de-DE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131796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484323"/>
            <a:ext cx="9874001" cy="769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de-DE" altLang="de-DE" sz="3200" dirty="0">
                <a:solidFill>
                  <a:schemeClr val="accent1"/>
                </a:solidFill>
              </a:rPr>
              <a:t>Global Player</a:t>
            </a:r>
            <a:r>
              <a:rPr lang="de-DE" altLang="de-DE" sz="3200" dirty="0"/>
              <a:t>: Saarland </a:t>
            </a:r>
            <a:r>
              <a:rPr lang="de-DE" altLang="de-DE" sz="3200" dirty="0" err="1"/>
              <a:t>Informatics</a:t>
            </a:r>
            <a:r>
              <a:rPr lang="de-DE" altLang="de-DE" sz="3200" dirty="0"/>
              <a:t> Campus</a:t>
            </a:r>
          </a:p>
        </p:txBody>
      </p:sp>
      <p:sp>
        <p:nvSpPr>
          <p:cNvPr id="25603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bg1"/>
                </a:solidFill>
                <a:latin typeface="Segoe UI" panose="020B0502040204020203" pitchFamily="34" charset="0"/>
              </a:rPr>
              <a:t>Universität des Saarlandes </a:t>
            </a:r>
          </a:p>
        </p:txBody>
      </p:sp>
      <p:sp>
        <p:nvSpPr>
          <p:cNvPr id="2560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CA84C1-8471-4C55-98F1-41F61F0043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9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5605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2DA3B-A260-4C63-A273-77313B681E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Grafik 1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2376" r="-196" b="5"/>
          <a:stretch/>
        </p:blipFill>
        <p:spPr bwMode="auto">
          <a:xfrm>
            <a:off x="5711960" y="1700808"/>
            <a:ext cx="6480040" cy="46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Inhaltsplatzhalter 3"/>
          <p:cNvSpPr>
            <a:spLocks noGrp="1"/>
          </p:cNvSpPr>
          <p:nvPr>
            <p:ph idx="1"/>
          </p:nvPr>
        </p:nvSpPr>
        <p:spPr bwMode="auto">
          <a:xfrm>
            <a:off x="368560" y="1362989"/>
            <a:ext cx="5295392" cy="4176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altLang="de-DE" sz="2000" dirty="0">
                <a:solidFill>
                  <a:schemeClr val="accent1"/>
                </a:solidFill>
              </a:rPr>
              <a:t>international einer der </a:t>
            </a:r>
            <a:br>
              <a:rPr lang="de-DE" altLang="de-DE" sz="2000" dirty="0">
                <a:solidFill>
                  <a:schemeClr val="accent1"/>
                </a:solidFill>
              </a:rPr>
            </a:br>
            <a:r>
              <a:rPr lang="de-DE" altLang="de-DE" sz="2000" dirty="0">
                <a:solidFill>
                  <a:schemeClr val="accent1"/>
                </a:solidFill>
              </a:rPr>
              <a:t>führenden Standorte für Informatik</a:t>
            </a:r>
          </a:p>
          <a:p>
            <a:pPr marL="0" indent="0">
              <a:buNone/>
            </a:pPr>
            <a:br>
              <a:rPr lang="de-DE" altLang="de-DE" sz="1800" dirty="0"/>
            </a:br>
            <a:r>
              <a:rPr lang="de-DE" altLang="de-DE" sz="1800" dirty="0"/>
              <a:t>vielfach ausgezeichnet</a:t>
            </a:r>
            <a:br>
              <a:rPr lang="de-DE" altLang="de-DE" sz="1800" dirty="0"/>
            </a:br>
            <a:r>
              <a:rPr lang="de-DE" altLang="de-DE" sz="1800" dirty="0">
                <a:solidFill>
                  <a:schemeClr val="accent1"/>
                </a:solidFill>
              </a:rPr>
              <a:t>40 </a:t>
            </a:r>
            <a:r>
              <a:rPr lang="de-DE" altLang="de-DE" sz="1800" dirty="0"/>
              <a:t>ERC Grants, </a:t>
            </a:r>
            <a:r>
              <a:rPr lang="de-DE" altLang="de-DE" sz="1800" dirty="0">
                <a:solidFill>
                  <a:schemeClr val="accent1"/>
                </a:solidFill>
              </a:rPr>
              <a:t>7</a:t>
            </a:r>
            <a:r>
              <a:rPr lang="de-DE" altLang="de-DE" sz="1800" dirty="0"/>
              <a:t> Leibniz-Preisträger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1000 </a:t>
            </a:r>
            <a:r>
              <a:rPr lang="de-DE" altLang="de-DE" sz="1800" dirty="0"/>
              <a:t>Wissenschaftlerinnen und Wissenschaftler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3 Fachrichtungen eng vernetzt</a:t>
            </a:r>
            <a:r>
              <a:rPr lang="de-DE" altLang="de-DE" sz="1800" dirty="0">
                <a:solidFill>
                  <a:srgbClr val="19406B"/>
                </a:solidFill>
              </a:rPr>
              <a:t>:</a:t>
            </a:r>
            <a:r>
              <a:rPr lang="de-DE" altLang="de-DE" sz="1800" dirty="0">
                <a:solidFill>
                  <a:srgbClr val="5D7591"/>
                </a:solidFill>
              </a:rPr>
              <a:t> </a:t>
            </a:r>
            <a:br>
              <a:rPr lang="de-DE" altLang="de-DE" sz="1800" dirty="0">
                <a:solidFill>
                  <a:srgbClr val="5D7591"/>
                </a:solidFill>
              </a:rPr>
            </a:br>
            <a:r>
              <a:rPr lang="de-DE" altLang="de-DE" sz="1800" dirty="0">
                <a:solidFill>
                  <a:srgbClr val="19406B"/>
                </a:solidFill>
              </a:rPr>
              <a:t>Informatik, Mathematik sowie </a:t>
            </a:r>
            <a:br>
              <a:rPr lang="de-DE" altLang="de-DE" sz="1800" dirty="0">
                <a:solidFill>
                  <a:srgbClr val="19406B"/>
                </a:solidFill>
              </a:rPr>
            </a:br>
            <a:r>
              <a:rPr lang="de-DE" altLang="de-DE" sz="1800" dirty="0">
                <a:solidFill>
                  <a:srgbClr val="19406B"/>
                </a:solidFill>
              </a:rPr>
              <a:t>Sprachwissenschaft und Sprachtechnologie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5</a:t>
            </a:r>
            <a:r>
              <a:rPr lang="de-DE" altLang="de-DE" sz="1800" dirty="0"/>
              <a:t> weltweit angesehene Forschungsinstitute</a:t>
            </a:r>
            <a:br>
              <a:rPr lang="de-DE" altLang="de-DE" sz="1800" dirty="0"/>
            </a:br>
            <a:r>
              <a:rPr lang="de-DE" altLang="de-DE" sz="1800" dirty="0">
                <a:solidFill>
                  <a:schemeClr val="accent1"/>
                </a:solidFill>
              </a:rPr>
              <a:t>77 </a:t>
            </a:r>
            <a:r>
              <a:rPr lang="de-DE" altLang="de-DE" sz="1800" dirty="0"/>
              <a:t>Forschungsgruppen, </a:t>
            </a:r>
            <a:r>
              <a:rPr lang="de-DE" altLang="de-DE" sz="1800" dirty="0">
                <a:solidFill>
                  <a:schemeClr val="accent1"/>
                </a:solidFill>
              </a:rPr>
              <a:t>540</a:t>
            </a:r>
            <a:r>
              <a:rPr lang="de-DE" altLang="de-DE" sz="1800" dirty="0"/>
              <a:t> Promovierende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2.800 </a:t>
            </a:r>
            <a:r>
              <a:rPr lang="de-DE" altLang="de-DE" sz="1800" dirty="0"/>
              <a:t>Studierende aus über </a:t>
            </a:r>
            <a:r>
              <a:rPr lang="de-DE" altLang="de-DE" sz="1800" dirty="0">
                <a:solidFill>
                  <a:schemeClr val="accent1"/>
                </a:solidFill>
              </a:rPr>
              <a:t>80</a:t>
            </a:r>
            <a:r>
              <a:rPr lang="de-DE" altLang="de-DE" sz="1800" dirty="0"/>
              <a:t> Nationen 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accent1"/>
                </a:solidFill>
              </a:rPr>
              <a:t>24</a:t>
            </a:r>
            <a:r>
              <a:rPr lang="de-DE" altLang="de-DE" sz="1800" dirty="0"/>
              <a:t> Studiengänge, Graduiertenprogramme</a:t>
            </a:r>
          </a:p>
          <a:p>
            <a:pPr marL="0" indent="0">
              <a:buNone/>
            </a:pPr>
            <a:br>
              <a:rPr lang="de-DE" altLang="de-DE" sz="2000" dirty="0"/>
            </a:br>
            <a:endParaRPr lang="de-DE" altLang="de-DE" sz="2000" dirty="0"/>
          </a:p>
          <a:p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2672067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Design">
  <a:themeElements>
    <a:clrScheme name="Benutzerdefiniert 1">
      <a:dk1>
        <a:sysClr val="windowText" lastClr="000000"/>
      </a:dk1>
      <a:lt1>
        <a:sysClr val="window" lastClr="FFFFFF"/>
      </a:lt1>
      <a:dk2>
        <a:srgbClr val="004877"/>
      </a:dk2>
      <a:lt2>
        <a:srgbClr val="E6E6E6"/>
      </a:lt2>
      <a:accent1>
        <a:srgbClr val="C82254"/>
      </a:accent1>
      <a:accent2>
        <a:srgbClr val="D7DF23"/>
      </a:accent2>
      <a:accent3>
        <a:srgbClr val="01283F"/>
      </a:accent3>
      <a:accent4>
        <a:srgbClr val="BEBEBE"/>
      </a:accent4>
      <a:accent5>
        <a:srgbClr val="919191"/>
      </a:accent5>
      <a:accent6>
        <a:srgbClr val="BEBEBE"/>
      </a:accent6>
      <a:hlink>
        <a:srgbClr val="0000FF"/>
      </a:hlink>
      <a:folHlink>
        <a:srgbClr val="8DB3E2"/>
      </a:folHlink>
    </a:clrScheme>
    <a:fontScheme name="1_Office-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1377</Words>
  <Application>Microsoft Office PowerPoint</Application>
  <PresentationFormat>Breitbild</PresentationFormat>
  <Paragraphs>293</Paragraphs>
  <Slides>24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Lucida Grande</vt:lpstr>
      <vt:lpstr>Segoe UI</vt:lpstr>
      <vt:lpstr>Verdana</vt:lpstr>
      <vt:lpstr>1_Office-Design</vt:lpstr>
      <vt:lpstr>Universität des Saarlandes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Forschungsstark | International | Vielfältig   Bilder: Oliver Dietze, dasbilderwerk (14), BeckerBredel (4), Benjamin Treib/Saarcopter (5), Universitätsarchiv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mws</dc:creator>
  <cp:lastModifiedBy>Claudia Ehrlich</cp:lastModifiedBy>
  <cp:revision>512</cp:revision>
  <dcterms:created xsi:type="dcterms:W3CDTF">2010-05-03T10:36:49Z</dcterms:created>
  <dcterms:modified xsi:type="dcterms:W3CDTF">2024-12-04T14:21:58Z</dcterms:modified>
</cp:coreProperties>
</file>