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4"/>
  </p:sldMasterIdLst>
  <p:notesMasterIdLst>
    <p:notesMasterId r:id="rId29"/>
  </p:notesMasterIdLst>
  <p:handoutMasterIdLst>
    <p:handoutMasterId r:id="rId30"/>
  </p:handoutMasterIdLst>
  <p:sldIdLst>
    <p:sldId id="256" r:id="rId5"/>
    <p:sldId id="285" r:id="rId6"/>
    <p:sldId id="272" r:id="rId7"/>
    <p:sldId id="300" r:id="rId8"/>
    <p:sldId id="360" r:id="rId9"/>
    <p:sldId id="280" r:id="rId10"/>
    <p:sldId id="269" r:id="rId11"/>
    <p:sldId id="298" r:id="rId12"/>
    <p:sldId id="310" r:id="rId13"/>
    <p:sldId id="312" r:id="rId14"/>
    <p:sldId id="362" r:id="rId15"/>
    <p:sldId id="313" r:id="rId16"/>
    <p:sldId id="324" r:id="rId17"/>
    <p:sldId id="323" r:id="rId18"/>
    <p:sldId id="325" r:id="rId19"/>
    <p:sldId id="293" r:id="rId20"/>
    <p:sldId id="314" r:id="rId21"/>
    <p:sldId id="271" r:id="rId22"/>
    <p:sldId id="316" r:id="rId23"/>
    <p:sldId id="315" r:id="rId24"/>
    <p:sldId id="279" r:id="rId25"/>
    <p:sldId id="364" r:id="rId26"/>
    <p:sldId id="363" r:id="rId27"/>
    <p:sldId id="258" r:id="rId28"/>
  </p:sldIdLst>
  <p:sldSz cx="12192000" cy="6858000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55">
          <p15:clr>
            <a:srgbClr val="A4A3A4"/>
          </p15:clr>
        </p15:guide>
        <p15:guide id="4" orient="horz" pos="482">
          <p15:clr>
            <a:srgbClr val="A4A3A4"/>
          </p15:clr>
        </p15:guide>
        <p15:guide id="5" pos="6799">
          <p15:clr>
            <a:srgbClr val="A4A3A4"/>
          </p15:clr>
        </p15:guide>
        <p15:guide id="6" orient="horz" pos="845">
          <p15:clr>
            <a:srgbClr val="A4A3A4"/>
          </p15:clr>
        </p15:guide>
        <p15:guide id="7" pos="1023">
          <p15:clr>
            <a:srgbClr val="A4A3A4"/>
          </p15:clr>
        </p15:guide>
        <p15:guide id="8" orient="horz" pos="980">
          <p15:clr>
            <a:srgbClr val="A4A3A4"/>
          </p15:clr>
        </p15:guide>
        <p15:guide id="9" pos="7441">
          <p15:clr>
            <a:srgbClr val="A4A3A4"/>
          </p15:clr>
        </p15:guide>
        <p15:guide id="10" pos="305">
          <p15:clr>
            <a:srgbClr val="A4A3A4"/>
          </p15:clr>
        </p15:guide>
        <p15:guide id="11" pos="424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einh" initials="k" lastIdx="5" clrIdx="0"/>
  <p:cmAuthor id="2" name="Andrew" initials="ACS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06B"/>
    <a:srgbClr val="5D7591"/>
    <a:srgbClr val="01283F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708C9A-35BE-45A8-B3BB-BD396F4B7A8F}" v="6" dt="2024-11-29T08:22:30.0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97" autoAdjust="0"/>
    <p:restoredTop sz="94660"/>
  </p:normalViewPr>
  <p:slideViewPr>
    <p:cSldViewPr snapToObjects="1">
      <p:cViewPr varScale="1">
        <p:scale>
          <a:sx n="83" d="100"/>
          <a:sy n="83" d="100"/>
        </p:scale>
        <p:origin x="763" y="67"/>
      </p:cViewPr>
      <p:guideLst>
        <p:guide orient="horz" pos="2160"/>
        <p:guide pos="3840"/>
        <p:guide orient="horz" pos="255"/>
        <p:guide orient="horz" pos="482"/>
        <p:guide pos="6799"/>
        <p:guide orient="horz" pos="845"/>
        <p:guide pos="1023"/>
        <p:guide orient="horz" pos="980"/>
        <p:guide pos="7441"/>
        <p:guide pos="305"/>
        <p:guide pos="42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Symonds" userId="65a0628e-2092-4040-be36-639a2e2cc6b3" providerId="ADAL" clId="{14708C9A-35BE-45A8-B3BB-BD396F4B7A8F}"/>
    <pc:docChg chg="undo redo custSel modSld">
      <pc:chgData name="Andrew Symonds" userId="65a0628e-2092-4040-be36-639a2e2cc6b3" providerId="ADAL" clId="{14708C9A-35BE-45A8-B3BB-BD396F4B7A8F}" dt="2024-11-29T08:25:45.117" v="704" actId="6549"/>
      <pc:docMkLst>
        <pc:docMk/>
      </pc:docMkLst>
      <pc:sldChg chg="modSp mod">
        <pc:chgData name="Andrew Symonds" userId="65a0628e-2092-4040-be36-639a2e2cc6b3" providerId="ADAL" clId="{14708C9A-35BE-45A8-B3BB-BD396F4B7A8F}" dt="2024-11-29T08:01:34.542" v="203" actId="13926"/>
        <pc:sldMkLst>
          <pc:docMk/>
          <pc:sldMk cId="0" sldId="272"/>
        </pc:sldMkLst>
        <pc:spChg chg="mod">
          <ac:chgData name="Andrew Symonds" userId="65a0628e-2092-4040-be36-639a2e2cc6b3" providerId="ADAL" clId="{14708C9A-35BE-45A8-B3BB-BD396F4B7A8F}" dt="2024-11-29T08:01:34.542" v="203" actId="13926"/>
          <ac:spMkLst>
            <pc:docMk/>
            <pc:sldMk cId="0" sldId="272"/>
            <ac:spMk id="21509" creationId="{00000000-0000-0000-0000-000000000000}"/>
          </ac:spMkLst>
        </pc:spChg>
      </pc:sldChg>
      <pc:sldChg chg="modSp mod">
        <pc:chgData name="Andrew Symonds" userId="65a0628e-2092-4040-be36-639a2e2cc6b3" providerId="ADAL" clId="{14708C9A-35BE-45A8-B3BB-BD396F4B7A8F}" dt="2024-11-29T08:01:04.376" v="202" actId="13926"/>
        <pc:sldMkLst>
          <pc:docMk/>
          <pc:sldMk cId="0" sldId="279"/>
        </pc:sldMkLst>
        <pc:spChg chg="mod">
          <ac:chgData name="Andrew Symonds" userId="65a0628e-2092-4040-be36-639a2e2cc6b3" providerId="ADAL" clId="{14708C9A-35BE-45A8-B3BB-BD396F4B7A8F}" dt="2024-11-29T08:00:55.309" v="201" actId="13926"/>
          <ac:spMkLst>
            <pc:docMk/>
            <pc:sldMk cId="0" sldId="279"/>
            <ac:spMk id="24578" creationId="{00000000-0000-0000-0000-000000000000}"/>
          </ac:spMkLst>
        </pc:spChg>
        <pc:spChg chg="mod">
          <ac:chgData name="Andrew Symonds" userId="65a0628e-2092-4040-be36-639a2e2cc6b3" providerId="ADAL" clId="{14708C9A-35BE-45A8-B3BB-BD396F4B7A8F}" dt="2024-11-29T08:01:04.376" v="202" actId="13926"/>
          <ac:spMkLst>
            <pc:docMk/>
            <pc:sldMk cId="0" sldId="279"/>
            <ac:spMk id="24583" creationId="{00000000-0000-0000-0000-000000000000}"/>
          </ac:spMkLst>
        </pc:spChg>
      </pc:sldChg>
      <pc:sldChg chg="modSp mod">
        <pc:chgData name="Andrew Symonds" userId="65a0628e-2092-4040-be36-639a2e2cc6b3" providerId="ADAL" clId="{14708C9A-35BE-45A8-B3BB-BD396F4B7A8F}" dt="2024-11-29T08:25:45.117" v="704" actId="6549"/>
        <pc:sldMkLst>
          <pc:docMk/>
          <pc:sldMk cId="0" sldId="363"/>
        </pc:sldMkLst>
        <pc:spChg chg="mod">
          <ac:chgData name="Andrew Symonds" userId="65a0628e-2092-4040-be36-639a2e2cc6b3" providerId="ADAL" clId="{14708C9A-35BE-45A8-B3BB-BD396F4B7A8F}" dt="2024-11-29T08:21:48.497" v="688" actId="790"/>
          <ac:spMkLst>
            <pc:docMk/>
            <pc:sldMk cId="0" sldId="363"/>
            <ac:spMk id="24578" creationId="{00000000-0000-0000-0000-000000000000}"/>
          </ac:spMkLst>
        </pc:spChg>
        <pc:spChg chg="mod">
          <ac:chgData name="Andrew Symonds" userId="65a0628e-2092-4040-be36-639a2e2cc6b3" providerId="ADAL" clId="{14708C9A-35BE-45A8-B3BB-BD396F4B7A8F}" dt="2024-11-29T08:25:45.117" v="704" actId="6549"/>
          <ac:spMkLst>
            <pc:docMk/>
            <pc:sldMk cId="0" sldId="363"/>
            <ac:spMk id="2458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D58586-DA46-4585-914A-B9545ACEE27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857208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0"/>
            <a:r>
              <a:rPr lang="de-DE" noProof="0"/>
              <a:t>Zweite Ebene</a:t>
            </a:r>
          </a:p>
          <a:p>
            <a:pPr lvl="0"/>
            <a:r>
              <a:rPr lang="de-DE" noProof="0"/>
              <a:t>Dritte Ebene</a:t>
            </a:r>
          </a:p>
          <a:p>
            <a:pPr lvl="0"/>
            <a:r>
              <a:rPr lang="de-DE" noProof="0"/>
              <a:t>Vierte Ebene</a:t>
            </a:r>
          </a:p>
          <a:p>
            <a:pPr lv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9581B4C-3AB1-49C3-8662-FB1C9B8FCAA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129064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EBCDBC-6AB3-4C2E-865D-D0333E678880}" type="slidenum">
              <a:rPr lang="de-DE" altLang="de-DE" smtClean="0">
                <a:latin typeface="Calibri" panose="020F0502020204030204" pitchFamily="34" charset="0"/>
              </a:rPr>
              <a:pPr/>
              <a:t>4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553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3482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6FC17A8-CC78-4923-B011-4B4526429B16}" type="slidenum">
              <a:rPr lang="de-DE" altLang="de-DE" smtClean="0">
                <a:latin typeface="Calibri" panose="020F0502020204030204" pitchFamily="34" charset="0"/>
              </a:rPr>
              <a:pPr/>
              <a:t>5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8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Grafi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5"/>
          <a:stretch>
            <a:fillRect/>
          </a:stretch>
        </p:blipFill>
        <p:spPr bwMode="auto">
          <a:xfrm>
            <a:off x="0" y="19050"/>
            <a:ext cx="3024188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13" y="433388"/>
            <a:ext cx="9906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63818" y="2511726"/>
            <a:ext cx="7008779" cy="1437521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463818" y="3951886"/>
            <a:ext cx="7008779" cy="163735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033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Text-Kombi-5-Aufzählu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 userDrawn="1"/>
        </p:nvSpPr>
        <p:spPr>
          <a:xfrm>
            <a:off x="6097588" y="1349375"/>
            <a:ext cx="6089650" cy="49053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85392" y="1345199"/>
            <a:ext cx="5049839" cy="4913312"/>
          </a:xfrm>
          <a:prstGeom prst="rect">
            <a:avLst/>
          </a:prstGeom>
        </p:spPr>
        <p:txBody>
          <a:bodyPr lIns="0" tIns="46800"/>
          <a:lstStyle>
            <a:lvl1pPr marL="3429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spcBef>
                <a:spcPts val="10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2" name="Fußzeilenplatzhalter 15"/>
          <p:cNvSpPr>
            <a:spLocks noGrp="1"/>
          </p:cNvSpPr>
          <p:nvPr>
            <p:ph type="ftr" sz="quarter" idx="11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16"/>
          <p:cNvSpPr>
            <a:spLocks noGrp="1"/>
          </p:cNvSpPr>
          <p:nvPr>
            <p:ph type="sldNum" sz="quarter" idx="12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93CF4DE-E7B9-4A39-85BA-CD29C9A68641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4" name="Datumsplatzhalter 17"/>
          <p:cNvSpPr>
            <a:spLocks noGrp="1"/>
          </p:cNvSpPr>
          <p:nvPr>
            <p:ph type="dt" sz="half" idx="13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8537778B-738C-43FF-A2C4-5D339B60B481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7299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it Platzierung zweit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Gerade Verbindung 15"/>
          <p:cNvCxnSpPr/>
          <p:nvPr userDrawn="1"/>
        </p:nvCxnSpPr>
        <p:spPr>
          <a:xfrm rot="5400000">
            <a:off x="10156825" y="593725"/>
            <a:ext cx="522288" cy="1588"/>
          </a:xfrm>
          <a:prstGeom prst="line">
            <a:avLst/>
          </a:prstGeom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7714291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16" name="Textplatzhalter 28"/>
          <p:cNvSpPr>
            <a:spLocks noGrp="1"/>
          </p:cNvSpPr>
          <p:nvPr>
            <p:ph type="body" sz="quarter" idx="11"/>
          </p:nvPr>
        </p:nvSpPr>
        <p:spPr>
          <a:xfrm>
            <a:off x="1630030" y="1350048"/>
            <a:ext cx="9163384" cy="4495800"/>
          </a:xfrm>
          <a:prstGeom prst="rect">
            <a:avLst/>
          </a:prstGeom>
        </p:spPr>
        <p:txBody>
          <a:bodyPr vert="horz" lIns="0"/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2" name="Fußzeilenplatzhalter 15"/>
          <p:cNvSpPr>
            <a:spLocks noGrp="1"/>
          </p:cNvSpPr>
          <p:nvPr>
            <p:ph type="ftr" sz="quarter" idx="12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16"/>
          <p:cNvSpPr>
            <a:spLocks noGrp="1"/>
          </p:cNvSpPr>
          <p:nvPr>
            <p:ph type="sldNum" sz="quarter" idx="13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CD1FB83-203C-41EE-8C47-FF8D51B47D5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4" name="Datumsplatzhalter 17"/>
          <p:cNvSpPr>
            <a:spLocks noGrp="1"/>
          </p:cNvSpPr>
          <p:nvPr>
            <p:ph type="dt" sz="half" idx="14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A2135F4D-23CC-4BAA-8889-F01A349FB3F8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0269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 1 - Gelb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2740"/>
            <a:ext cx="12192000" cy="6262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192000" cy="596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4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platzhalter 26"/>
          <p:cNvSpPr>
            <a:spLocks noGrp="1"/>
          </p:cNvSpPr>
          <p:nvPr>
            <p:ph type="body" sz="quarter" idx="13"/>
          </p:nvPr>
        </p:nvSpPr>
        <p:spPr>
          <a:xfrm>
            <a:off x="0" y="2745414"/>
            <a:ext cx="12203113" cy="695618"/>
          </a:xfrm>
          <a:prstGeom prst="rect">
            <a:avLst/>
          </a:prstGeom>
        </p:spPr>
        <p:txBody>
          <a:bodyPr vert="horz"/>
          <a:lstStyle>
            <a:lvl1pPr marL="0" indent="0" algn="ctr">
              <a:buFont typeface="Lucida Grande"/>
              <a:buNone/>
              <a:defRPr sz="3000">
                <a:solidFill>
                  <a:srgbClr val="01283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7" name="Fußzeilenplatzhalter 15"/>
          <p:cNvSpPr>
            <a:spLocks noGrp="1"/>
          </p:cNvSpPr>
          <p:nvPr>
            <p:ph type="ftr" sz="quarter" idx="14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16"/>
          <p:cNvSpPr>
            <a:spLocks noGrp="1"/>
          </p:cNvSpPr>
          <p:nvPr>
            <p:ph type="sldNum" sz="quarter" idx="15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8903F-90EC-4A68-9771-93E1A14EF68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9" name="Datumsplatzhalter 17"/>
          <p:cNvSpPr>
            <a:spLocks noGrp="1"/>
          </p:cNvSpPr>
          <p:nvPr>
            <p:ph type="dt" sz="half" idx="16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066860AB-BFA1-491A-8EF6-6D0ADBE81FA7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5594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 2 -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/>
          <p:cNvSpPr/>
          <p:nvPr userDrawn="1"/>
        </p:nvSpPr>
        <p:spPr>
          <a:xfrm>
            <a:off x="0" y="0"/>
            <a:ext cx="12192000" cy="6262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192000" cy="596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1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platzhalter 26"/>
          <p:cNvSpPr>
            <a:spLocks noGrp="1"/>
          </p:cNvSpPr>
          <p:nvPr>
            <p:ph type="body" sz="quarter" idx="13"/>
          </p:nvPr>
        </p:nvSpPr>
        <p:spPr>
          <a:xfrm>
            <a:off x="4499" y="2745412"/>
            <a:ext cx="12198614" cy="695619"/>
          </a:xfrm>
          <a:prstGeom prst="rect">
            <a:avLst/>
          </a:prstGeom>
        </p:spPr>
        <p:txBody>
          <a:bodyPr vert="horz"/>
          <a:lstStyle>
            <a:lvl1pPr marL="0" indent="0" algn="ctr">
              <a:buFont typeface="Lucida Grande"/>
              <a:buNone/>
              <a:defRPr sz="3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19" name="Fußzeilenplatzhalter 15"/>
          <p:cNvSpPr>
            <a:spLocks noGrp="1"/>
          </p:cNvSpPr>
          <p:nvPr>
            <p:ph type="ftr" sz="quarter" idx="14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" name="Foliennummernplatzhalter 16"/>
          <p:cNvSpPr>
            <a:spLocks noGrp="1"/>
          </p:cNvSpPr>
          <p:nvPr>
            <p:ph type="sldNum" sz="quarter" idx="15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8903F-90EC-4A68-9771-93E1A14EF68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21" name="Datumsplatzhalter 17"/>
          <p:cNvSpPr>
            <a:spLocks noGrp="1"/>
          </p:cNvSpPr>
          <p:nvPr>
            <p:ph type="dt" sz="half" idx="16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066860AB-BFA1-491A-8EF6-6D0ADBE81FA7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9964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 3 - Blau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/>
          <p:cNvSpPr/>
          <p:nvPr userDrawn="1"/>
        </p:nvSpPr>
        <p:spPr>
          <a:xfrm>
            <a:off x="0" y="0"/>
            <a:ext cx="12192000" cy="6262688"/>
          </a:xfrm>
          <a:prstGeom prst="rect">
            <a:avLst/>
          </a:prstGeom>
          <a:solidFill>
            <a:srgbClr val="0128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192000" cy="596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1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platzhalter 26"/>
          <p:cNvSpPr>
            <a:spLocks noGrp="1"/>
          </p:cNvSpPr>
          <p:nvPr>
            <p:ph type="body" sz="quarter" idx="13"/>
          </p:nvPr>
        </p:nvSpPr>
        <p:spPr>
          <a:xfrm>
            <a:off x="4499" y="2745412"/>
            <a:ext cx="12198614" cy="695619"/>
          </a:xfrm>
          <a:prstGeom prst="rect">
            <a:avLst/>
          </a:prstGeom>
        </p:spPr>
        <p:txBody>
          <a:bodyPr vert="horz"/>
          <a:lstStyle>
            <a:lvl1pPr marL="0" indent="0" algn="ctr">
              <a:buFont typeface="Lucida Grande"/>
              <a:buNone/>
              <a:defRPr sz="3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19" name="Fußzeilenplatzhalter 15"/>
          <p:cNvSpPr>
            <a:spLocks noGrp="1"/>
          </p:cNvSpPr>
          <p:nvPr>
            <p:ph type="ftr" sz="quarter" idx="14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" name="Foliennummernplatzhalter 16"/>
          <p:cNvSpPr>
            <a:spLocks noGrp="1"/>
          </p:cNvSpPr>
          <p:nvPr>
            <p:ph type="sldNum" sz="quarter" idx="15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8903F-90EC-4A68-9771-93E1A14EF68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21" name="Datumsplatzhalter 17"/>
          <p:cNvSpPr>
            <a:spLocks noGrp="1"/>
          </p:cNvSpPr>
          <p:nvPr>
            <p:ph type="dt" sz="half" idx="16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066860AB-BFA1-491A-8EF6-6D0ADBE81FA7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7705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 4 - Eule angeschnitten positiv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192000" cy="596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platzhalter 26"/>
          <p:cNvSpPr>
            <a:spLocks noGrp="1"/>
          </p:cNvSpPr>
          <p:nvPr>
            <p:ph type="body" sz="quarter" idx="13"/>
          </p:nvPr>
        </p:nvSpPr>
        <p:spPr>
          <a:xfrm>
            <a:off x="4499" y="2745412"/>
            <a:ext cx="12187501" cy="695619"/>
          </a:xfrm>
          <a:prstGeom prst="rect">
            <a:avLst/>
          </a:prstGeom>
        </p:spPr>
        <p:txBody>
          <a:bodyPr vert="horz"/>
          <a:lstStyle>
            <a:lvl1pPr marL="0" indent="0" algn="ctr">
              <a:buFont typeface="Lucida Grande"/>
              <a:buNone/>
              <a:defRPr sz="300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10" name="Fußzeilenplatzhalter 15"/>
          <p:cNvSpPr>
            <a:spLocks noGrp="1"/>
          </p:cNvSpPr>
          <p:nvPr>
            <p:ph type="ftr" sz="quarter" idx="14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16"/>
          <p:cNvSpPr>
            <a:spLocks noGrp="1"/>
          </p:cNvSpPr>
          <p:nvPr>
            <p:ph type="sldNum" sz="quarter" idx="15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8903F-90EC-4A68-9771-93E1A14EF68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2" name="Datumsplatzhalter 17"/>
          <p:cNvSpPr>
            <a:spLocks noGrp="1"/>
          </p:cNvSpPr>
          <p:nvPr>
            <p:ph type="dt" sz="half" idx="16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066860AB-BFA1-491A-8EF6-6D0ADBE81FA7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  <p:pic>
        <p:nvPicPr>
          <p:cNvPr id="3" name="Grafi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7" b="54561"/>
          <a:stretch>
            <a:fillRect/>
          </a:stretch>
        </p:blipFill>
        <p:spPr bwMode="auto">
          <a:xfrm>
            <a:off x="3718823" y="3871866"/>
            <a:ext cx="4758853" cy="238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553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629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ß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1774825"/>
            <a:ext cx="3986213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0" y="3957214"/>
            <a:ext cx="12192000" cy="576064"/>
          </a:xfrm>
          <a:prstGeom prst="rect">
            <a:avLst/>
          </a:prstGeom>
          <a:noFill/>
        </p:spPr>
        <p:txBody>
          <a:bodyPr/>
          <a:lstStyle>
            <a:lvl1pPr algn="ctr">
              <a:defRPr sz="36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44589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e Folie /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192000" cy="596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4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platzhalter 26"/>
          <p:cNvSpPr>
            <a:spLocks noGrp="1"/>
          </p:cNvSpPr>
          <p:nvPr>
            <p:ph type="body" sz="quarter" idx="13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7" name="Fußzeilenplatzhalter 15"/>
          <p:cNvSpPr>
            <a:spLocks noGrp="1"/>
          </p:cNvSpPr>
          <p:nvPr>
            <p:ph type="ftr" sz="quarter" idx="14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16"/>
          <p:cNvSpPr>
            <a:spLocks noGrp="1"/>
          </p:cNvSpPr>
          <p:nvPr>
            <p:ph type="sldNum" sz="quarter" idx="15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162EB75-4C20-4EC2-9A16-D7EB18C274DF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9" name="Datumsplatzhalter 17"/>
          <p:cNvSpPr>
            <a:spLocks noGrp="1"/>
          </p:cNvSpPr>
          <p:nvPr>
            <p:ph type="dt" sz="half" idx="16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4BF2EA3-4E8F-440F-8837-71BDD9AC507C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390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Fließtext 2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1"/>
          </p:nvPr>
        </p:nvSpPr>
        <p:spPr>
          <a:xfrm>
            <a:off x="1630030" y="1350048"/>
            <a:ext cx="9163384" cy="4495800"/>
          </a:xfrm>
          <a:prstGeom prst="rect">
            <a:avLst/>
          </a:prstGeom>
        </p:spPr>
        <p:txBody>
          <a:bodyPr vert="horz" lIns="0"/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1" name="Fußzeilenplatzhalter 15"/>
          <p:cNvSpPr>
            <a:spLocks noGrp="1"/>
          </p:cNvSpPr>
          <p:nvPr>
            <p:ph type="ftr" sz="quarter" idx="12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Foliennummernplatzhalter 16"/>
          <p:cNvSpPr>
            <a:spLocks noGrp="1"/>
          </p:cNvSpPr>
          <p:nvPr>
            <p:ph type="sldNum" sz="quarter" idx="13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03F9C6-84D0-4162-91EE-42F978B0FA19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3" name="Datumsplatzhalter 17"/>
          <p:cNvSpPr>
            <a:spLocks noGrp="1"/>
          </p:cNvSpPr>
          <p:nvPr>
            <p:ph type="dt" sz="half" idx="14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82088EF-85F2-4CD3-8D71-2FF36028FA0A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6228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Fließtext fett 24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platzhalter 28"/>
          <p:cNvSpPr>
            <a:spLocks noGrp="1"/>
          </p:cNvSpPr>
          <p:nvPr>
            <p:ph type="body" sz="quarter" idx="11"/>
          </p:nvPr>
        </p:nvSpPr>
        <p:spPr>
          <a:xfrm>
            <a:off x="1630030" y="1350048"/>
            <a:ext cx="9169400" cy="4495800"/>
          </a:xfrm>
          <a:prstGeom prst="rect">
            <a:avLst/>
          </a:prstGeom>
        </p:spPr>
        <p:txBody>
          <a:bodyPr vert="horz" lIns="0"/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ts val="24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4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11" name="Fußzeilenplatzhalter 15"/>
          <p:cNvSpPr>
            <a:spLocks noGrp="1"/>
          </p:cNvSpPr>
          <p:nvPr>
            <p:ph type="ftr" sz="quarter" idx="12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Foliennummernplatzhalter 16"/>
          <p:cNvSpPr>
            <a:spLocks noGrp="1"/>
          </p:cNvSpPr>
          <p:nvPr>
            <p:ph type="sldNum" sz="quarter" idx="13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2C501EE-CD04-41E7-B440-C3B3477471E4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3" name="Datumsplatzhalter 17"/>
          <p:cNvSpPr>
            <a:spLocks noGrp="1"/>
          </p:cNvSpPr>
          <p:nvPr>
            <p:ph type="dt" sz="half" idx="14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F39FB96C-9DBC-46E6-B2D0-D7242DB7E2D5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8728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630363" y="1345199"/>
            <a:ext cx="9154784" cy="4913312"/>
          </a:xfrm>
          <a:prstGeom prst="rect">
            <a:avLst/>
          </a:prstGeom>
        </p:spPr>
        <p:txBody>
          <a:bodyPr lIns="0" tIns="46800"/>
          <a:lstStyle>
            <a:lvl1pPr marL="342900" indent="-3429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spcBef>
                <a:spcPts val="10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Fußzeilenplatzhalter 15"/>
          <p:cNvSpPr>
            <a:spLocks noGrp="1"/>
          </p:cNvSpPr>
          <p:nvPr>
            <p:ph type="ftr" sz="quarter" idx="11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Foliennummernplatzhalter 16"/>
          <p:cNvSpPr>
            <a:spLocks noGrp="1"/>
          </p:cNvSpPr>
          <p:nvPr>
            <p:ph type="sldNum" sz="quarter" idx="12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7D33876-A343-4AB0-AF59-3085283FF471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3" name="Datumsplatzhalter 17"/>
          <p:cNvSpPr>
            <a:spLocks noGrp="1"/>
          </p:cNvSpPr>
          <p:nvPr>
            <p:ph type="dt" sz="half" idx="13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343F447D-18C7-4BD6-B08F-4152D8BD2FE5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12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 / Logo Eule / Streifen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192000" cy="596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4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platzhalter 26"/>
          <p:cNvSpPr>
            <a:spLocks noGrp="1"/>
          </p:cNvSpPr>
          <p:nvPr>
            <p:ph type="body" sz="quarter" idx="13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10" name="Fußzeilenplatzhalter 15"/>
          <p:cNvSpPr>
            <a:spLocks noGrp="1"/>
          </p:cNvSpPr>
          <p:nvPr>
            <p:ph type="ftr" sz="quarter" idx="14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16"/>
          <p:cNvSpPr>
            <a:spLocks noGrp="1"/>
          </p:cNvSpPr>
          <p:nvPr>
            <p:ph type="sldNum" sz="quarter" idx="15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4DCBD55-91F0-45C8-9EAD-31C5FB32C79B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2" name="Datumsplatzhalter 17"/>
          <p:cNvSpPr>
            <a:spLocks noGrp="1"/>
          </p:cNvSpPr>
          <p:nvPr>
            <p:ph type="dt" sz="half" idx="16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D3AEF513-E395-4A3D-8E58-0206060B0C19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4480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Text-Kombi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4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 userDrawn="1"/>
        </p:nvSpPr>
        <p:spPr>
          <a:xfrm>
            <a:off x="6350" y="44450"/>
            <a:ext cx="6089650" cy="6210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Textplatzhalter 28"/>
          <p:cNvSpPr>
            <a:spLocks noGrp="1"/>
          </p:cNvSpPr>
          <p:nvPr>
            <p:ph type="body" sz="quarter" idx="13"/>
          </p:nvPr>
        </p:nvSpPr>
        <p:spPr>
          <a:xfrm>
            <a:off x="6768766" y="1350048"/>
            <a:ext cx="5049838" cy="4495800"/>
          </a:xfrm>
          <a:prstGeom prst="rect">
            <a:avLst/>
          </a:prstGeom>
        </p:spPr>
        <p:txBody>
          <a:bodyPr vert="horz" lIns="0"/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1" name="Fußzeilenplatzhalter 15"/>
          <p:cNvSpPr>
            <a:spLocks noGrp="1"/>
          </p:cNvSpPr>
          <p:nvPr>
            <p:ph type="ftr" sz="quarter" idx="14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Foliennummernplatzhalter 16"/>
          <p:cNvSpPr>
            <a:spLocks noGrp="1"/>
          </p:cNvSpPr>
          <p:nvPr>
            <p:ph type="sldNum" sz="quarter" idx="15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E5EB353-52B3-4C59-974B-DBFB9536EF79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3" name="Datumsplatzhalter 17"/>
          <p:cNvSpPr>
            <a:spLocks noGrp="1"/>
          </p:cNvSpPr>
          <p:nvPr>
            <p:ph type="dt" sz="half" idx="16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C9CF090C-F802-4A98-AB4C-52BD67E56E9F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0904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Text-Kombi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 userDrawn="1"/>
        </p:nvSpPr>
        <p:spPr>
          <a:xfrm>
            <a:off x="6350" y="1349375"/>
            <a:ext cx="6089650" cy="49053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14" name="Textplatzhalter 28"/>
          <p:cNvSpPr>
            <a:spLocks noGrp="1"/>
          </p:cNvSpPr>
          <p:nvPr>
            <p:ph type="body" sz="quarter" idx="11"/>
          </p:nvPr>
        </p:nvSpPr>
        <p:spPr>
          <a:xfrm>
            <a:off x="6768766" y="1350048"/>
            <a:ext cx="5049838" cy="4495800"/>
          </a:xfrm>
          <a:prstGeom prst="rect">
            <a:avLst/>
          </a:prstGeom>
        </p:spPr>
        <p:txBody>
          <a:bodyPr vert="horz" lIns="0"/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2" name="Fußzeilenplatzhalter 15"/>
          <p:cNvSpPr>
            <a:spLocks noGrp="1"/>
          </p:cNvSpPr>
          <p:nvPr>
            <p:ph type="ftr" sz="quarter" idx="12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16"/>
          <p:cNvSpPr>
            <a:spLocks noGrp="1"/>
          </p:cNvSpPr>
          <p:nvPr>
            <p:ph type="sldNum" sz="quarter" idx="13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F903EA1-EC3C-48FB-AFDC-0715A5E8F6B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5" name="Datumsplatzhalter 17"/>
          <p:cNvSpPr>
            <a:spLocks noGrp="1"/>
          </p:cNvSpPr>
          <p:nvPr>
            <p:ph type="dt" sz="half" idx="14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43A8E30D-A6B4-490F-BBF6-DF3C9C86279C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315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Text-Kombi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 userDrawn="1"/>
        </p:nvSpPr>
        <p:spPr>
          <a:xfrm>
            <a:off x="6097588" y="1349375"/>
            <a:ext cx="6089650" cy="49053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14" name="Textplatzhalter 28"/>
          <p:cNvSpPr>
            <a:spLocks noGrp="1"/>
          </p:cNvSpPr>
          <p:nvPr>
            <p:ph type="body" sz="quarter" idx="11"/>
          </p:nvPr>
        </p:nvSpPr>
        <p:spPr>
          <a:xfrm>
            <a:off x="490205" y="1350048"/>
            <a:ext cx="4891732" cy="4495800"/>
          </a:xfrm>
          <a:prstGeom prst="rect">
            <a:avLst/>
          </a:prstGeom>
        </p:spPr>
        <p:txBody>
          <a:bodyPr vert="horz" lIns="0"/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l">
              <a:buFontTx/>
              <a:buNone/>
              <a:defRPr sz="18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2" name="Fußzeilenplatzhalter 15"/>
          <p:cNvSpPr>
            <a:spLocks noGrp="1"/>
          </p:cNvSpPr>
          <p:nvPr>
            <p:ph type="ftr" sz="quarter" idx="12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16"/>
          <p:cNvSpPr>
            <a:spLocks noGrp="1"/>
          </p:cNvSpPr>
          <p:nvPr>
            <p:ph type="sldNum" sz="quarter" idx="13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49EA074-14BF-4C08-ABA0-19844DC6C37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5" name="Datumsplatzhalter 17"/>
          <p:cNvSpPr>
            <a:spLocks noGrp="1"/>
          </p:cNvSpPr>
          <p:nvPr>
            <p:ph type="dt" sz="half" idx="14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D12A146F-698B-4B8A-A12B-173EE3126FD6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935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Text-Kombi-4-Aufzählu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8"/>
          <p:cNvSpPr>
            <a:spLocks noChangeArrowheads="1"/>
          </p:cNvSpPr>
          <p:nvPr userDrawn="1"/>
        </p:nvSpPr>
        <p:spPr bwMode="auto">
          <a:xfrm flipH="1">
            <a:off x="-6350" y="6254750"/>
            <a:ext cx="12204700" cy="603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Gerade Verbindung 14"/>
          <p:cNvCxnSpPr/>
          <p:nvPr userDrawn="1"/>
        </p:nvCxnSpPr>
        <p:spPr>
          <a:xfrm rot="5400000">
            <a:off x="1367632" y="6595269"/>
            <a:ext cx="522287" cy="3175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rot="5400000">
            <a:off x="10541000" y="6596063"/>
            <a:ext cx="522287" cy="1588"/>
          </a:xfrm>
          <a:prstGeom prst="line">
            <a:avLst/>
          </a:prstGeom>
          <a:ln w="63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18"/>
          <p:cNvSpPr>
            <a:spLocks noChangeArrowheads="1"/>
          </p:cNvSpPr>
          <p:nvPr userDrawn="1"/>
        </p:nvSpPr>
        <p:spPr bwMode="auto"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18"/>
          <p:cNvSpPr>
            <a:spLocks noChangeArrowheads="1"/>
          </p:cNvSpPr>
          <p:nvPr userDrawn="1"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hteck 18"/>
          <p:cNvSpPr>
            <a:spLocks noChangeArrowheads="1"/>
          </p:cNvSpPr>
          <p:nvPr userDrawn="1"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 userDrawn="1"/>
        </p:nvSpPr>
        <p:spPr>
          <a:xfrm>
            <a:off x="6350" y="1349375"/>
            <a:ext cx="6089650" cy="49053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0"/>
          </p:nvPr>
        </p:nvSpPr>
        <p:spPr>
          <a:xfrm>
            <a:off x="397933" y="349044"/>
            <a:ext cx="8866419" cy="6858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Lucida Grande"/>
              <a:buNone/>
              <a:defRPr sz="3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Textmasterformate durch Klicken bearbeiten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768765" y="1345199"/>
            <a:ext cx="5049839" cy="4913312"/>
          </a:xfrm>
          <a:prstGeom prst="rect">
            <a:avLst/>
          </a:prstGeom>
        </p:spPr>
        <p:txBody>
          <a:bodyPr lIns="0" tIns="46800"/>
          <a:lstStyle>
            <a:lvl1pPr marL="3429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spcBef>
                <a:spcPts val="10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2" name="Fußzeilenplatzhalter 15"/>
          <p:cNvSpPr>
            <a:spLocks noGrp="1"/>
          </p:cNvSpPr>
          <p:nvPr>
            <p:ph type="ftr" sz="quarter" idx="11"/>
          </p:nvPr>
        </p:nvSpPr>
        <p:spPr>
          <a:xfrm>
            <a:off x="1625600" y="6416675"/>
            <a:ext cx="8985250" cy="365125"/>
          </a:xfrm>
        </p:spPr>
        <p:txBody>
          <a:bodyPr rtlCol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16"/>
          <p:cNvSpPr>
            <a:spLocks noGrp="1"/>
          </p:cNvSpPr>
          <p:nvPr>
            <p:ph type="sldNum" sz="quarter" idx="12"/>
          </p:nvPr>
        </p:nvSpPr>
        <p:spPr>
          <a:xfrm>
            <a:off x="10991850" y="6416675"/>
            <a:ext cx="1200150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26E317D-C892-416C-87E1-03B7D17D2981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4" name="Datumsplatzhalter 17"/>
          <p:cNvSpPr>
            <a:spLocks noGrp="1"/>
          </p:cNvSpPr>
          <p:nvPr>
            <p:ph type="dt" sz="half" idx="13"/>
          </p:nvPr>
        </p:nvSpPr>
        <p:spPr>
          <a:xfrm>
            <a:off x="398463" y="6424613"/>
            <a:ext cx="1227137" cy="357187"/>
          </a:xfrm>
        </p:spPr>
        <p:txBody>
          <a:bodyPr rtlCol="0"/>
          <a:lstStyle>
            <a:lvl1pPr algn="r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9C70085A-81E6-4373-A188-F16A72336CA3}" type="datetime1">
              <a:rPr lang="de-DE"/>
              <a:pPr>
                <a:defRPr/>
              </a:pPr>
              <a:t>04.12.2024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80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de-DE"/>
              <a:t>Datum</a:t>
            </a: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de-DE"/>
              <a:t>Fußzeile</a:t>
            </a:r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9C26CF26-809F-407B-9122-BBEFC90D682E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67" r:id="rId12"/>
    <p:sldLayoutId id="2147483874" r:id="rId13"/>
    <p:sldLayoutId id="2147483877" r:id="rId14"/>
    <p:sldLayoutId id="2147483876" r:id="rId15"/>
    <p:sldLayoutId id="2147483878" r:id="rId16"/>
    <p:sldLayoutId id="2147483875" r:id="rId17"/>
    <p:sldLayoutId id="2147483879" r:id="rId18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ctrTitle"/>
          </p:nvPr>
        </p:nvSpPr>
        <p:spPr bwMode="auto">
          <a:xfrm>
            <a:off x="4464050" y="2924944"/>
            <a:ext cx="7008813" cy="10247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4000" dirty="0"/>
              <a:t>Saarland University</a:t>
            </a:r>
          </a:p>
        </p:txBody>
      </p:sp>
      <p:sp>
        <p:nvSpPr>
          <p:cNvPr id="17411" name="Untertitel 2"/>
          <p:cNvSpPr>
            <a:spLocks noGrp="1"/>
          </p:cNvSpPr>
          <p:nvPr>
            <p:ph type="subTitle" idx="1"/>
          </p:nvPr>
        </p:nvSpPr>
        <p:spPr bwMode="auto">
          <a:xfrm>
            <a:off x="4464050" y="3951288"/>
            <a:ext cx="7008813" cy="7738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600" dirty="0"/>
              <a:t>– </a:t>
            </a:r>
            <a:r>
              <a:rPr lang="en-GB" sz="2600" dirty="0">
                <a:solidFill>
                  <a:schemeClr val="accent1"/>
                </a:solidFill>
              </a:rPr>
              <a:t>European in spirit </a:t>
            </a:r>
            <a:r>
              <a:rPr lang="en-GB" sz="2600" dirty="0"/>
              <a:t>since 1948 –</a:t>
            </a:r>
          </a:p>
          <a:p>
            <a:r>
              <a:rPr lang="en-GB" sz="2600" dirty="0"/>
              <a:t>Cutting-edge research | International | Diverse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263353" y="349250"/>
            <a:ext cx="1044116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200" dirty="0" err="1"/>
              <a:t>NanoBioMed</a:t>
            </a:r>
            <a:r>
              <a:rPr lang="en-GB" sz="3200" dirty="0"/>
              <a:t> – </a:t>
            </a:r>
            <a:r>
              <a:rPr lang="en-GB" sz="3200" dirty="0">
                <a:solidFill>
                  <a:schemeClr val="accent1"/>
                </a:solidFill>
              </a:rPr>
              <a:t>Multidisciplinary collaboration at its best</a:t>
            </a:r>
          </a:p>
        </p:txBody>
      </p:sp>
      <p:sp>
        <p:nvSpPr>
          <p:cNvPr id="22531" name="Fußzeilenplatzhalter 1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</a:rPr>
              <a:t>Saarland University</a:t>
            </a:r>
          </a:p>
        </p:txBody>
      </p:sp>
      <p:sp>
        <p:nvSpPr>
          <p:cNvPr id="22532" name="Foliennummernplatzhalter 2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3975CB7-E6D8-41FD-A5B8-5521958CCFFC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10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2533" name="Datumsplatzhalt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25C611-13F1-4DB3-81E7-051579F0A7BA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2534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6528048" y="1035050"/>
            <a:ext cx="5544616" cy="45941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br>
              <a:rPr lang="en-GB" sz="2000"/>
            </a:br>
            <a:endParaRPr lang="en-GB" sz="2000"/>
          </a:p>
        </p:txBody>
      </p:sp>
      <p:pic>
        <p:nvPicPr>
          <p:cNvPr id="22535" name="Grafik 19"/>
          <p:cNvPicPr>
            <a:picLocks noChangeAspect="1"/>
          </p:cNvPicPr>
          <p:nvPr/>
        </p:nvPicPr>
        <p:blipFill>
          <a:blip r:embed="rId2"/>
          <a:srcRect l="8292" r="8292"/>
          <a:stretch/>
        </p:blipFill>
        <p:spPr bwMode="auto">
          <a:xfrm>
            <a:off x="0" y="1628800"/>
            <a:ext cx="5794295" cy="46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platzhalter 2"/>
          <p:cNvSpPr txBox="1">
            <a:spLocks/>
          </p:cNvSpPr>
          <p:nvPr/>
        </p:nvSpPr>
        <p:spPr bwMode="auto">
          <a:xfrm>
            <a:off x="6385894" y="1620429"/>
            <a:ext cx="5714121" cy="463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de-DE" sz="1800" dirty="0">
                <a:solidFill>
                  <a:srgbClr val="C00000"/>
                </a:solidFill>
              </a:rPr>
              <a:t>Where science and medicine meet</a:t>
            </a:r>
          </a:p>
          <a:p>
            <a:pPr>
              <a:lnSpc>
                <a:spcPct val="100000"/>
              </a:lnSpc>
            </a:pPr>
            <a:endParaRPr lang="en-GB" altLang="de-DE" sz="1800" dirty="0"/>
          </a:p>
          <a:p>
            <a:pPr>
              <a:lnSpc>
                <a:spcPct val="100000"/>
              </a:lnSpc>
            </a:pPr>
            <a:r>
              <a:rPr lang="en-GB" altLang="de-DE" sz="1800" dirty="0">
                <a:solidFill>
                  <a:srgbClr val="C00000"/>
                </a:solidFill>
              </a:rPr>
              <a:t>Top-level research at the interface of</a:t>
            </a:r>
            <a:r>
              <a:rPr lang="en-GB" altLang="de-DE" sz="1800" dirty="0"/>
              <a:t> Medicine | Pharmaceutical Science | Life Sciences | Bioinformatics</a:t>
            </a:r>
          </a:p>
          <a:p>
            <a:pPr>
              <a:lnSpc>
                <a:spcPct val="100000"/>
              </a:lnSpc>
            </a:pPr>
            <a:endParaRPr lang="en-GB" altLang="de-DE" sz="1800" dirty="0"/>
          </a:p>
          <a:p>
            <a:pPr>
              <a:lnSpc>
                <a:spcPct val="100000"/>
              </a:lnSpc>
            </a:pPr>
            <a:r>
              <a:rPr lang="en-GB" altLang="de-DE" sz="1800" dirty="0">
                <a:solidFill>
                  <a:srgbClr val="C00000"/>
                </a:solidFill>
              </a:rPr>
              <a:t>Close interdisciplinary collaboration between:</a:t>
            </a:r>
            <a:r>
              <a:rPr lang="en-GB" altLang="de-DE" sz="1800" dirty="0"/>
              <a:t> </a:t>
            </a:r>
            <a:br>
              <a:rPr lang="en-GB" altLang="de-DE" sz="1800" dirty="0"/>
            </a:br>
            <a:r>
              <a:rPr lang="en-GB" altLang="de-DE" sz="1800" dirty="0"/>
              <a:t>Biological Sciences, Chemistry, Pharmaceutical Science, Clinical and Theoretical Medicine, Computer Science, Physics, Systems Engineering, Materials Science and Engineering, as well as the cross-faculty centres for Human and Molecular Biology, Bioinformatics and Biophysics and the:</a:t>
            </a:r>
          </a:p>
          <a:p>
            <a:pPr>
              <a:lnSpc>
                <a:spcPct val="100000"/>
              </a:lnSpc>
            </a:pPr>
            <a:r>
              <a:rPr lang="en-GB" altLang="de-DE" sz="1800" dirty="0">
                <a:solidFill>
                  <a:srgbClr val="C00000"/>
                </a:solidFill>
              </a:rPr>
              <a:t>numerous prestigious external research institutes </a:t>
            </a:r>
            <a:r>
              <a:rPr lang="en-GB" altLang="de-DE" sz="1800" dirty="0">
                <a:solidFill>
                  <a:srgbClr val="19406B"/>
                </a:solidFill>
              </a:rPr>
              <a:t>located on or near campus</a:t>
            </a:r>
            <a:br>
              <a:rPr lang="en-GB" sz="2000" dirty="0"/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8994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398463" y="349250"/>
            <a:ext cx="8866187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3200" dirty="0" err="1"/>
              <a:t>PharmaScience</a:t>
            </a:r>
            <a:r>
              <a:rPr lang="de-DE" altLang="de-DE" sz="3200" dirty="0" err="1">
                <a:solidFill>
                  <a:srgbClr val="C00000"/>
                </a:solidFill>
              </a:rPr>
              <a:t>Hub</a:t>
            </a:r>
            <a:endParaRPr lang="de-DE" altLang="de-DE" sz="3200" dirty="0">
              <a:solidFill>
                <a:srgbClr val="C00000"/>
              </a:solidFill>
            </a:endParaRPr>
          </a:p>
        </p:txBody>
      </p:sp>
      <p:sp>
        <p:nvSpPr>
          <p:cNvPr id="22531" name="Fußzeilenplatzhalter 1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</a:rPr>
              <a:t>Saarland University</a:t>
            </a:r>
          </a:p>
        </p:txBody>
      </p:sp>
      <p:sp>
        <p:nvSpPr>
          <p:cNvPr id="22532" name="Foliennummernplatzhalter 2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3975CB7-E6D8-41FD-A5B8-5521958CCFFC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11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2533" name="Datumsplatzhalt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25C611-13F1-4DB3-81E7-051579F0A7BA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2534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6528048" y="1035050"/>
            <a:ext cx="5544616" cy="45941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br>
              <a:rPr lang="de-DE" altLang="de-DE" sz="2000" dirty="0"/>
            </a:br>
            <a:endParaRPr lang="de-DE" altLang="de-DE" sz="2000" dirty="0"/>
          </a:p>
        </p:txBody>
      </p:sp>
      <p:pic>
        <p:nvPicPr>
          <p:cNvPr id="22535" name="Grafik 19"/>
          <p:cNvPicPr>
            <a:picLocks noChangeAspect="1"/>
          </p:cNvPicPr>
          <p:nvPr/>
        </p:nvPicPr>
        <p:blipFill>
          <a:blip r:embed="rId2"/>
          <a:srcRect l="6898" r="6898"/>
          <a:stretch/>
        </p:blipFill>
        <p:spPr bwMode="auto">
          <a:xfrm flipH="1">
            <a:off x="1" y="1704321"/>
            <a:ext cx="5951685" cy="454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platzhalter 2"/>
          <p:cNvSpPr txBox="1">
            <a:spLocks/>
          </p:cNvSpPr>
          <p:nvPr/>
        </p:nvSpPr>
        <p:spPr bwMode="auto">
          <a:xfrm>
            <a:off x="6276020" y="1772816"/>
            <a:ext cx="5915979" cy="51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de-DE" sz="1800" dirty="0">
                <a:solidFill>
                  <a:srgbClr val="C00000"/>
                </a:solidFill>
              </a:rPr>
              <a:t>Cooperation platform</a:t>
            </a:r>
            <a:r>
              <a:rPr lang="en-US" altLang="de-DE" sz="1800" dirty="0"/>
              <a:t> between the Saarland University and the Helmholtz Institute for Pharmaceutical Research Saarland (HIPS)</a:t>
            </a:r>
            <a:endParaRPr lang="de-DE" altLang="de-DE" sz="1800" dirty="0"/>
          </a:p>
          <a:p>
            <a:pPr>
              <a:lnSpc>
                <a:spcPct val="100000"/>
              </a:lnSpc>
            </a:pPr>
            <a:endParaRPr lang="de-DE" altLang="de-DE" sz="800" dirty="0"/>
          </a:p>
          <a:p>
            <a:pPr>
              <a:lnSpc>
                <a:spcPct val="100000"/>
              </a:lnSpc>
            </a:pPr>
            <a:r>
              <a:rPr lang="en-US" altLang="de-DE" sz="1800" dirty="0"/>
              <a:t>The goal: </a:t>
            </a:r>
            <a:r>
              <a:rPr lang="en-US" altLang="de-DE" sz="1800" dirty="0">
                <a:solidFill>
                  <a:srgbClr val="C00000"/>
                </a:solidFill>
              </a:rPr>
              <a:t>Accelerated drug discovery and development</a:t>
            </a:r>
            <a:endParaRPr lang="de-DE" altLang="de-DE" sz="1800" dirty="0"/>
          </a:p>
          <a:p>
            <a:pPr>
              <a:lnSpc>
                <a:spcPct val="100000"/>
              </a:lnSpc>
            </a:pPr>
            <a:endParaRPr lang="de-DE" altLang="de-DE" sz="800" dirty="0"/>
          </a:p>
          <a:p>
            <a:pPr>
              <a:lnSpc>
                <a:spcPct val="100000"/>
              </a:lnSpc>
            </a:pPr>
            <a:r>
              <a:rPr lang="en-US" altLang="de-DE" sz="1800" dirty="0">
                <a:solidFill>
                  <a:srgbClr val="19406B"/>
                </a:solidFill>
              </a:rPr>
              <a:t>Over </a:t>
            </a:r>
            <a:r>
              <a:rPr lang="en-US" altLang="de-DE" sz="1800" dirty="0">
                <a:solidFill>
                  <a:srgbClr val="C00000"/>
                </a:solidFill>
              </a:rPr>
              <a:t>70 research groups </a:t>
            </a:r>
            <a:r>
              <a:rPr lang="en-US" altLang="de-DE" sz="1800" dirty="0">
                <a:solidFill>
                  <a:srgbClr val="19406B"/>
                </a:solidFill>
              </a:rPr>
              <a:t>and more than </a:t>
            </a:r>
            <a:r>
              <a:rPr lang="en-US" altLang="de-DE" sz="1800" dirty="0">
                <a:solidFill>
                  <a:srgbClr val="C00000"/>
                </a:solidFill>
              </a:rPr>
              <a:t>300 researchers</a:t>
            </a:r>
            <a:r>
              <a:rPr lang="en-US" altLang="de-DE" sz="1800" dirty="0">
                <a:solidFill>
                  <a:srgbClr val="19406B"/>
                </a:solidFill>
              </a:rPr>
              <a:t> working in a wide array of disciplines</a:t>
            </a:r>
            <a:endParaRPr lang="de-DE" altLang="de-DE" sz="1800" dirty="0"/>
          </a:p>
          <a:p>
            <a:pPr>
              <a:lnSpc>
                <a:spcPct val="100000"/>
              </a:lnSpc>
            </a:pPr>
            <a:endParaRPr lang="de-DE" altLang="de-DE" sz="800" dirty="0"/>
          </a:p>
          <a:p>
            <a:pPr>
              <a:lnSpc>
                <a:spcPct val="100000"/>
              </a:lnSpc>
            </a:pPr>
            <a:r>
              <a:rPr lang="en-US" altLang="de-DE" sz="1800" dirty="0">
                <a:solidFill>
                  <a:srgbClr val="C00000"/>
                </a:solidFill>
              </a:rPr>
              <a:t>Cooperative </a:t>
            </a:r>
            <a:r>
              <a:rPr lang="en-US" altLang="de-DE" sz="1800" dirty="0"/>
              <a:t>ties to 20 regional and </a:t>
            </a:r>
            <a:r>
              <a:rPr lang="en-US" altLang="de-DE" sz="1800" dirty="0" err="1"/>
              <a:t>supraregional</a:t>
            </a:r>
            <a:r>
              <a:rPr lang="en-US" altLang="de-DE" sz="1800" dirty="0"/>
              <a:t> companies</a:t>
            </a:r>
            <a:r>
              <a:rPr lang="en-US" altLang="de-DE" sz="1800" dirty="0">
                <a:solidFill>
                  <a:srgbClr val="C00000"/>
                </a:solidFill>
              </a:rPr>
              <a:t>, research </a:t>
            </a:r>
            <a:r>
              <a:rPr lang="en-US" altLang="de-DE" sz="1800" dirty="0"/>
              <a:t>partnerships with nationally and internationally active players in the pharmaceutical and biotech sectors</a:t>
            </a:r>
            <a:endParaRPr lang="de-DE" altLang="de-DE" sz="1800" dirty="0"/>
          </a:p>
          <a:p>
            <a:pPr>
              <a:lnSpc>
                <a:spcPct val="100000"/>
              </a:lnSpc>
            </a:pPr>
            <a:br>
              <a:rPr lang="de-DE" altLang="de-DE" sz="1800" dirty="0"/>
            </a:br>
            <a:r>
              <a:rPr lang="en-US" altLang="de-DE" sz="1800" dirty="0"/>
              <a:t>More than a dozen successful tech </a:t>
            </a:r>
            <a:r>
              <a:rPr lang="en-US" altLang="de-DE" sz="1800" dirty="0">
                <a:solidFill>
                  <a:srgbClr val="C00000"/>
                </a:solidFill>
              </a:rPr>
              <a:t>spin-offs</a:t>
            </a:r>
            <a:endParaRPr lang="de-DE" altLang="de-DE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884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398463" y="484323"/>
            <a:ext cx="8866187" cy="7697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Europe! </a:t>
            </a:r>
            <a:r>
              <a:rPr lang="en-GB" sz="3200" dirty="0">
                <a:solidFill>
                  <a:schemeClr val="accent1"/>
                </a:solidFill>
              </a:rPr>
              <a:t>European through and through</a:t>
            </a:r>
            <a:r>
              <a:rPr lang="en-GB" sz="3200" dirty="0"/>
              <a:t>!</a:t>
            </a:r>
          </a:p>
        </p:txBody>
      </p:sp>
      <p:sp>
        <p:nvSpPr>
          <p:cNvPr id="25603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chemeClr val="bg1"/>
                </a:solidFill>
                <a:latin typeface="Segoe UI" panose="020B0502040204020203" pitchFamily="34" charset="0"/>
              </a:rPr>
              <a:t>Saarland University </a:t>
            </a:r>
          </a:p>
        </p:txBody>
      </p:sp>
      <p:sp>
        <p:nvSpPr>
          <p:cNvPr id="25604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CA84C1-8471-4C55-98F1-41F61F00435E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12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5605" name="Datumsplatzhalter 3"/>
          <p:cNvSpPr>
            <a:spLocks noGrp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02DA3B-A260-4C63-A273-77313B681ED2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pic>
        <p:nvPicPr>
          <p:cNvPr id="25606" name="Grafik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0056" y="1772816"/>
            <a:ext cx="5591943" cy="449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Inhaltsplatzhalter 3"/>
          <p:cNvSpPr>
            <a:spLocks noGrp="1"/>
          </p:cNvSpPr>
          <p:nvPr>
            <p:ph idx="1"/>
          </p:nvPr>
        </p:nvSpPr>
        <p:spPr bwMode="auto">
          <a:xfrm>
            <a:off x="263352" y="1484785"/>
            <a:ext cx="6192688" cy="46378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GB" sz="1800" dirty="0">
                <a:solidFill>
                  <a:srgbClr val="C00000"/>
                </a:solidFill>
              </a:rPr>
              <a:t>Interdisciplinary European research</a:t>
            </a:r>
            <a:br>
              <a:rPr lang="en-GB" sz="1800" dirty="0">
                <a:solidFill>
                  <a:srgbClr val="C00000"/>
                </a:solidFill>
              </a:rPr>
            </a:br>
            <a:r>
              <a:rPr lang="en-GB" sz="1800" dirty="0">
                <a:solidFill>
                  <a:srgbClr val="C00000"/>
                </a:solidFill>
              </a:rPr>
              <a:t>in all faculties, with special focus on France</a:t>
            </a:r>
          </a:p>
          <a:p>
            <a:pPr marL="0" indent="0">
              <a:buNone/>
            </a:pPr>
            <a:br>
              <a:rPr lang="en-GB" sz="1800" dirty="0">
                <a:solidFill>
                  <a:srgbClr val="C00000"/>
                </a:solidFill>
              </a:rPr>
            </a:br>
            <a:r>
              <a:rPr lang="en-GB" sz="1800" dirty="0"/>
              <a:t>‘European University’: </a:t>
            </a:r>
            <a:r>
              <a:rPr lang="en-GB" sz="1800" dirty="0">
                <a:solidFill>
                  <a:srgbClr val="C00000"/>
                </a:solidFill>
              </a:rPr>
              <a:t>Transform4Europe</a:t>
            </a:r>
            <a:br>
              <a:rPr lang="en-GB" sz="1800" dirty="0"/>
            </a:br>
            <a:r>
              <a:rPr lang="en-GB" sz="1800" dirty="0"/>
              <a:t>The cross-border university alliance </a:t>
            </a:r>
            <a:br>
              <a:rPr lang="en-GB" sz="1800" dirty="0"/>
            </a:br>
            <a:r>
              <a:rPr lang="en-GB" sz="1800" dirty="0">
                <a:solidFill>
                  <a:srgbClr val="C00000"/>
                </a:solidFill>
              </a:rPr>
              <a:t>University of the Greater Region 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accent1"/>
                </a:solidFill>
              </a:rPr>
              <a:t>Numerous degree programmes </a:t>
            </a:r>
            <a:r>
              <a:rPr lang="en-GB" sz="1800" dirty="0"/>
              <a:t>and </a:t>
            </a:r>
            <a:r>
              <a:rPr lang="en-GB" sz="1800" dirty="0">
                <a:solidFill>
                  <a:schemeClr val="accent1"/>
                </a:solidFill>
              </a:rPr>
              <a:t>certificates</a:t>
            </a:r>
            <a:r>
              <a:rPr lang="en-GB" sz="1800" dirty="0"/>
              <a:t> </a:t>
            </a:r>
            <a:br>
              <a:rPr lang="en-GB" sz="1800" dirty="0"/>
            </a:br>
            <a:r>
              <a:rPr lang="en-GB" sz="1800" dirty="0"/>
              <a:t>(e.g. the </a:t>
            </a:r>
            <a:r>
              <a:rPr lang="en-GB" sz="1800" dirty="0" err="1"/>
              <a:t>Europaicum</a:t>
            </a:r>
            <a:r>
              <a:rPr lang="en-GB" sz="1800" dirty="0"/>
              <a:t>) with a strong European focus</a:t>
            </a:r>
          </a:p>
          <a:p>
            <a:pPr marL="0" indent="0">
              <a:buNone/>
            </a:pPr>
            <a:r>
              <a:rPr lang="en-GB" sz="1800" dirty="0"/>
              <a:t>European studies programme with a choice of </a:t>
            </a:r>
            <a:br>
              <a:rPr lang="en-GB" sz="1800" dirty="0"/>
            </a:br>
            <a:r>
              <a:rPr lang="en-GB" sz="1800" dirty="0"/>
              <a:t>three areas of specialization</a:t>
            </a:r>
          </a:p>
          <a:p>
            <a:pPr marL="0" indent="0">
              <a:buNone/>
            </a:pPr>
            <a:r>
              <a:rPr lang="en-GB" sz="1800" dirty="0"/>
              <a:t>Cluster for European Research CEUS | </a:t>
            </a:r>
            <a:r>
              <a:rPr lang="en-US" altLang="de-DE" sz="1800" dirty="0" err="1"/>
              <a:t>Käte</a:t>
            </a:r>
            <a:r>
              <a:rPr lang="en-US" altLang="de-DE" sz="1800" dirty="0"/>
              <a:t> Hamburger Centre for Cultural Practices of Reparation (CURE) </a:t>
            </a:r>
            <a:r>
              <a:rPr lang="en-GB" sz="1800" dirty="0"/>
              <a:t>|</a:t>
            </a:r>
            <a:r>
              <a:rPr lang="de-DE" altLang="de-DE" sz="1800" dirty="0"/>
              <a:t> </a:t>
            </a:r>
            <a:r>
              <a:rPr lang="en-GB" sz="1800" dirty="0" err="1"/>
              <a:t>Frankreichzentrum</a:t>
            </a:r>
            <a:r>
              <a:rPr lang="en-GB" sz="1800" dirty="0"/>
              <a:t> | Europa-</a:t>
            </a:r>
            <a:r>
              <a:rPr lang="en-GB" sz="1800" dirty="0" err="1"/>
              <a:t>Institut</a:t>
            </a:r>
            <a:r>
              <a:rPr lang="en-GB" sz="1800" dirty="0"/>
              <a:t> with its sections </a:t>
            </a:r>
            <a:br>
              <a:rPr lang="en-GB" sz="1800" dirty="0"/>
            </a:br>
            <a:r>
              <a:rPr lang="en-GB" sz="1800" dirty="0"/>
              <a:t>Law and Economics | Centre </a:t>
            </a:r>
            <a:r>
              <a:rPr lang="en-GB" sz="1800" dirty="0" err="1"/>
              <a:t>juridique</a:t>
            </a:r>
            <a:r>
              <a:rPr lang="en-GB" sz="1800" dirty="0"/>
              <a:t> franco-</a:t>
            </a:r>
            <a:r>
              <a:rPr lang="en-GB" sz="1800" dirty="0" err="1"/>
              <a:t>allemand</a:t>
            </a:r>
            <a:r>
              <a:rPr lang="en-GB" sz="1800" dirty="0"/>
              <a:t>…</a:t>
            </a:r>
            <a:endParaRPr lang="de-DE" altLang="de-DE" sz="1800" dirty="0"/>
          </a:p>
        </p:txBody>
      </p:sp>
    </p:spTree>
    <p:extLst>
      <p:ext uri="{BB962C8B-B14F-4D97-AF65-F5344CB8AC3E}">
        <p14:creationId xmlns:p14="http://schemas.microsoft.com/office/powerpoint/2010/main" val="86022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nummernplatzhalter 2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1B6BD7-15B3-4AA8-8B0A-FB1DD151C028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13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32771" name="Datumsplatzhalter 3"/>
          <p:cNvSpPr>
            <a:spLocks noGrp="1"/>
          </p:cNvSpPr>
          <p:nvPr>
            <p:ph type="dt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9268F7-DDC2-46BC-A9F7-90CE8FAA99D7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9183030" y="0"/>
            <a:ext cx="3008970" cy="6262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2773" name="Fußzeilenplatzhalter 3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chemeClr val="bg1"/>
                </a:solidFill>
                <a:latin typeface="Segoe UI" panose="020B0502040204020203" pitchFamily="34" charset="0"/>
              </a:rPr>
              <a:t>Saarland University</a:t>
            </a:r>
          </a:p>
        </p:txBody>
      </p:sp>
      <p:sp>
        <p:nvSpPr>
          <p:cNvPr id="32774" name="Textplatzhalter 1"/>
          <p:cNvSpPr txBox="1">
            <a:spLocks/>
          </p:cNvSpPr>
          <p:nvPr/>
        </p:nvSpPr>
        <p:spPr bwMode="auto">
          <a:xfrm>
            <a:off x="9259695" y="0"/>
            <a:ext cx="2855640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r>
              <a:rPr lang="en-GB" sz="20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European University:</a:t>
            </a: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r>
              <a:rPr lang="en-GB" sz="20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Transform4Europe  </a:t>
            </a: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r>
              <a:rPr lang="en-GB" sz="20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T4EU</a:t>
            </a: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endParaRPr lang="en-GB" sz="2000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r>
              <a:rPr lang="en-US" sz="20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 EU-supported initiative since 2020</a:t>
            </a: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endParaRPr lang="de-DE" altLang="de-DE" sz="2000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r>
              <a:rPr lang="en-GB" sz="20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Eleven </a:t>
            </a: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r>
              <a:rPr lang="en-GB" sz="17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 universities in </a:t>
            </a:r>
            <a:br>
              <a:rPr lang="en-GB" sz="17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17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Bulgaria, Estonia, France, Italy, Lithuania, Poland, Portugal, Slovenia, Spain, </a:t>
            </a:r>
            <a:br>
              <a:rPr lang="en-GB" sz="17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17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Ukraine (</a:t>
            </a:r>
            <a:r>
              <a:rPr lang="en-GB" sz="170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associate partner)</a:t>
            </a:r>
            <a:br>
              <a:rPr lang="en-GB" sz="170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170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GB" sz="17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Germany  </a:t>
            </a:r>
          </a:p>
        </p:txBody>
      </p:sp>
      <p:pic>
        <p:nvPicPr>
          <p:cNvPr id="32775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" t="858" r="7505" b="837"/>
          <a:stretch/>
        </p:blipFill>
        <p:spPr bwMode="auto">
          <a:xfrm>
            <a:off x="-1" y="0"/>
            <a:ext cx="6156000" cy="62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platzhalter 1"/>
          <p:cNvSpPr txBox="1">
            <a:spLocks/>
          </p:cNvSpPr>
          <p:nvPr/>
        </p:nvSpPr>
        <p:spPr bwMode="auto">
          <a:xfrm>
            <a:off x="6155999" y="0"/>
            <a:ext cx="2950366" cy="62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17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university alliance for  </a:t>
            </a:r>
          </a:p>
          <a:p>
            <a:pPr algn="ctr">
              <a:lnSpc>
                <a:spcPct val="100000"/>
              </a:lnSpc>
            </a:pPr>
            <a:r>
              <a:rPr lang="en-GB" sz="17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new generation of </a:t>
            </a:r>
          </a:p>
          <a:p>
            <a:pPr algn="ctr">
              <a:lnSpc>
                <a:spcPct val="100000"/>
              </a:lnSpc>
            </a:pPr>
            <a:r>
              <a:rPr lang="en-GB" sz="17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young Europeans</a:t>
            </a:r>
            <a:r>
              <a:rPr lang="en-GB" sz="17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en-GB" sz="17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who collaborate across subject boundaries to acquire digital, intercultural and entrepreneurial skills</a:t>
            </a:r>
          </a:p>
          <a:p>
            <a:pPr algn="ctr">
              <a:lnSpc>
                <a:spcPct val="100000"/>
              </a:lnSpc>
            </a:pPr>
            <a:endParaRPr lang="de-DE" altLang="de-DE" sz="1700" dirty="0">
              <a:solidFill>
                <a:srgbClr val="1940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endParaRPr lang="de-DE" altLang="de-DE" sz="1700" dirty="0">
              <a:solidFill>
                <a:srgbClr val="1940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GB" sz="17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European higher </a:t>
            </a:r>
          </a:p>
          <a:p>
            <a:pPr algn="ctr">
              <a:lnSpc>
                <a:spcPct val="100000"/>
              </a:lnSpc>
            </a:pPr>
            <a:r>
              <a:rPr lang="en-GB" sz="17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education and training</a:t>
            </a:r>
            <a:r>
              <a:rPr lang="en-GB" sz="17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en-GB" sz="17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150,000 students </a:t>
            </a:r>
          </a:p>
          <a:p>
            <a:pPr algn="ctr">
              <a:lnSpc>
                <a:spcPct val="100000"/>
              </a:lnSpc>
            </a:pPr>
            <a:r>
              <a:rPr lang="en-GB" sz="17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offering </a:t>
            </a:r>
          </a:p>
          <a:p>
            <a:pPr algn="ctr">
              <a:lnSpc>
                <a:spcPct val="100000"/>
              </a:lnSpc>
            </a:pPr>
            <a:r>
              <a:rPr lang="en-GB" sz="17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joint study programmes, </a:t>
            </a:r>
          </a:p>
          <a:p>
            <a:pPr algn="ctr"/>
            <a:r>
              <a:rPr lang="en-GB" sz="17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shared platforms, innovative approaches to teaching and an extensive mobility programme that facilitates close links between the eleven universities in the </a:t>
            </a:r>
          </a:p>
          <a:p>
            <a:pPr algn="ctr"/>
            <a:r>
              <a:rPr lang="en-GB" sz="17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T4EU alliance</a:t>
            </a:r>
            <a:endParaRPr lang="en-GB" dirty="0">
              <a:solidFill>
                <a:srgbClr val="1940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776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nummernplatzhalter 2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1B6BD7-15B3-4AA8-8B0A-FB1DD151C028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14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32771" name="Datumsplatzhalter 3"/>
          <p:cNvSpPr>
            <a:spLocks noGrp="1"/>
          </p:cNvSpPr>
          <p:nvPr>
            <p:ph type="dt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9268F7-DDC2-46BC-A9F7-90CE8FAA99D7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9159875" y="0"/>
            <a:ext cx="3032125" cy="6262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2773" name="Fußzeilenplatzhalter 3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chemeClr val="bg1"/>
                </a:solidFill>
                <a:latin typeface="Segoe UI" panose="020B0502040204020203" pitchFamily="34" charset="0"/>
              </a:rPr>
              <a:t>Saarland University </a:t>
            </a:r>
          </a:p>
        </p:txBody>
      </p:sp>
      <p:pic>
        <p:nvPicPr>
          <p:cNvPr id="32775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96" y="0"/>
            <a:ext cx="9126492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platzhalter 1"/>
          <p:cNvSpPr txBox="1">
            <a:spLocks/>
          </p:cNvSpPr>
          <p:nvPr/>
        </p:nvSpPr>
        <p:spPr bwMode="auto">
          <a:xfrm>
            <a:off x="9278279" y="0"/>
            <a:ext cx="2795315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r>
              <a:rPr lang="en-GB" sz="20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dynamic network in the heart of Europe:</a:t>
            </a: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endParaRPr lang="de-DE" altLang="de-DE" sz="2000" b="1" dirty="0">
              <a:solidFill>
                <a:srgbClr val="1940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r>
              <a:rPr lang="en-GB" sz="20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University of the Greater Region</a:t>
            </a: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endParaRPr lang="de-DE" altLang="de-DE" sz="2000" dirty="0">
              <a:solidFill>
                <a:srgbClr val="19406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20000"/>
              </a:spcBef>
              <a:buFont typeface="Lucida Grande" pitchFamily="80" charset="0"/>
              <a:buNone/>
            </a:pPr>
            <a:r>
              <a:rPr lang="en-GB" sz="20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Seven </a:t>
            </a:r>
            <a:br>
              <a:rPr lang="en-GB" sz="20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universities</a:t>
            </a:r>
            <a:br>
              <a:rPr lang="en-GB" sz="20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Germany, France, Belgium and Luxembourg</a:t>
            </a:r>
          </a:p>
        </p:txBody>
      </p:sp>
    </p:spTree>
    <p:extLst>
      <p:ext uri="{BB962C8B-B14F-4D97-AF65-F5344CB8AC3E}">
        <p14:creationId xmlns:p14="http://schemas.microsoft.com/office/powerpoint/2010/main" val="2705926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226855" y="205780"/>
            <a:ext cx="10153128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200" dirty="0"/>
              <a:t>What makes us special? </a:t>
            </a:r>
            <a:r>
              <a:rPr lang="en-GB" sz="3200" dirty="0">
                <a:solidFill>
                  <a:schemeClr val="accent1"/>
                </a:solidFill>
              </a:rPr>
              <a:t>Transcending boundaries</a:t>
            </a:r>
          </a:p>
        </p:txBody>
      </p:sp>
      <p:sp>
        <p:nvSpPr>
          <p:cNvPr id="22531" name="Fußzeilenplatzhalter 1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chemeClr val="bg1"/>
                </a:solidFill>
                <a:latin typeface="Segoe UI" panose="020B0502040204020203" pitchFamily="34" charset="0"/>
              </a:rPr>
              <a:t>Saarland University</a:t>
            </a:r>
          </a:p>
        </p:txBody>
      </p:sp>
      <p:sp>
        <p:nvSpPr>
          <p:cNvPr id="22532" name="Foliennummernplatzhalter 2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3975CB7-E6D8-41FD-A5B8-5521958CCFFC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15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2533" name="Datumsplatzhalt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25C611-13F1-4DB3-81E7-051579F0A7BA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2534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6528048" y="1035050"/>
            <a:ext cx="5544616" cy="45941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br>
              <a:rPr lang="en-GB" sz="2000"/>
            </a:br>
            <a:endParaRPr lang="en-GB" sz="2000"/>
          </a:p>
        </p:txBody>
      </p:sp>
      <p:pic>
        <p:nvPicPr>
          <p:cNvPr id="22535" name="Grafik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58" r="-180" b="-555"/>
          <a:stretch/>
        </p:blipFill>
        <p:spPr bwMode="auto">
          <a:xfrm>
            <a:off x="-9426" y="1352466"/>
            <a:ext cx="5839092" cy="495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platzhalter 2"/>
          <p:cNvSpPr txBox="1">
            <a:spLocks/>
          </p:cNvSpPr>
          <p:nvPr/>
        </p:nvSpPr>
        <p:spPr bwMode="auto">
          <a:xfrm>
            <a:off x="6352908" y="1679104"/>
            <a:ext cx="5839091" cy="467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800" dirty="0"/>
              <a:t>At Saarland University one of our great strengths is </a:t>
            </a:r>
            <a:br>
              <a:rPr lang="en-GB" sz="1800" dirty="0"/>
            </a:br>
            <a:r>
              <a:rPr lang="en-GB" sz="1800" dirty="0"/>
              <a:t>our ability to </a:t>
            </a:r>
            <a:r>
              <a:rPr lang="en-GB" sz="1800" dirty="0">
                <a:solidFill>
                  <a:srgbClr val="C00000"/>
                </a:solidFill>
              </a:rPr>
              <a:t>transcend the boundaries </a:t>
            </a:r>
            <a:r>
              <a:rPr lang="en-GB" sz="1800" dirty="0"/>
              <a:t>typically drawn between cultures, academic disciplines, economies and societies.</a:t>
            </a:r>
          </a:p>
          <a:p>
            <a:pPr>
              <a:lnSpc>
                <a:spcPct val="100000"/>
              </a:lnSpc>
            </a:pPr>
            <a:endParaRPr lang="en-GB" sz="800" dirty="0"/>
          </a:p>
          <a:p>
            <a:pPr>
              <a:lnSpc>
                <a:spcPct val="100000"/>
              </a:lnSpc>
            </a:pPr>
            <a:r>
              <a:rPr lang="en-GB" sz="1800" dirty="0"/>
              <a:t>A campus where </a:t>
            </a:r>
            <a:r>
              <a:rPr lang="en-GB" sz="1800" dirty="0">
                <a:solidFill>
                  <a:schemeClr val="accent1"/>
                </a:solidFill>
              </a:rPr>
              <a:t>everything is close at hand</a:t>
            </a:r>
            <a:r>
              <a:rPr lang="en-GB" sz="1800" dirty="0"/>
              <a:t> fosters interdisciplinary collaboration and encourages </a:t>
            </a:r>
            <a:br>
              <a:rPr lang="en-GB" sz="1800" dirty="0"/>
            </a:br>
            <a:r>
              <a:rPr lang="en-GB" sz="1800" dirty="0"/>
              <a:t>close ties between research and teaching.</a:t>
            </a:r>
          </a:p>
          <a:p>
            <a:pPr>
              <a:lnSpc>
                <a:spcPct val="100000"/>
              </a:lnSpc>
            </a:pPr>
            <a:endParaRPr lang="de-DE" altLang="de-DE" sz="800" dirty="0"/>
          </a:p>
          <a:p>
            <a:pPr>
              <a:lnSpc>
                <a:spcPct val="100000"/>
              </a:lnSpc>
            </a:pPr>
            <a:r>
              <a:rPr lang="en-GB" sz="1800" dirty="0">
                <a:solidFill>
                  <a:schemeClr val="accent1"/>
                </a:solidFill>
              </a:rPr>
              <a:t>Interdisciplinary cooperation </a:t>
            </a:r>
            <a:r>
              <a:rPr lang="en-GB" sz="1800" dirty="0"/>
              <a:t>has always been a defining feature of Saarland University. </a:t>
            </a:r>
            <a:br>
              <a:rPr lang="en-GB" sz="1800" dirty="0"/>
            </a:br>
            <a:r>
              <a:rPr lang="en-GB" sz="1800" dirty="0"/>
              <a:t>Examples include business informatics, legal informatics and bioinformatics, language technology, </a:t>
            </a:r>
            <a:r>
              <a:rPr lang="en-GB" sz="1800" dirty="0" err="1"/>
              <a:t>nano</a:t>
            </a:r>
            <a:r>
              <a:rPr lang="en-GB" sz="1800" dirty="0"/>
              <a:t>-biotechnology, cultural studies in historical perspective, intercultural communication, quantum engineering.</a:t>
            </a:r>
          </a:p>
          <a:p>
            <a:pPr>
              <a:lnSpc>
                <a:spcPct val="100000"/>
              </a:lnSpc>
            </a:pPr>
            <a:br>
              <a:rPr lang="en-GB" sz="2000" dirty="0"/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94082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861048"/>
            <a:ext cx="3024336" cy="648072"/>
          </a:xfrm>
          <a:prstGeom prst="rect">
            <a:avLst/>
          </a:prstGeom>
        </p:spPr>
      </p:pic>
      <p:sp>
        <p:nvSpPr>
          <p:cNvPr id="27650" name="Fußzeilenplatzhalt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3206750" y="6416675"/>
            <a:ext cx="8985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chemeClr val="bg1"/>
                </a:solidFill>
                <a:latin typeface="Segoe UI" panose="020B0502040204020203" pitchFamily="34" charset="0"/>
              </a:rPr>
              <a:t>Das Marketingkonzept der Universität des Saarlandes</a:t>
            </a:r>
          </a:p>
        </p:txBody>
      </p:sp>
      <p:sp>
        <p:nvSpPr>
          <p:cNvPr id="27651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0991850" y="6416675"/>
            <a:ext cx="12001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AF2F09D-EFB3-4F58-A32E-A4EAA017BA5E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16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7652" name="Datumsplatzhalter 5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424613"/>
            <a:ext cx="1227138" cy="357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8D1EC5-C476-483B-BA99-478987FA33B6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860539"/>
              </p:ext>
            </p:extLst>
          </p:nvPr>
        </p:nvGraphicFramePr>
        <p:xfrm>
          <a:off x="0" y="1430601"/>
          <a:ext cx="12192001" cy="54367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2452">
                  <a:extLst>
                    <a:ext uri="{9D8B030D-6E8A-4147-A177-3AD203B41FA5}">
                      <a16:colId xmlns:a16="http://schemas.microsoft.com/office/drawing/2014/main" val="637047331"/>
                    </a:ext>
                  </a:extLst>
                </a:gridCol>
                <a:gridCol w="3093548">
                  <a:extLst>
                    <a:ext uri="{9D8B030D-6E8A-4147-A177-3AD203B41FA5}">
                      <a16:colId xmlns:a16="http://schemas.microsoft.com/office/drawing/2014/main" val="1831659816"/>
                    </a:ext>
                  </a:extLst>
                </a:gridCol>
                <a:gridCol w="3032818">
                  <a:extLst>
                    <a:ext uri="{9D8B030D-6E8A-4147-A177-3AD203B41FA5}">
                      <a16:colId xmlns:a16="http://schemas.microsoft.com/office/drawing/2014/main" val="373756754"/>
                    </a:ext>
                  </a:extLst>
                </a:gridCol>
                <a:gridCol w="3063183">
                  <a:extLst>
                    <a:ext uri="{9D8B030D-6E8A-4147-A177-3AD203B41FA5}">
                      <a16:colId xmlns:a16="http://schemas.microsoft.com/office/drawing/2014/main" val="1964763893"/>
                    </a:ext>
                  </a:extLst>
                </a:gridCol>
              </a:tblGrid>
              <a:tr h="171036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GB" sz="17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CISPA – Helmholtz Center for Information Security</a:t>
                      </a:r>
                    </a:p>
                  </a:txBody>
                  <a:tcPr marL="72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German Research Center for Artificial Intelligence (DFKI)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Max Planck Institute for Computer Science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Max Planck Institute </a:t>
                      </a:r>
                      <a:r>
                        <a:rPr lang="en-GB" sz="1700" b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for Software</a:t>
                      </a:r>
                      <a:r>
                        <a:rPr lang="en-GB" sz="1700" b="0"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Systems</a:t>
                      </a:r>
                      <a:r>
                        <a:rPr lang="en-GB" sz="1700" b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GB" sz="17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Dagstuhl Castle – 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GB" sz="1700" b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Leibniz Centre for Informatics 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621289"/>
                  </a:ext>
                </a:extLst>
              </a:tr>
              <a:tr h="18004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Helmholtz Institute for Pharmaceutical Research, Saarland (HIPS) </a:t>
                      </a:r>
                    </a:p>
                    <a:p>
                      <a:pPr algn="l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8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7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Leibniz Institute for </a:t>
                      </a:r>
                      <a:br>
                        <a:rPr lang="en-GB" sz="17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</a:br>
                      <a:r>
                        <a:rPr lang="en-GB" sz="17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New Materials </a:t>
                      </a:r>
                      <a:br>
                        <a:rPr lang="en-GB" sz="17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</a:br>
                      <a:r>
                        <a:rPr lang="en-GB" sz="17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(INM) 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Fraunhofer Institute for Biomedical Engineering </a:t>
                      </a:r>
                      <a:br>
                        <a:rPr lang="en-GB" sz="17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</a:br>
                      <a:r>
                        <a:rPr lang="en-GB" sz="17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(IBMT)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8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GB" sz="17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Fraunhofer Institute for </a:t>
                      </a:r>
                      <a:br>
                        <a:rPr lang="en-GB" sz="17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</a:br>
                      <a:r>
                        <a:rPr lang="en-GB" sz="17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Non-Destructive Testing </a:t>
                      </a:r>
                      <a:br>
                        <a:rPr lang="en-GB" sz="17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</a:br>
                      <a:r>
                        <a:rPr lang="en-GB" sz="17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(IZFP)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480656"/>
                  </a:ext>
                </a:extLst>
              </a:tr>
              <a:tr h="19259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endParaRPr lang="en-GB" sz="1700" b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GB" sz="1700" b="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Steinbeis</a:t>
                      </a:r>
                      <a:r>
                        <a:rPr lang="en-GB" sz="1700" b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Research </a:t>
                      </a:r>
                      <a:r>
                        <a:rPr lang="en-GB" sz="1700" b="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Center</a:t>
                      </a:r>
                      <a:r>
                        <a:rPr lang="en-GB" sz="1700" b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for Amorphous Metals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endParaRPr lang="en-GB" sz="1700" b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GB" sz="1700" b="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Steinbeis</a:t>
                      </a:r>
                      <a:r>
                        <a:rPr lang="en-GB" sz="1700" b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Materials Engineering </a:t>
                      </a:r>
                      <a:r>
                        <a:rPr lang="en-GB" sz="1700" b="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Center</a:t>
                      </a:r>
                      <a:r>
                        <a:rPr lang="en-GB" sz="1700" b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Saarland (MECS) 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GB" sz="1700" b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700" b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Institute for future energy and material flow systems </a:t>
                      </a:r>
                      <a:r>
                        <a:rPr lang="de-DE" sz="1700" b="0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</a:t>
                      </a:r>
                      <a:r>
                        <a:rPr lang="de-DE" sz="1700" b="0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IZES)</a:t>
                      </a:r>
                      <a:endParaRPr lang="de-DE" sz="18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Center</a:t>
                      </a:r>
                      <a:r>
                        <a:rPr lang="en-GB" sz="17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for Mechatronics and Automation Technology (</a:t>
                      </a:r>
                      <a:r>
                        <a:rPr lang="en-GB" sz="1700" dirty="0" err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ZeMA</a:t>
                      </a:r>
                      <a:r>
                        <a:rPr lang="en-GB" sz="17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Korea Institute of Science and Technology Europe </a:t>
                      </a:r>
                      <a:br>
                        <a:rPr lang="en-GB" sz="17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en-GB" sz="17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(KIST Europe)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54657"/>
                  </a:ext>
                </a:extLst>
              </a:tr>
            </a:tbl>
          </a:graphicData>
        </a:graphic>
      </p:graphicFrame>
      <p:sp>
        <p:nvSpPr>
          <p:cNvPr id="27666" name="Textplatzhalter 1"/>
          <p:cNvSpPr txBox="1">
            <a:spLocks/>
          </p:cNvSpPr>
          <p:nvPr/>
        </p:nvSpPr>
        <p:spPr bwMode="auto">
          <a:xfrm>
            <a:off x="335360" y="407988"/>
            <a:ext cx="972998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Lucida Grande" pitchFamily="80" charset="0"/>
              <a:buNone/>
            </a:pPr>
            <a:r>
              <a:rPr lang="en-GB" sz="32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 the big players </a:t>
            </a:r>
            <a:r>
              <a:rPr lang="en-GB" sz="3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one place</a:t>
            </a:r>
          </a:p>
          <a:p>
            <a:pPr>
              <a:spcBef>
                <a:spcPct val="20000"/>
              </a:spcBef>
              <a:buFont typeface="Lucida Grande" pitchFamily="80" charset="0"/>
              <a:buNone/>
            </a:pPr>
            <a:r>
              <a:rPr lang="en-GB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Research networks </a:t>
            </a:r>
            <a:r>
              <a:rPr lang="en-GB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provide an excellent working environment for early career researchers</a:t>
            </a:r>
          </a:p>
          <a:p>
            <a:pPr>
              <a:spcBef>
                <a:spcPct val="20000"/>
              </a:spcBef>
              <a:buFont typeface="Lucida Grande" pitchFamily="80" charset="0"/>
              <a:buNone/>
            </a:pPr>
            <a:endParaRPr lang="de-DE" altLang="de-DE" sz="2000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667" name="Rechteck 18"/>
          <p:cNvSpPr>
            <a:spLocks noChangeArrowheads="1"/>
          </p:cNvSpPr>
          <p:nvPr/>
        </p:nvSpPr>
        <p:spPr bwMode="auto">
          <a:xfrm flipH="1" flipV="1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7668" name="Rechteck 18"/>
          <p:cNvSpPr>
            <a:spLocks noChangeArrowheads="1"/>
          </p:cNvSpPr>
          <p:nvPr/>
        </p:nvSpPr>
        <p:spPr bwMode="auto">
          <a:xfrm flipH="1" flipV="1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de-DE" alt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7669" name="Bild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288" y="407988"/>
            <a:ext cx="104775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89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ußzeilenplatzhalter 3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chemeClr val="bg1"/>
                </a:solidFill>
                <a:latin typeface="Segoe UI" panose="020B0502040204020203" pitchFamily="34" charset="0"/>
              </a:rPr>
              <a:t>Saarland University </a:t>
            </a:r>
          </a:p>
        </p:txBody>
      </p:sp>
      <p:sp>
        <p:nvSpPr>
          <p:cNvPr id="21507" name="Foliennummernplatzhalter 4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B18F78-07D5-4C4E-8E8B-A505D384C7C7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17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1508" name="Datumsplatzhalter 5"/>
          <p:cNvSpPr>
            <a:spLocks noGrp="1"/>
          </p:cNvSpPr>
          <p:nvPr>
            <p:ph type="dt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489C73-BDD1-4F64-9B81-351C256DEE28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1509" name="Textplatzhalter 2"/>
          <p:cNvSpPr>
            <a:spLocks noGrp="1"/>
          </p:cNvSpPr>
          <p:nvPr>
            <p:ph type="body" sz="quarter" idx="13"/>
          </p:nvPr>
        </p:nvSpPr>
        <p:spPr bwMode="auto">
          <a:xfrm>
            <a:off x="6312024" y="1053677"/>
            <a:ext cx="6048672" cy="53629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en-GB" sz="3200" dirty="0"/>
              <a:t>Studying at Saarland University: </a:t>
            </a:r>
            <a:r>
              <a:rPr lang="en-GB" sz="3200" dirty="0">
                <a:solidFill>
                  <a:schemeClr val="accent1"/>
                </a:solidFill>
              </a:rPr>
              <a:t>Variety and depth</a:t>
            </a:r>
          </a:p>
          <a:p>
            <a:pPr>
              <a:lnSpc>
                <a:spcPct val="100000"/>
              </a:lnSpc>
            </a:pPr>
            <a:endParaRPr lang="de-DE" altLang="de-DE" sz="1600" dirty="0"/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accent1"/>
                </a:solidFill>
              </a:rPr>
              <a:t>A </a:t>
            </a:r>
            <a:r>
              <a:rPr lang="en-GB" sz="1800" dirty="0">
                <a:solidFill>
                  <a:schemeClr val="accent1"/>
                </a:solidFill>
              </a:rPr>
              <a:t>total of 160 </a:t>
            </a:r>
            <a:r>
              <a:rPr lang="en-GB" sz="1800" dirty="0"/>
              <a:t>study programmes:</a:t>
            </a:r>
          </a:p>
          <a:p>
            <a:pPr>
              <a:lnSpc>
                <a:spcPct val="100000"/>
              </a:lnSpc>
            </a:pPr>
            <a:r>
              <a:rPr lang="en-GB" sz="1800" dirty="0">
                <a:solidFill>
                  <a:schemeClr val="accent1"/>
                </a:solidFill>
              </a:rPr>
              <a:t>80</a:t>
            </a:r>
            <a:r>
              <a:rPr lang="en-GB" sz="1800" dirty="0"/>
              <a:t> undergraduate degree programmes – Bachelor’s degrees / state examinations (</a:t>
            </a:r>
            <a:r>
              <a:rPr lang="en-GB" sz="1800" i="1" dirty="0" err="1"/>
              <a:t>Staatsexamen</a:t>
            </a:r>
            <a:r>
              <a:rPr lang="en-GB" sz="1800" dirty="0"/>
              <a:t>)</a:t>
            </a:r>
          </a:p>
          <a:p>
            <a:pPr>
              <a:lnSpc>
                <a:spcPct val="100000"/>
              </a:lnSpc>
            </a:pPr>
            <a:r>
              <a:rPr lang="en-GB" sz="1800" dirty="0">
                <a:solidFill>
                  <a:schemeClr val="accent1"/>
                </a:solidFill>
              </a:rPr>
              <a:t>63 </a:t>
            </a:r>
            <a:r>
              <a:rPr lang="en-GB" sz="1800" dirty="0"/>
              <a:t>Master’s degree programmes</a:t>
            </a:r>
          </a:p>
          <a:p>
            <a:pPr>
              <a:lnSpc>
                <a:spcPct val="100000"/>
              </a:lnSpc>
            </a:pPr>
            <a:r>
              <a:rPr lang="en-GB" sz="1800" dirty="0">
                <a:solidFill>
                  <a:schemeClr val="accent1"/>
                </a:solidFill>
              </a:rPr>
              <a:t>15</a:t>
            </a:r>
            <a:r>
              <a:rPr lang="en-GB" sz="1800" dirty="0"/>
              <a:t> advanced professional study programmes</a:t>
            </a:r>
          </a:p>
          <a:p>
            <a:pPr>
              <a:lnSpc>
                <a:spcPct val="100000"/>
              </a:lnSpc>
            </a:pPr>
            <a:endParaRPr lang="en-GB" sz="8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1800" dirty="0">
                <a:solidFill>
                  <a:schemeClr val="accent1"/>
                </a:solidFill>
              </a:rPr>
              <a:t>35 </a:t>
            </a:r>
            <a:r>
              <a:rPr lang="en-GB" sz="1800" dirty="0"/>
              <a:t>international degree programmes, most of which </a:t>
            </a:r>
            <a:br>
              <a:rPr lang="en-GB" sz="1800" dirty="0"/>
            </a:br>
            <a:r>
              <a:rPr lang="en-GB" sz="1800" dirty="0"/>
              <a:t>lead to a double- or triple-degree qualification</a:t>
            </a:r>
            <a:br>
              <a:rPr lang="en-GB" sz="1800" dirty="0"/>
            </a:br>
            <a:br>
              <a:rPr lang="en-GB" sz="800" dirty="0"/>
            </a:br>
            <a:r>
              <a:rPr lang="en-GB" sz="1800" dirty="0"/>
              <a:t>Over </a:t>
            </a:r>
            <a:r>
              <a:rPr lang="en-GB" sz="1800" dirty="0">
                <a:solidFill>
                  <a:schemeClr val="accent1"/>
                </a:solidFill>
              </a:rPr>
              <a:t>25 certificates </a:t>
            </a:r>
            <a:r>
              <a:rPr lang="en-GB" sz="1800" dirty="0"/>
              <a:t>offering supplementary </a:t>
            </a:r>
            <a:br>
              <a:rPr lang="en-GB" sz="1800" dirty="0"/>
            </a:br>
            <a:r>
              <a:rPr lang="en-GB" sz="1800" dirty="0"/>
              <a:t>qualifications in specialist fields </a:t>
            </a:r>
          </a:p>
          <a:p>
            <a:pPr>
              <a:lnSpc>
                <a:spcPct val="100000"/>
              </a:lnSpc>
            </a:pPr>
            <a:endParaRPr lang="de-DE" sz="800" b="1" dirty="0"/>
          </a:p>
          <a:p>
            <a:pPr>
              <a:lnSpc>
                <a:spcPct val="100000"/>
              </a:lnSpc>
            </a:pPr>
            <a:r>
              <a:rPr lang="en-GB" sz="1800" dirty="0">
                <a:solidFill>
                  <a:schemeClr val="accent1"/>
                </a:solidFill>
              </a:rPr>
              <a:t>Language Centre: </a:t>
            </a:r>
            <a:r>
              <a:rPr lang="en-GB" sz="1800" dirty="0"/>
              <a:t>choose from over </a:t>
            </a:r>
            <a:r>
              <a:rPr lang="en-GB" sz="1800" dirty="0">
                <a:solidFill>
                  <a:schemeClr val="accent1"/>
                </a:solidFill>
              </a:rPr>
              <a:t>15</a:t>
            </a:r>
            <a:r>
              <a:rPr lang="en-GB" sz="1800" dirty="0"/>
              <a:t> languages</a:t>
            </a:r>
          </a:p>
        </p:txBody>
      </p:sp>
      <p:pic>
        <p:nvPicPr>
          <p:cNvPr id="21510" name="Grafik 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t="770" r="2963" b="359"/>
          <a:stretch/>
        </p:blipFill>
        <p:spPr bwMode="auto">
          <a:xfrm>
            <a:off x="0" y="44624"/>
            <a:ext cx="6120000" cy="62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357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398463" y="349250"/>
            <a:ext cx="8866187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200" dirty="0"/>
              <a:t>Officially recognized for </a:t>
            </a:r>
            <a:r>
              <a:rPr lang="en-GB" sz="3200" dirty="0">
                <a:solidFill>
                  <a:schemeClr val="accent1"/>
                </a:solidFill>
              </a:rPr>
              <a:t>teaching excellence</a:t>
            </a:r>
          </a:p>
        </p:txBody>
      </p:sp>
      <p:sp>
        <p:nvSpPr>
          <p:cNvPr id="23555" name="Fußzeilenplatzhalter 1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chemeClr val="bg1"/>
                </a:solidFill>
                <a:latin typeface="Segoe UI" panose="020B0502040204020203" pitchFamily="34" charset="0"/>
              </a:rPr>
              <a:t>Saarland University</a:t>
            </a:r>
          </a:p>
        </p:txBody>
      </p:sp>
      <p:sp>
        <p:nvSpPr>
          <p:cNvPr id="23556" name="Foliennummernplatzhalter 2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52B8AE-85C0-4042-8E7B-60C99AC816C5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18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3557" name="Datumsplatzhalt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AD4A05-EAD0-4023-8A9C-2961C9DCE4C2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3558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243865" y="1556792"/>
            <a:ext cx="5780127" cy="39919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en-GB" sz="1800" dirty="0"/>
              <a:t>Saarland University was one of the first universities </a:t>
            </a:r>
            <a:br>
              <a:rPr lang="en-GB" sz="1800" dirty="0"/>
            </a:br>
            <a:r>
              <a:rPr lang="en-GB" sz="1800" dirty="0"/>
              <a:t>in Germany to receive official quality assurance accreditation for providing an </a:t>
            </a:r>
            <a:r>
              <a:rPr lang="en-GB" sz="1800" dirty="0">
                <a:solidFill>
                  <a:schemeClr val="accent1"/>
                </a:solidFill>
              </a:rPr>
              <a:t>ideal environment</a:t>
            </a:r>
            <a:r>
              <a:rPr lang="en-GB" sz="1800" dirty="0"/>
              <a:t> for successful academic study.</a:t>
            </a:r>
          </a:p>
          <a:p>
            <a:pPr>
              <a:lnSpc>
                <a:spcPct val="100000"/>
              </a:lnSpc>
            </a:pPr>
            <a:endParaRPr lang="de-DE" sz="18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1800" dirty="0">
                <a:solidFill>
                  <a:schemeClr val="accent1"/>
                </a:solidFill>
              </a:rPr>
              <a:t>Effective quality management</a:t>
            </a:r>
            <a:r>
              <a:rPr lang="en-GB" sz="1800" dirty="0"/>
              <a:t>: Continuous development and improvement of teaching and study programmes</a:t>
            </a:r>
          </a:p>
          <a:p>
            <a:pPr>
              <a:lnSpc>
                <a:spcPct val="100000"/>
              </a:lnSpc>
            </a:pPr>
            <a:endParaRPr lang="de-DE" sz="1800" dirty="0"/>
          </a:p>
          <a:p>
            <a:pPr>
              <a:lnSpc>
                <a:spcPct val="100000"/>
              </a:lnSpc>
            </a:pPr>
            <a:r>
              <a:rPr lang="en-GB" sz="1800" dirty="0"/>
              <a:t>As a medium-sized university with a reputation for excellence, Saarland University offers </a:t>
            </a:r>
            <a:r>
              <a:rPr lang="en-GB" sz="1800" dirty="0">
                <a:solidFill>
                  <a:schemeClr val="accent1"/>
                </a:solidFill>
              </a:rPr>
              <a:t>personal academic supervision</a:t>
            </a:r>
            <a:r>
              <a:rPr lang="en-GB" sz="1800" dirty="0"/>
              <a:t> with students often learning in small groups.</a:t>
            </a:r>
          </a:p>
          <a:p>
            <a:pPr>
              <a:lnSpc>
                <a:spcPct val="100000"/>
              </a:lnSpc>
            </a:pPr>
            <a:endParaRPr lang="en-GB" sz="1800" dirty="0"/>
          </a:p>
          <a:p>
            <a:pPr>
              <a:lnSpc>
                <a:spcPct val="100000"/>
              </a:lnSpc>
            </a:pPr>
            <a:r>
              <a:rPr lang="en-GB" sz="1800" dirty="0">
                <a:solidFill>
                  <a:schemeClr val="accent1"/>
                </a:solidFill>
              </a:rPr>
              <a:t>Teaching and Learning Centre: </a:t>
            </a:r>
            <a:br>
              <a:rPr lang="en-GB" sz="1800" dirty="0">
                <a:solidFill>
                  <a:schemeClr val="accent1"/>
                </a:solidFill>
              </a:rPr>
            </a:br>
            <a:r>
              <a:rPr lang="en-GB" sz="1800" dirty="0"/>
              <a:t>Acquisition of cross-disciplinary skills</a:t>
            </a:r>
            <a:endParaRPr lang="de-DE" sz="1800" dirty="0"/>
          </a:p>
        </p:txBody>
      </p:sp>
      <p:pic>
        <p:nvPicPr>
          <p:cNvPr id="23559" name="Grafik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2024" y="1484783"/>
            <a:ext cx="5879976" cy="477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398463" y="349250"/>
            <a:ext cx="8866187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en-GB" sz="3200" dirty="0">
                <a:solidFill>
                  <a:schemeClr val="accent1"/>
                </a:solidFill>
              </a:rPr>
              <a:t>Getting off to a </a:t>
            </a:r>
            <a:r>
              <a:rPr lang="en-GB" sz="3200" dirty="0"/>
              <a:t>good start!</a:t>
            </a:r>
          </a:p>
        </p:txBody>
      </p:sp>
      <p:sp>
        <p:nvSpPr>
          <p:cNvPr id="23555" name="Fußzeilenplatzhalter 1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chemeClr val="bg1"/>
                </a:solidFill>
                <a:latin typeface="Segoe UI" panose="020B0502040204020203" pitchFamily="34" charset="0"/>
              </a:rPr>
              <a:t>Saarland University</a:t>
            </a:r>
          </a:p>
        </p:txBody>
      </p:sp>
      <p:sp>
        <p:nvSpPr>
          <p:cNvPr id="23556" name="Foliennummernplatzhalter 2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52B8AE-85C0-4042-8E7B-60C99AC816C5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19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3557" name="Datumsplatzhalt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AD4A05-EAD0-4023-8A9C-2961C9DCE4C2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3558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523838" y="1661175"/>
            <a:ext cx="5500154" cy="4771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en-GB" sz="1800" dirty="0">
                <a:solidFill>
                  <a:schemeClr val="accent1"/>
                </a:solidFill>
              </a:rPr>
              <a:t>Preparatory courses </a:t>
            </a:r>
            <a:r>
              <a:rPr lang="en-GB" sz="1800" dirty="0"/>
              <a:t>and </a:t>
            </a:r>
            <a:r>
              <a:rPr lang="en-GB" sz="1800" dirty="0">
                <a:solidFill>
                  <a:schemeClr val="accent1"/>
                </a:solidFill>
              </a:rPr>
              <a:t>mentoring initiatives </a:t>
            </a:r>
            <a:r>
              <a:rPr lang="en-GB" sz="1800" dirty="0"/>
              <a:t>help students just starting out at university.</a:t>
            </a:r>
          </a:p>
          <a:p>
            <a:pPr>
              <a:lnSpc>
                <a:spcPct val="100000"/>
              </a:lnSpc>
            </a:pPr>
            <a:endParaRPr lang="de-DE" altLang="de-DE" sz="1800" dirty="0"/>
          </a:p>
          <a:p>
            <a:pPr>
              <a:lnSpc>
                <a:spcPct val="100000"/>
              </a:lnSpc>
            </a:pPr>
            <a:r>
              <a:rPr lang="en-GB" sz="1800" dirty="0"/>
              <a:t>Study programmes that offer students </a:t>
            </a:r>
            <a:r>
              <a:rPr lang="en-GB" sz="1800" dirty="0">
                <a:solidFill>
                  <a:schemeClr val="accent1"/>
                </a:solidFill>
              </a:rPr>
              <a:t>opportunities to put their knowledge and skills into practice</a:t>
            </a:r>
            <a:r>
              <a:rPr lang="en-GB" sz="1800" dirty="0"/>
              <a:t>.</a:t>
            </a:r>
          </a:p>
          <a:p>
            <a:pPr>
              <a:lnSpc>
                <a:spcPct val="100000"/>
              </a:lnSpc>
            </a:pPr>
            <a:endParaRPr lang="de-DE" altLang="de-DE" sz="1800" dirty="0"/>
          </a:p>
          <a:p>
            <a:pPr>
              <a:lnSpc>
                <a:spcPct val="100000"/>
              </a:lnSpc>
            </a:pPr>
            <a:r>
              <a:rPr lang="en-GB" sz="1800" dirty="0"/>
              <a:t>Students can </a:t>
            </a:r>
            <a:r>
              <a:rPr lang="en-GB" sz="1800" dirty="0">
                <a:solidFill>
                  <a:schemeClr val="accent1"/>
                </a:solidFill>
              </a:rPr>
              <a:t>contribute to departmental and institute research projects </a:t>
            </a:r>
            <a:r>
              <a:rPr lang="en-GB" sz="1800" dirty="0"/>
              <a:t>at an early stage of their university education. </a:t>
            </a:r>
          </a:p>
          <a:p>
            <a:pPr>
              <a:lnSpc>
                <a:spcPct val="100000"/>
              </a:lnSpc>
            </a:pPr>
            <a:endParaRPr lang="en-GB" sz="1800" dirty="0"/>
          </a:p>
          <a:p>
            <a:pPr>
              <a:lnSpc>
                <a:spcPct val="100000"/>
              </a:lnSpc>
            </a:pPr>
            <a:r>
              <a:rPr lang="en-GB" sz="1800" dirty="0"/>
              <a:t>The </a:t>
            </a:r>
            <a:r>
              <a:rPr lang="en-GB" sz="1800" dirty="0">
                <a:solidFill>
                  <a:schemeClr val="accent1"/>
                </a:solidFill>
              </a:rPr>
              <a:t>Career </a:t>
            </a:r>
            <a:r>
              <a:rPr lang="en-GB" sz="1800" dirty="0" err="1">
                <a:solidFill>
                  <a:schemeClr val="accent1"/>
                </a:solidFill>
              </a:rPr>
              <a:t>Center</a:t>
            </a:r>
            <a:r>
              <a:rPr lang="en-GB" sz="1800" dirty="0"/>
              <a:t> can assist with career planning and with transitioning from university to the workplace. Students can take their first steps in a </a:t>
            </a:r>
            <a:r>
              <a:rPr lang="en-GB" sz="1800" dirty="0">
                <a:solidFill>
                  <a:schemeClr val="accent1"/>
                </a:solidFill>
              </a:rPr>
              <a:t>business start-up</a:t>
            </a:r>
            <a:r>
              <a:rPr lang="en-GB" sz="1800" dirty="0"/>
              <a:t> while still studying.</a:t>
            </a:r>
            <a:endParaRPr lang="de-DE" altLang="de-DE" sz="1800" dirty="0"/>
          </a:p>
          <a:p>
            <a:pPr>
              <a:lnSpc>
                <a:spcPct val="100000"/>
              </a:lnSpc>
            </a:pPr>
            <a:endParaRPr lang="de-DE" altLang="de-DE" sz="2000" dirty="0"/>
          </a:p>
          <a:p>
            <a:pPr>
              <a:lnSpc>
                <a:spcPct val="100000"/>
              </a:lnSpc>
            </a:pPr>
            <a:br>
              <a:rPr lang="en-GB" sz="2000" dirty="0"/>
            </a:br>
            <a:endParaRPr lang="en-GB" sz="2000" dirty="0"/>
          </a:p>
          <a:p>
            <a:pPr>
              <a:lnSpc>
                <a:spcPct val="100000"/>
              </a:lnSpc>
            </a:pPr>
            <a:endParaRPr lang="de-DE" altLang="de-DE" sz="2000" dirty="0"/>
          </a:p>
          <a:p>
            <a:pPr>
              <a:lnSpc>
                <a:spcPct val="100000"/>
              </a:lnSpc>
            </a:pPr>
            <a:endParaRPr lang="de-DE" altLang="de-DE" sz="2000" dirty="0"/>
          </a:p>
          <a:p>
            <a:endParaRPr lang="de-DE" altLang="de-DE" sz="2000" dirty="0"/>
          </a:p>
        </p:txBody>
      </p:sp>
      <p:pic>
        <p:nvPicPr>
          <p:cNvPr id="23559" name="Grafik 12"/>
          <p:cNvPicPr>
            <a:picLocks/>
          </p:cNvPicPr>
          <p:nvPr/>
        </p:nvPicPr>
        <p:blipFill>
          <a:blip r:embed="rId2"/>
          <a:srcRect l="5740" r="5740"/>
          <a:stretch/>
        </p:blipFill>
        <p:spPr bwMode="auto">
          <a:xfrm>
            <a:off x="6252032" y="1484784"/>
            <a:ext cx="5939968" cy="477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08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398463" y="349250"/>
            <a:ext cx="10212387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200" dirty="0"/>
              <a:t>Fostering the </a:t>
            </a:r>
            <a:r>
              <a:rPr lang="en-GB" sz="3200" dirty="0">
                <a:solidFill>
                  <a:schemeClr val="accent1"/>
                </a:solidFill>
              </a:rPr>
              <a:t>European spirit </a:t>
            </a:r>
            <a:r>
              <a:rPr lang="en-GB" sz="3200" dirty="0"/>
              <a:t>for more than 70 years</a:t>
            </a:r>
          </a:p>
        </p:txBody>
      </p:sp>
      <p:sp>
        <p:nvSpPr>
          <p:cNvPr id="19459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57D288-DE6D-4551-B701-E90E4F32BDF6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2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19460" name="Datumsplatzhalter 3"/>
          <p:cNvSpPr>
            <a:spLocks noGrp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9EE93F-6AC1-45D6-AD61-6E26B864A037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19461" name="Inhaltsplatzhalter 3"/>
          <p:cNvSpPr>
            <a:spLocks noGrp="1"/>
          </p:cNvSpPr>
          <p:nvPr>
            <p:ph idx="1"/>
          </p:nvPr>
        </p:nvSpPr>
        <p:spPr bwMode="auto">
          <a:xfrm>
            <a:off x="6528048" y="1412776"/>
            <a:ext cx="5383840" cy="48550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GB" sz="1800" i="1" dirty="0"/>
              <a:t>‘Our aim is to shape this university into an instrument of a true European spirit.’</a:t>
            </a:r>
          </a:p>
          <a:p>
            <a:pPr marL="0" indent="0" algn="r">
              <a:buNone/>
            </a:pPr>
            <a:r>
              <a:rPr lang="en-GB" sz="1800" dirty="0"/>
              <a:t>	</a:t>
            </a:r>
            <a:r>
              <a:rPr lang="en-GB" sz="1800" dirty="0">
                <a:solidFill>
                  <a:srgbClr val="C00000"/>
                </a:solidFill>
              </a:rPr>
              <a:t>Jean </a:t>
            </a:r>
            <a:r>
              <a:rPr lang="en-GB" sz="1800" dirty="0" err="1">
                <a:solidFill>
                  <a:srgbClr val="C00000"/>
                </a:solidFill>
              </a:rPr>
              <a:t>Barriol</a:t>
            </a:r>
            <a:r>
              <a:rPr lang="en-GB" sz="1800" dirty="0"/>
              <a:t>, the first Rector </a:t>
            </a:r>
            <a:br>
              <a:rPr lang="en-GB" sz="1800" dirty="0"/>
            </a:br>
            <a:r>
              <a:rPr lang="en-GB" sz="1800" dirty="0"/>
              <a:t>of Saarland University (1948)</a:t>
            </a:r>
          </a:p>
          <a:p>
            <a:pPr marL="0" indent="0" algn="r">
              <a:buNone/>
            </a:pPr>
            <a:endParaRPr lang="de-DE" altLang="de-DE" sz="800" dirty="0"/>
          </a:p>
          <a:p>
            <a:pPr marL="0" indent="0">
              <a:buNone/>
            </a:pPr>
            <a:r>
              <a:rPr lang="en-GB" sz="1800" dirty="0"/>
              <a:t>The university was founded in 1948 under the patronage of the French government and the University of Nancy.</a:t>
            </a:r>
          </a:p>
          <a:p>
            <a:pPr marL="0" indent="0">
              <a:buNone/>
            </a:pPr>
            <a:r>
              <a:rPr lang="en-GB" sz="1800" dirty="0"/>
              <a:t>The very first steps were taken in 1946 with the introduction of clinical training courses in Homburg. </a:t>
            </a:r>
          </a:p>
          <a:p>
            <a:pPr marL="0" indent="0">
              <a:buNone/>
            </a:pPr>
            <a:r>
              <a:rPr lang="en-GB" sz="1800" dirty="0"/>
              <a:t>University teaching commenced in 1948 in the former Below Barracks located a few kilometres from </a:t>
            </a:r>
            <a:r>
              <a:rPr lang="en-GB" sz="1800" dirty="0" err="1"/>
              <a:t>Saarbrücken</a:t>
            </a:r>
            <a:r>
              <a:rPr lang="en-GB" sz="1800" dirty="0"/>
              <a:t>.</a:t>
            </a:r>
          </a:p>
          <a:p>
            <a:pPr marL="0" indent="0">
              <a:buNone/>
            </a:pPr>
            <a:r>
              <a:rPr lang="en-GB" sz="1800" dirty="0"/>
              <a:t>Number of students at that time: 638</a:t>
            </a:r>
          </a:p>
        </p:txBody>
      </p:sp>
      <p:pic>
        <p:nvPicPr>
          <p:cNvPr id="1946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6" b="451"/>
          <a:stretch/>
        </p:blipFill>
        <p:spPr bwMode="auto">
          <a:xfrm>
            <a:off x="0" y="1624346"/>
            <a:ext cx="5951984" cy="464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Fußzeilenplatzhalt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chemeClr val="bg1"/>
                </a:solidFill>
                <a:latin typeface="Segoe UI" panose="020B0502040204020203" pitchFamily="34" charset="0"/>
              </a:rPr>
              <a:t>Saarland University </a:t>
            </a:r>
          </a:p>
        </p:txBody>
      </p:sp>
    </p:spTree>
    <p:extLst>
      <p:ext uri="{BB962C8B-B14F-4D97-AF65-F5344CB8AC3E}">
        <p14:creationId xmlns:p14="http://schemas.microsoft.com/office/powerpoint/2010/main" val="4276096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398463" y="349250"/>
            <a:ext cx="8866187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Lucida Grande" pitchFamily="80" charset="0"/>
              <a:buNone/>
            </a:pPr>
            <a:r>
              <a:rPr lang="en-GB" dirty="0">
                <a:solidFill>
                  <a:schemeClr val="accent1"/>
                </a:solidFill>
              </a:rPr>
              <a:t>Opportunities </a:t>
            </a:r>
            <a:r>
              <a:rPr lang="en-GB" dirty="0"/>
              <a:t>around the world</a:t>
            </a:r>
          </a:p>
        </p:txBody>
      </p:sp>
      <p:sp>
        <p:nvSpPr>
          <p:cNvPr id="23555" name="Fußzeilenplatzhalter 1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chemeClr val="bg1"/>
                </a:solidFill>
                <a:latin typeface="Segoe UI" panose="020B0502040204020203" pitchFamily="34" charset="0"/>
              </a:rPr>
              <a:t>Saarland University</a:t>
            </a:r>
          </a:p>
        </p:txBody>
      </p:sp>
      <p:sp>
        <p:nvSpPr>
          <p:cNvPr id="23556" name="Foliennummernplatzhalter 2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52B8AE-85C0-4042-8E7B-60C99AC816C5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20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3557" name="Datumsplatzhalt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AD4A05-EAD0-4023-8A9C-2961C9DCE4C2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3558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263352" y="1340768"/>
            <a:ext cx="5760640" cy="47525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en-GB" sz="1800" dirty="0"/>
              <a:t>The </a:t>
            </a:r>
            <a:r>
              <a:rPr lang="en-GB" sz="1800" dirty="0">
                <a:solidFill>
                  <a:schemeClr val="accent1"/>
                </a:solidFill>
              </a:rPr>
              <a:t>International Office </a:t>
            </a:r>
            <a:r>
              <a:rPr lang="en-GB" sz="1800" dirty="0"/>
              <a:t>is the main coordinating office for incoming international students and for home students looking to study abroad.</a:t>
            </a:r>
          </a:p>
          <a:p>
            <a:pPr>
              <a:lnSpc>
                <a:spcPct val="100000"/>
              </a:lnSpc>
            </a:pPr>
            <a:endParaRPr lang="de-DE" altLang="de-DE" sz="1800" dirty="0"/>
          </a:p>
          <a:p>
            <a:pPr>
              <a:lnSpc>
                <a:spcPct val="100000"/>
              </a:lnSpc>
            </a:pPr>
            <a:r>
              <a:rPr lang="en-GB" sz="1800" dirty="0"/>
              <a:t>Exchange programmes for university research and teaching staff at </a:t>
            </a:r>
            <a:r>
              <a:rPr lang="en-GB" sz="1800" dirty="0">
                <a:solidFill>
                  <a:schemeClr val="accent1"/>
                </a:solidFill>
              </a:rPr>
              <a:t>hundreds</a:t>
            </a:r>
            <a:r>
              <a:rPr lang="en-GB" sz="1800" dirty="0"/>
              <a:t> of partner universities </a:t>
            </a:r>
            <a:br>
              <a:rPr lang="en-GB" sz="1800" dirty="0"/>
            </a:br>
            <a:r>
              <a:rPr lang="en-GB" sz="1800" dirty="0"/>
              <a:t>around the world, </a:t>
            </a:r>
            <a:r>
              <a:rPr lang="en-GB" sz="1800" dirty="0">
                <a:solidFill>
                  <a:schemeClr val="accent1"/>
                </a:solidFill>
              </a:rPr>
              <a:t>many of which are in Europe.</a:t>
            </a:r>
          </a:p>
          <a:p>
            <a:pPr>
              <a:lnSpc>
                <a:spcPct val="100000"/>
              </a:lnSpc>
            </a:pPr>
            <a:endParaRPr lang="en-GB" sz="18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1800" dirty="0"/>
              <a:t>Support for students who want to organize a study abroad period outside of existing exchange programmes. Opportunities for </a:t>
            </a:r>
            <a:r>
              <a:rPr lang="en-GB" sz="1800" dirty="0">
                <a:solidFill>
                  <a:schemeClr val="accent1"/>
                </a:solidFill>
              </a:rPr>
              <a:t>international work placements and internships.</a:t>
            </a:r>
          </a:p>
          <a:p>
            <a:pPr>
              <a:lnSpc>
                <a:spcPct val="100000"/>
              </a:lnSpc>
            </a:pPr>
            <a:endParaRPr lang="en-GB" sz="18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1800" dirty="0"/>
              <a:t>The </a:t>
            </a:r>
            <a:r>
              <a:rPr lang="en-GB" sz="1800" dirty="0">
                <a:solidFill>
                  <a:schemeClr val="accent1"/>
                </a:solidFill>
              </a:rPr>
              <a:t>Welcome </a:t>
            </a:r>
            <a:r>
              <a:rPr lang="en-GB" sz="1800" dirty="0" err="1">
                <a:solidFill>
                  <a:schemeClr val="accent1"/>
                </a:solidFill>
              </a:rPr>
              <a:t>Center</a:t>
            </a:r>
            <a:r>
              <a:rPr lang="en-GB" sz="1800" dirty="0">
                <a:solidFill>
                  <a:schemeClr val="accent1"/>
                </a:solidFill>
              </a:rPr>
              <a:t> </a:t>
            </a:r>
            <a:r>
              <a:rPr lang="en-GB" sz="1800" dirty="0"/>
              <a:t>assists international students </a:t>
            </a:r>
            <a:br>
              <a:rPr lang="en-GB" sz="1800" dirty="0"/>
            </a:br>
            <a:r>
              <a:rPr lang="en-GB" sz="1800" dirty="0"/>
              <a:t>and visiting foreign academics and scholars.</a:t>
            </a:r>
          </a:p>
          <a:p>
            <a:pPr>
              <a:lnSpc>
                <a:spcPct val="100000"/>
              </a:lnSpc>
            </a:pPr>
            <a:endParaRPr lang="en-GB" sz="20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endParaRPr lang="de-DE" altLang="de-DE" sz="600" dirty="0"/>
          </a:p>
        </p:txBody>
      </p:sp>
      <p:pic>
        <p:nvPicPr>
          <p:cNvPr id="23559" name="Grafik 12"/>
          <p:cNvPicPr>
            <a:picLocks/>
          </p:cNvPicPr>
          <p:nvPr/>
        </p:nvPicPr>
        <p:blipFill>
          <a:blip r:embed="rId2"/>
          <a:srcRect/>
          <a:stretch/>
        </p:blipFill>
        <p:spPr bwMode="auto">
          <a:xfrm>
            <a:off x="5807968" y="1874129"/>
            <a:ext cx="6384032" cy="441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781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398463" y="349250"/>
            <a:ext cx="9513961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dirty="0" err="1">
                <a:solidFill>
                  <a:srgbClr val="19406B"/>
                </a:solidFill>
              </a:rPr>
              <a:t>Our</a:t>
            </a:r>
            <a:r>
              <a:rPr lang="de-DE" altLang="de-DE" sz="2800" dirty="0">
                <a:solidFill>
                  <a:srgbClr val="19406B"/>
                </a:solidFill>
              </a:rPr>
              <a:t> </a:t>
            </a:r>
            <a:r>
              <a:rPr lang="de-DE" altLang="de-DE" sz="2800" dirty="0">
                <a:solidFill>
                  <a:schemeClr val="accent1"/>
                </a:solidFill>
              </a:rPr>
              <a:t>Third Mission</a:t>
            </a:r>
            <a:r>
              <a:rPr lang="de-DE" altLang="de-DE" sz="2800" dirty="0"/>
              <a:t>: Triathlon – </a:t>
            </a:r>
            <a:r>
              <a:rPr lang="de-DE" altLang="de-DE" sz="2800" dirty="0" err="1"/>
              <a:t>Driving</a:t>
            </a:r>
            <a:r>
              <a:rPr lang="de-DE" altLang="de-DE" sz="2800" dirty="0"/>
              <a:t> </a:t>
            </a:r>
            <a:r>
              <a:rPr lang="de-DE" altLang="de-DE" sz="2800" dirty="0">
                <a:solidFill>
                  <a:srgbClr val="C00000"/>
                </a:solidFill>
              </a:rPr>
              <a:t>Entrepreneurship</a:t>
            </a:r>
            <a:r>
              <a:rPr lang="de-DE" altLang="de-DE" sz="2800" dirty="0"/>
              <a:t>!</a:t>
            </a:r>
            <a:endParaRPr lang="en-GB" dirty="0"/>
          </a:p>
          <a:p>
            <a:pPr>
              <a:buFont typeface="Lucida Grande" pitchFamily="80" charset="0"/>
              <a:buNone/>
            </a:pPr>
            <a:endParaRPr lang="de-DE" altLang="de-DE" dirty="0"/>
          </a:p>
        </p:txBody>
      </p:sp>
      <p:sp>
        <p:nvSpPr>
          <p:cNvPr id="24579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</a:rPr>
              <a:t>Saarland University</a:t>
            </a:r>
          </a:p>
        </p:txBody>
      </p:sp>
      <p:sp>
        <p:nvSpPr>
          <p:cNvPr id="24580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31B232-7637-43CF-A66F-82772BB4706F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21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4581" name="Datumsplatzhalter 3"/>
          <p:cNvSpPr>
            <a:spLocks noGrp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2FE2AB-9A69-4AFA-8342-13EA558FFE1B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pic>
        <p:nvPicPr>
          <p:cNvPr id="24582" name="Grafik 19"/>
          <p:cNvPicPr>
            <a:picLocks/>
          </p:cNvPicPr>
          <p:nvPr/>
        </p:nvPicPr>
        <p:blipFill>
          <a:blip r:embed="rId2"/>
          <a:srcRect l="6158" r="6158"/>
          <a:stretch/>
        </p:blipFill>
        <p:spPr bwMode="auto">
          <a:xfrm>
            <a:off x="0" y="1556792"/>
            <a:ext cx="5951984" cy="475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Inhaltsplatzhalter 3"/>
          <p:cNvSpPr>
            <a:spLocks noGrp="1"/>
          </p:cNvSpPr>
          <p:nvPr>
            <p:ph idx="1"/>
          </p:nvPr>
        </p:nvSpPr>
        <p:spPr bwMode="auto">
          <a:xfrm>
            <a:off x="6225588" y="1035050"/>
            <a:ext cx="5951984" cy="5313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de-DE" sz="1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de-DE" sz="1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de-DE" sz="1800" dirty="0">
                <a:solidFill>
                  <a:srgbClr val="C00000"/>
                </a:solidFill>
              </a:rPr>
              <a:t>Centralized structure: </a:t>
            </a:r>
            <a:br>
              <a:rPr lang="en-US" altLang="de-DE" sz="1800" dirty="0">
                <a:solidFill>
                  <a:srgbClr val="C00000"/>
                </a:solidFill>
              </a:rPr>
            </a:br>
            <a:r>
              <a:rPr lang="en-US" altLang="de-DE" sz="1800" dirty="0">
                <a:solidFill>
                  <a:srgbClr val="C00000"/>
                </a:solidFill>
              </a:rPr>
              <a:t>Triathlon – Entrepreneurship, Innovation and Transfer</a:t>
            </a:r>
          </a:p>
          <a:p>
            <a:pPr marL="0" indent="0">
              <a:buNone/>
            </a:pPr>
            <a:endParaRPr lang="en-US" altLang="de-DE" sz="1800" dirty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de-DE" sz="500" dirty="0">
              <a:solidFill>
                <a:srgbClr val="C00000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de-DE" sz="1800" dirty="0">
                <a:solidFill>
                  <a:srgbClr val="19406B"/>
                </a:solidFill>
              </a:rPr>
              <a:t>An outstanding start-up culture – Saarland University </a:t>
            </a:r>
            <a:br>
              <a:rPr lang="en-US" altLang="de-DE" sz="1800" dirty="0">
                <a:solidFill>
                  <a:srgbClr val="19406B"/>
                </a:solidFill>
              </a:rPr>
            </a:br>
            <a:r>
              <a:rPr lang="en-US" altLang="de-DE" sz="1800" dirty="0">
                <a:solidFill>
                  <a:srgbClr val="19406B"/>
                </a:solidFill>
              </a:rPr>
              <a:t>was awarded</a:t>
            </a:r>
            <a:r>
              <a:rPr lang="en-US" altLang="de-DE" sz="1800" dirty="0">
                <a:solidFill>
                  <a:schemeClr val="accent1"/>
                </a:solidFill>
              </a:rPr>
              <a:t> third place </a:t>
            </a:r>
            <a:r>
              <a:rPr lang="en-US" altLang="de-DE" sz="1800" dirty="0">
                <a:solidFill>
                  <a:srgbClr val="19406B"/>
                </a:solidFill>
              </a:rPr>
              <a:t>in the highly competitive international </a:t>
            </a:r>
            <a:r>
              <a:rPr lang="en-US" altLang="de-DE" sz="1800" dirty="0">
                <a:solidFill>
                  <a:schemeClr val="accent1"/>
                </a:solidFill>
              </a:rPr>
              <a:t>Triple E Awards</a:t>
            </a:r>
            <a:r>
              <a:rPr lang="en-US" altLang="de-DE" sz="1800" dirty="0">
                <a:solidFill>
                  <a:srgbClr val="19406B"/>
                </a:solidFill>
              </a:rPr>
              <a:t> in the category </a:t>
            </a:r>
            <a:r>
              <a:rPr lang="en-US" altLang="de-DE" sz="1800" dirty="0">
                <a:solidFill>
                  <a:schemeClr val="accent1"/>
                </a:solidFill>
              </a:rPr>
              <a:t>‘Entrepreneurial University of the Year’ </a:t>
            </a:r>
            <a:r>
              <a:rPr lang="en-US" altLang="de-DE" sz="1800" dirty="0">
                <a:solidFill>
                  <a:srgbClr val="19406B"/>
                </a:solidFill>
              </a:rPr>
              <a:t>(Europe) </a:t>
            </a:r>
          </a:p>
          <a:p>
            <a:pPr marL="0" indent="0">
              <a:spcBef>
                <a:spcPts val="600"/>
              </a:spcBef>
              <a:buNone/>
            </a:pPr>
            <a:endParaRPr lang="en-US" altLang="de-DE" sz="800" dirty="0">
              <a:solidFill>
                <a:srgbClr val="19406B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de-DE" sz="1800" dirty="0">
                <a:solidFill>
                  <a:srgbClr val="19406B"/>
                </a:solidFill>
              </a:rPr>
              <a:t>and ranked </a:t>
            </a:r>
            <a:r>
              <a:rPr lang="en-US" altLang="de-DE" sz="1800" dirty="0">
                <a:solidFill>
                  <a:schemeClr val="accent1"/>
                </a:solidFill>
              </a:rPr>
              <a:t>second in the national ‘Start-Up Radar’ league tables </a:t>
            </a:r>
            <a:r>
              <a:rPr lang="en-US" altLang="de-DE" sz="1800" dirty="0">
                <a:solidFill>
                  <a:srgbClr val="19406B"/>
                </a:solidFill>
              </a:rPr>
              <a:t>published by </a:t>
            </a:r>
            <a:r>
              <a:rPr lang="en-US" altLang="de-DE" sz="1800" dirty="0" err="1">
                <a:solidFill>
                  <a:srgbClr val="19406B"/>
                </a:solidFill>
              </a:rPr>
              <a:t>Stifterverband</a:t>
            </a:r>
            <a:r>
              <a:rPr lang="en-US" altLang="de-DE" sz="1800" dirty="0">
                <a:solidFill>
                  <a:srgbClr val="19406B"/>
                </a:solidFill>
              </a:rPr>
              <a:t> – a key funding organization in the German higher education landscape</a:t>
            </a:r>
          </a:p>
          <a:p>
            <a:pPr marL="0" indent="0">
              <a:spcBef>
                <a:spcPts val="600"/>
              </a:spcBef>
              <a:buNone/>
            </a:pPr>
            <a:endParaRPr lang="en-US" altLang="de-DE" sz="800" dirty="0">
              <a:solidFill>
                <a:srgbClr val="19406B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1800" dirty="0"/>
              <a:t>Recognized by the federal government in its </a:t>
            </a:r>
            <a:br>
              <a:rPr lang="en-GB" sz="1800" dirty="0"/>
            </a:br>
            <a:r>
              <a:rPr lang="en-GB" sz="1800" dirty="0">
                <a:solidFill>
                  <a:schemeClr val="accent1"/>
                </a:solidFill>
              </a:rPr>
              <a:t>EXIST Business Start-Up</a:t>
            </a:r>
            <a:r>
              <a:rPr lang="en-GB" sz="1800" dirty="0"/>
              <a:t> programme</a:t>
            </a:r>
            <a:endParaRPr lang="de-DE" altLang="de-DE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de-DE" altLang="de-DE" sz="2000" dirty="0"/>
          </a:p>
          <a:p>
            <a:endParaRPr lang="de-DE" altLang="de-DE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92C6E-6ACD-091A-18D6-07D1BDFFD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platzhalter 2">
            <a:extLst>
              <a:ext uri="{FF2B5EF4-FFF2-40B4-BE49-F238E27FC236}">
                <a16:creationId xmlns:a16="http://schemas.microsoft.com/office/drawing/2014/main" id="{BEF01CB6-A26C-8A82-BD47-BF55A56989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398463" y="349250"/>
            <a:ext cx="9513961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dirty="0" err="1">
                <a:solidFill>
                  <a:srgbClr val="19406B"/>
                </a:solidFill>
              </a:rPr>
              <a:t>Our</a:t>
            </a:r>
            <a:r>
              <a:rPr lang="de-DE" altLang="de-DE" sz="2800" dirty="0">
                <a:solidFill>
                  <a:srgbClr val="19406B"/>
                </a:solidFill>
              </a:rPr>
              <a:t> </a:t>
            </a:r>
            <a:r>
              <a:rPr lang="de-DE" altLang="de-DE" sz="2800" dirty="0">
                <a:solidFill>
                  <a:schemeClr val="accent1"/>
                </a:solidFill>
              </a:rPr>
              <a:t>Third Mission</a:t>
            </a:r>
            <a:r>
              <a:rPr lang="de-DE" altLang="de-DE" sz="2800" dirty="0"/>
              <a:t>: </a:t>
            </a:r>
            <a:r>
              <a:rPr lang="de-DE" altLang="de-DE" sz="2800" dirty="0" err="1"/>
              <a:t>Entrepreneurial</a:t>
            </a:r>
            <a:r>
              <a:rPr lang="de-DE" altLang="de-DE" sz="2800" dirty="0"/>
              <a:t> </a:t>
            </a:r>
            <a:r>
              <a:rPr lang="de-DE" altLang="de-DE" sz="2800" dirty="0" err="1"/>
              <a:t>spirit</a:t>
            </a:r>
            <a:r>
              <a:rPr lang="de-DE" altLang="de-DE" sz="2800" dirty="0"/>
              <a:t>!</a:t>
            </a:r>
            <a:endParaRPr lang="en-GB" dirty="0"/>
          </a:p>
          <a:p>
            <a:pPr>
              <a:buFont typeface="Lucida Grande" pitchFamily="80" charset="0"/>
              <a:buNone/>
            </a:pPr>
            <a:endParaRPr lang="de-DE" altLang="de-DE" dirty="0"/>
          </a:p>
        </p:txBody>
      </p:sp>
      <p:sp>
        <p:nvSpPr>
          <p:cNvPr id="24579" name="Fußzeilenplatzhalter 1">
            <a:extLst>
              <a:ext uri="{FF2B5EF4-FFF2-40B4-BE49-F238E27FC236}">
                <a16:creationId xmlns:a16="http://schemas.microsoft.com/office/drawing/2014/main" id="{9E8ECE07-1205-B0E1-64FA-7B73D7404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</a:rPr>
              <a:t>Saarland University</a:t>
            </a:r>
          </a:p>
        </p:txBody>
      </p:sp>
      <p:sp>
        <p:nvSpPr>
          <p:cNvPr id="24580" name="Foliennummernplatzhalter 2">
            <a:extLst>
              <a:ext uri="{FF2B5EF4-FFF2-40B4-BE49-F238E27FC236}">
                <a16:creationId xmlns:a16="http://schemas.microsoft.com/office/drawing/2014/main" id="{681B99A9-C7B1-7B71-2FA1-167653E9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31B232-7637-43CF-A66F-82772BB4706F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22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4581" name="Datumsplatzhalter 3">
            <a:extLst>
              <a:ext uri="{FF2B5EF4-FFF2-40B4-BE49-F238E27FC236}">
                <a16:creationId xmlns:a16="http://schemas.microsoft.com/office/drawing/2014/main" id="{0E54492D-E104-01A9-6130-DE38A39358EB}"/>
              </a:ext>
            </a:extLst>
          </p:cNvPr>
          <p:cNvSpPr>
            <a:spLocks noGrp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2FE2AB-9A69-4AFA-8342-13EA558FFE1B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4583" name="Inhaltsplatzhalter 3">
            <a:extLst>
              <a:ext uri="{FF2B5EF4-FFF2-40B4-BE49-F238E27FC236}">
                <a16:creationId xmlns:a16="http://schemas.microsoft.com/office/drawing/2014/main" id="{B29BCC89-B426-AA64-A71F-0551D2266A74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384032" y="836712"/>
            <a:ext cx="5951984" cy="53856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de-DE" sz="1800" dirty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de-DE" sz="500" dirty="0">
              <a:solidFill>
                <a:srgbClr val="C00000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en-GB" sz="1800" dirty="0"/>
          </a:p>
          <a:p>
            <a:pPr marL="0" indent="0">
              <a:spcBef>
                <a:spcPts val="600"/>
              </a:spcBef>
              <a:buNone/>
            </a:pPr>
            <a:br>
              <a:rPr lang="en-GB" sz="1800" dirty="0"/>
            </a:br>
            <a:r>
              <a:rPr lang="en-GB" sz="1800" dirty="0"/>
              <a:t>Young entrepreneurs benefit from </a:t>
            </a:r>
            <a:r>
              <a:rPr lang="en-GB" sz="1800" dirty="0">
                <a:solidFill>
                  <a:srgbClr val="C00000"/>
                </a:solidFill>
              </a:rPr>
              <a:t>outstanding </a:t>
            </a:r>
            <a:br>
              <a:rPr lang="en-GB" sz="1800" dirty="0">
                <a:solidFill>
                  <a:srgbClr val="C00000"/>
                </a:solidFill>
              </a:rPr>
            </a:br>
            <a:r>
              <a:rPr lang="en-GB" sz="1800" dirty="0">
                <a:solidFill>
                  <a:srgbClr val="C00000"/>
                </a:solidFill>
              </a:rPr>
              <a:t>guidance and support services</a:t>
            </a:r>
            <a:r>
              <a:rPr lang="en-GB" sz="1800" dirty="0"/>
              <a:t>, which are also </a:t>
            </a:r>
            <a:br>
              <a:rPr lang="en-GB" sz="1800" dirty="0"/>
            </a:br>
            <a:r>
              <a:rPr lang="en-GB" sz="1800" dirty="0"/>
              <a:t>available to students before they graduate.</a:t>
            </a:r>
          </a:p>
          <a:p>
            <a:pPr marL="0" indent="0">
              <a:spcBef>
                <a:spcPts val="600"/>
              </a:spcBef>
              <a:buNone/>
            </a:pPr>
            <a:endParaRPr lang="en-GB" sz="18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1800" dirty="0">
                <a:solidFill>
                  <a:schemeClr val="accent1"/>
                </a:solidFill>
              </a:rPr>
              <a:t>3 </a:t>
            </a:r>
            <a:r>
              <a:rPr lang="en-GB" sz="1800" dirty="0"/>
              <a:t>incubator centres: more than </a:t>
            </a:r>
            <a:r>
              <a:rPr lang="en-GB" sz="1800" dirty="0">
                <a:solidFill>
                  <a:schemeClr val="accent1"/>
                </a:solidFill>
              </a:rPr>
              <a:t>520</a:t>
            </a:r>
            <a:r>
              <a:rPr lang="en-GB" sz="1800" b="1" dirty="0"/>
              <a:t> </a:t>
            </a:r>
            <a:r>
              <a:rPr lang="en-GB" sz="1800" dirty="0"/>
              <a:t>start-ups</a:t>
            </a:r>
          </a:p>
          <a:p>
            <a:pPr marL="0" indent="0">
              <a:spcBef>
                <a:spcPts val="600"/>
              </a:spcBef>
              <a:buNone/>
            </a:pPr>
            <a:br>
              <a:rPr lang="en-GB" sz="800" dirty="0"/>
            </a:br>
            <a:r>
              <a:rPr lang="en-GB" sz="1800" dirty="0">
                <a:solidFill>
                  <a:srgbClr val="C00000"/>
                </a:solidFill>
              </a:rPr>
              <a:t>Innovation </a:t>
            </a:r>
            <a:r>
              <a:rPr lang="en-GB" sz="1800" dirty="0" err="1">
                <a:solidFill>
                  <a:srgbClr val="C00000"/>
                </a:solidFill>
              </a:rPr>
              <a:t>Center</a:t>
            </a:r>
            <a:r>
              <a:rPr lang="en-GB" sz="1800" dirty="0">
                <a:solidFill>
                  <a:srgbClr val="C00000"/>
                </a:solidFill>
              </a:rPr>
              <a:t> </a:t>
            </a:r>
            <a:br>
              <a:rPr lang="en-GB" sz="1800" dirty="0">
                <a:solidFill>
                  <a:srgbClr val="C00000"/>
                </a:solidFill>
              </a:rPr>
            </a:br>
            <a:endParaRPr lang="en-GB" sz="800" dirty="0">
              <a:solidFill>
                <a:srgbClr val="C00000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1800" dirty="0">
                <a:solidFill>
                  <a:schemeClr val="accent1"/>
                </a:solidFill>
              </a:rPr>
              <a:t>Science Parks I </a:t>
            </a:r>
            <a:r>
              <a:rPr lang="en-GB" sz="1800" dirty="0">
                <a:solidFill>
                  <a:srgbClr val="19406B"/>
                </a:solidFill>
              </a:rPr>
              <a:t>and</a:t>
            </a:r>
            <a:r>
              <a:rPr lang="en-GB" sz="1800" dirty="0">
                <a:solidFill>
                  <a:schemeClr val="accent1"/>
                </a:solidFill>
              </a:rPr>
              <a:t> II </a:t>
            </a:r>
            <a:r>
              <a:rPr lang="en-US" sz="1800" dirty="0">
                <a:solidFill>
                  <a:srgbClr val="19406B"/>
                </a:solidFill>
              </a:rPr>
              <a:t>located right next to campus</a:t>
            </a:r>
            <a:br>
              <a:rPr lang="en-US" sz="1800" dirty="0">
                <a:solidFill>
                  <a:srgbClr val="19406B"/>
                </a:solidFill>
              </a:rPr>
            </a:br>
            <a:endParaRPr lang="en-GB" sz="800" dirty="0">
              <a:solidFill>
                <a:srgbClr val="19406B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1800" dirty="0"/>
              <a:t>Active </a:t>
            </a:r>
            <a:r>
              <a:rPr lang="en-GB" sz="1800" dirty="0">
                <a:solidFill>
                  <a:schemeClr val="accent1"/>
                </a:solidFill>
              </a:rPr>
              <a:t>technology transfer</a:t>
            </a:r>
            <a:br>
              <a:rPr lang="en-GB" sz="1800" dirty="0">
                <a:solidFill>
                  <a:schemeClr val="accent1"/>
                </a:solidFill>
              </a:rPr>
            </a:br>
            <a:endParaRPr lang="en-GB" sz="800" dirty="0">
              <a:solidFill>
                <a:schemeClr val="accent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1800" dirty="0"/>
              <a:t>Patent utilization agency</a:t>
            </a:r>
          </a:p>
          <a:p>
            <a:pPr marL="0" indent="0">
              <a:spcBef>
                <a:spcPts val="600"/>
              </a:spcBef>
              <a:buNone/>
            </a:pPr>
            <a:endParaRPr lang="en-GB" sz="8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1800" dirty="0"/>
              <a:t>Continuing Education:  CEC Saar</a:t>
            </a:r>
          </a:p>
          <a:p>
            <a:pPr marL="0" indent="0">
              <a:spcBef>
                <a:spcPts val="600"/>
              </a:spcBef>
              <a:buNone/>
            </a:pPr>
            <a:endParaRPr lang="en-GB" sz="1800" dirty="0"/>
          </a:p>
          <a:p>
            <a:pPr marL="0" indent="0">
              <a:spcBef>
                <a:spcPts val="600"/>
              </a:spcBef>
              <a:buNone/>
            </a:pPr>
            <a:endParaRPr lang="de-DE" altLang="de-DE" sz="1800" dirty="0"/>
          </a:p>
          <a:p>
            <a:pPr marL="0" indent="0">
              <a:buNone/>
            </a:pPr>
            <a:endParaRPr lang="de-DE" altLang="de-DE" sz="2000" dirty="0"/>
          </a:p>
          <a:p>
            <a:endParaRPr lang="de-DE" altLang="de-DE" dirty="0"/>
          </a:p>
        </p:txBody>
      </p:sp>
      <p:pic>
        <p:nvPicPr>
          <p:cNvPr id="3" name="Grafik 19">
            <a:extLst>
              <a:ext uri="{FF2B5EF4-FFF2-40B4-BE49-F238E27FC236}">
                <a16:creationId xmlns:a16="http://schemas.microsoft.com/office/drawing/2014/main" id="{CFD2A2A9-6189-B4A3-2234-24D7E049BA68}"/>
              </a:ext>
            </a:extLst>
          </p:cNvPr>
          <p:cNvPicPr>
            <a:picLocks/>
          </p:cNvPicPr>
          <p:nvPr/>
        </p:nvPicPr>
        <p:blipFill>
          <a:blip r:embed="rId2"/>
          <a:srcRect l="5589" r="5589"/>
          <a:stretch/>
        </p:blipFill>
        <p:spPr bwMode="auto">
          <a:xfrm>
            <a:off x="0" y="1527924"/>
            <a:ext cx="5879977" cy="4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568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398463" y="349250"/>
            <a:ext cx="8866187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de-DE" sz="3200" dirty="0">
                <a:solidFill>
                  <a:srgbClr val="19406B"/>
                </a:solidFill>
              </a:rPr>
              <a:t>Our</a:t>
            </a:r>
            <a:r>
              <a:rPr lang="en-GB" altLang="de-DE" sz="3200" dirty="0">
                <a:solidFill>
                  <a:schemeClr val="accent1"/>
                </a:solidFill>
              </a:rPr>
              <a:t> Third Mission </a:t>
            </a:r>
            <a:r>
              <a:rPr lang="en-GB" altLang="de-DE" sz="3200" dirty="0">
                <a:solidFill>
                  <a:srgbClr val="19406B"/>
                </a:solidFill>
              </a:rPr>
              <a:t>–</a:t>
            </a:r>
            <a:r>
              <a:rPr lang="en-GB" altLang="de-DE" sz="3200" dirty="0">
                <a:solidFill>
                  <a:schemeClr val="accent1"/>
                </a:solidFill>
              </a:rPr>
              <a:t> Sustainability</a:t>
            </a:r>
            <a:endParaRPr lang="en-GB" altLang="de-DE" dirty="0"/>
          </a:p>
        </p:txBody>
      </p:sp>
      <p:sp>
        <p:nvSpPr>
          <p:cNvPr id="24579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chemeClr val="bg1"/>
                </a:solidFill>
                <a:latin typeface="Segoe UI" panose="020B0502040204020203" pitchFamily="34" charset="0"/>
              </a:rPr>
              <a:t>Saarland University</a:t>
            </a:r>
            <a:endParaRPr lang="en-GB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4580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31B232-7637-43CF-A66F-82772BB4706F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23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4581" name="Datumsplatzhalter 3"/>
          <p:cNvSpPr>
            <a:spLocks noGrp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2FE2AB-9A69-4AFA-8342-13EA558FFE1B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pic>
        <p:nvPicPr>
          <p:cNvPr id="24582" name="Grafik 19"/>
          <p:cNvPicPr>
            <a:picLocks/>
          </p:cNvPicPr>
          <p:nvPr/>
        </p:nvPicPr>
        <p:blipFill>
          <a:blip r:embed="rId2"/>
          <a:srcRect l="5857" r="5857"/>
          <a:stretch/>
        </p:blipFill>
        <p:spPr bwMode="auto">
          <a:xfrm>
            <a:off x="0" y="1556792"/>
            <a:ext cx="6240015" cy="471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Inhaltsplatzhalter 3"/>
          <p:cNvSpPr>
            <a:spLocks noGrp="1"/>
          </p:cNvSpPr>
          <p:nvPr>
            <p:ph idx="1"/>
          </p:nvPr>
        </p:nvSpPr>
        <p:spPr bwMode="auto">
          <a:xfrm>
            <a:off x="6528048" y="1844824"/>
            <a:ext cx="5663952" cy="43204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GB" altLang="de-DE" sz="1800" dirty="0">
                <a:solidFill>
                  <a:srgbClr val="C00000"/>
                </a:solidFill>
              </a:rPr>
              <a:t>We’re working together</a:t>
            </a:r>
            <a:r>
              <a:rPr lang="en-GB" altLang="de-DE" sz="1800" dirty="0">
                <a:solidFill>
                  <a:srgbClr val="19406B"/>
                </a:solidFill>
              </a:rPr>
              <a:t> to embed sustainability as a core element of our university culture</a:t>
            </a:r>
            <a:endParaRPr lang="en-GB" sz="1800" kern="100" dirty="0">
              <a:ea typeface="Aptos" panose="020B0004020202020204" pitchFamily="34" charset="0"/>
            </a:endParaRPr>
          </a:p>
          <a:p>
            <a:pPr marL="0" indent="0">
              <a:buNone/>
            </a:pPr>
            <a:r>
              <a:rPr lang="en-GB" altLang="de-DE" sz="1800" dirty="0">
                <a:solidFill>
                  <a:srgbClr val="C00000"/>
                </a:solidFill>
              </a:rPr>
              <a:t>Sustainability Committee </a:t>
            </a:r>
            <a:r>
              <a:rPr lang="en-GB" altLang="de-DE" sz="1800" dirty="0">
                <a:solidFill>
                  <a:srgbClr val="19406B"/>
                </a:solidFill>
              </a:rPr>
              <a:t>with its numerous specialist working groups</a:t>
            </a:r>
          </a:p>
          <a:p>
            <a:pPr marL="0" indent="0">
              <a:buNone/>
            </a:pPr>
            <a:r>
              <a:rPr lang="en-GB" altLang="de-DE" sz="1800" dirty="0">
                <a:solidFill>
                  <a:srgbClr val="19406B"/>
                </a:solidFill>
              </a:rPr>
              <a:t>Multiple projects, initiatives and events already in </a:t>
            </a:r>
            <a:br>
              <a:rPr lang="en-GB" altLang="de-DE" sz="1800" dirty="0">
                <a:solidFill>
                  <a:srgbClr val="19406B"/>
                </a:solidFill>
              </a:rPr>
            </a:br>
            <a:r>
              <a:rPr lang="en-GB" altLang="de-DE" sz="1800" dirty="0">
                <a:solidFill>
                  <a:srgbClr val="19406B"/>
                </a:solidFill>
              </a:rPr>
              <a:t>place to promote sustainability in </a:t>
            </a:r>
            <a:r>
              <a:rPr lang="en-GB" sz="1800" kern="100" dirty="0">
                <a:effectLst/>
                <a:ea typeface="Aptos" panose="020B0004020202020204" pitchFamily="34" charset="0"/>
              </a:rPr>
              <a:t>research, teaching and university operations</a:t>
            </a:r>
          </a:p>
          <a:p>
            <a:pPr marL="0" indent="0">
              <a:buNone/>
            </a:pPr>
            <a:r>
              <a:rPr lang="en-GB" sz="1800" kern="100" dirty="0">
                <a:effectLst/>
                <a:ea typeface="Aptos" panose="020B0004020202020204" pitchFamily="34" charset="0"/>
              </a:rPr>
              <a:t>Driving </a:t>
            </a:r>
            <a:r>
              <a:rPr lang="en-GB" sz="1800" kern="100" dirty="0">
                <a:solidFill>
                  <a:srgbClr val="C00000"/>
                </a:solidFill>
                <a:effectLst/>
                <a:ea typeface="Aptos" panose="020B0004020202020204" pitchFamily="34" charset="0"/>
              </a:rPr>
              <a:t>innovative research</a:t>
            </a:r>
            <a:br>
              <a:rPr lang="en-GB" sz="1800" kern="100" dirty="0">
                <a:solidFill>
                  <a:srgbClr val="C00000"/>
                </a:solidFill>
                <a:effectLst/>
                <a:ea typeface="Aptos" panose="020B0004020202020204" pitchFamily="34" charset="0"/>
              </a:rPr>
            </a:br>
            <a:br>
              <a:rPr lang="en-GB" sz="900" kern="100" dirty="0">
                <a:solidFill>
                  <a:srgbClr val="C00000"/>
                </a:solidFill>
                <a:ea typeface="Aptos" panose="020B0004020202020204" pitchFamily="34" charset="0"/>
              </a:rPr>
            </a:br>
            <a:r>
              <a:rPr lang="en-GB" sz="1800" kern="100" dirty="0"/>
              <a:t>Raising public awareness of sustainability</a:t>
            </a:r>
            <a:endParaRPr lang="en-GB" sz="1800" kern="100" dirty="0">
              <a:effectLst/>
              <a:ea typeface="Aptos" panose="020B00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ea typeface="Aptos" panose="020B0004020202020204" pitchFamily="34" charset="0"/>
              </a:rPr>
              <a:t>The university as a role model</a:t>
            </a:r>
            <a:r>
              <a:rPr lang="en-GB" sz="1800" kern="100" dirty="0">
                <a:ea typeface="Aptos" panose="020B0004020202020204" pitchFamily="34" charset="0"/>
              </a:rPr>
              <a:t>:</a:t>
            </a:r>
            <a:r>
              <a:rPr lang="en-GB" sz="1800" kern="100" dirty="0">
                <a:effectLst/>
                <a:ea typeface="Aptos" panose="020B0004020202020204" pitchFamily="34" charset="0"/>
              </a:rPr>
              <a:t> </a:t>
            </a:r>
            <a:br>
              <a:rPr lang="en-GB" sz="1800" kern="100" dirty="0">
                <a:effectLst/>
                <a:ea typeface="Aptos" panose="020B0004020202020204" pitchFamily="34" charset="0"/>
              </a:rPr>
            </a:br>
            <a:r>
              <a:rPr lang="en-GB" sz="1800" dirty="0"/>
              <a:t>Fostering </a:t>
            </a:r>
            <a:r>
              <a:rPr lang="en-GB" sz="1800" kern="100" dirty="0">
                <a:solidFill>
                  <a:srgbClr val="C00000"/>
                </a:solidFill>
              </a:rPr>
              <a:t>social and economic responsibility</a:t>
            </a:r>
            <a:br>
              <a:rPr lang="en-GB" sz="1800" kern="100" dirty="0">
                <a:solidFill>
                  <a:srgbClr val="C00000"/>
                </a:solidFill>
              </a:rPr>
            </a:br>
            <a:r>
              <a:rPr lang="en-GB" sz="1800" dirty="0"/>
              <a:t>in all that we do</a:t>
            </a:r>
            <a:endParaRPr lang="en-GB" sz="1800" kern="100" dirty="0">
              <a:effectLst/>
              <a:ea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2"/>
          <p:cNvSpPr>
            <a:spLocks noGrp="1"/>
          </p:cNvSpPr>
          <p:nvPr>
            <p:ph type="ctrTitle"/>
          </p:nvPr>
        </p:nvSpPr>
        <p:spPr bwMode="auto">
          <a:xfrm>
            <a:off x="1343472" y="3957638"/>
            <a:ext cx="9324528" cy="23516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accent1"/>
                </a:solidFill>
                <a:ea typeface="+mn-ea"/>
              </a:rPr>
              <a:t>At the heart of Europe </a:t>
            </a:r>
            <a:br>
              <a:rPr lang="en-GB" sz="2800" dirty="0">
                <a:solidFill>
                  <a:schemeClr val="accent1"/>
                </a:solidFill>
                <a:ea typeface="+mn-ea"/>
              </a:rPr>
            </a:br>
            <a:r>
              <a:rPr lang="en-GB" sz="2800" dirty="0">
                <a:solidFill>
                  <a:schemeClr val="accent1"/>
                </a:solidFill>
                <a:ea typeface="+mn-ea"/>
              </a:rPr>
              <a:t>and with global reach</a:t>
            </a:r>
            <a:br>
              <a:rPr lang="en-GB" dirty="0">
                <a:solidFill>
                  <a:srgbClr val="FF0000"/>
                </a:solidFill>
              </a:rPr>
            </a:br>
            <a:br>
              <a:rPr lang="en-GB" dirty="0">
                <a:solidFill>
                  <a:srgbClr val="FF0000"/>
                </a:solidFill>
              </a:rPr>
            </a:br>
            <a:br>
              <a:rPr lang="en-GB" sz="1600" dirty="0"/>
            </a:br>
            <a:r>
              <a:rPr lang="en-GB" sz="1500" dirty="0"/>
              <a:t>Picture credits: </a:t>
            </a:r>
            <a:br>
              <a:rPr lang="en-GB" sz="1500" dirty="0"/>
            </a:br>
            <a:r>
              <a:rPr lang="de-DE" altLang="de-DE" sz="1500" dirty="0"/>
              <a:t>Oliver Dietze, </a:t>
            </a:r>
            <a:r>
              <a:rPr lang="de-DE" altLang="de-DE" sz="1500" dirty="0" err="1"/>
              <a:t>dasbilderwerk</a:t>
            </a:r>
            <a:r>
              <a:rPr lang="de-DE" altLang="de-DE" sz="1500" dirty="0"/>
              <a:t> (14), </a:t>
            </a:r>
            <a:r>
              <a:rPr lang="de-DE" altLang="de-DE" sz="1500" dirty="0" err="1"/>
              <a:t>BeckerBredel</a:t>
            </a:r>
            <a:r>
              <a:rPr lang="de-DE" altLang="de-DE" sz="1500" dirty="0"/>
              <a:t> (4), Benjamin Treib/</a:t>
            </a:r>
            <a:r>
              <a:rPr lang="de-DE" altLang="de-DE" sz="1500" dirty="0" err="1"/>
              <a:t>Saarcopter</a:t>
            </a:r>
            <a:r>
              <a:rPr lang="de-DE" altLang="de-DE" sz="1500" dirty="0"/>
              <a:t> (5), Universitätsarchiv (2)</a:t>
            </a:r>
            <a:endParaRPr lang="en-GB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ußzeilenplatzhalter 3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chemeClr val="bg1"/>
                </a:solidFill>
                <a:latin typeface="Segoe UI" panose="020B0502040204020203" pitchFamily="34" charset="0"/>
              </a:rPr>
              <a:t>Saarland University </a:t>
            </a:r>
          </a:p>
        </p:txBody>
      </p:sp>
      <p:sp>
        <p:nvSpPr>
          <p:cNvPr id="21507" name="Foliennummernplatzhalter 4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B18F78-07D5-4C4E-8E8B-A505D384C7C7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3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1508" name="Datumsplatzhalter 5"/>
          <p:cNvSpPr>
            <a:spLocks noGrp="1"/>
          </p:cNvSpPr>
          <p:nvPr>
            <p:ph type="dt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489C73-BDD1-4F64-9B81-351C256DEE28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1509" name="Textplatzhalter 2"/>
          <p:cNvSpPr>
            <a:spLocks noGrp="1"/>
          </p:cNvSpPr>
          <p:nvPr>
            <p:ph type="body" sz="quarter" idx="13"/>
          </p:nvPr>
        </p:nvSpPr>
        <p:spPr bwMode="auto">
          <a:xfrm>
            <a:off x="6769100" y="1052736"/>
            <a:ext cx="5049838" cy="4648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1 </a:t>
            </a:r>
            <a:r>
              <a:rPr lang="en-GB" sz="3200" dirty="0">
                <a:solidFill>
                  <a:srgbClr val="19406B"/>
                </a:solidFill>
              </a:rPr>
              <a:t>University – </a:t>
            </a:r>
            <a:r>
              <a:rPr lang="en-GB" sz="3200" dirty="0">
                <a:solidFill>
                  <a:schemeClr val="accent1"/>
                </a:solidFill>
              </a:rPr>
              <a:t>2 </a:t>
            </a:r>
            <a:r>
              <a:rPr lang="en-GB" sz="3200" dirty="0">
                <a:solidFill>
                  <a:srgbClr val="19406B"/>
                </a:solidFill>
              </a:rPr>
              <a:t>Sites</a:t>
            </a:r>
          </a:p>
          <a:p>
            <a:r>
              <a:rPr lang="en-GB" sz="2000" dirty="0">
                <a:solidFill>
                  <a:schemeClr val="accent1"/>
                </a:solidFill>
              </a:rPr>
              <a:t>Six</a:t>
            </a:r>
            <a:r>
              <a:rPr lang="en-GB" sz="2000" dirty="0"/>
              <a:t> Faculties </a:t>
            </a:r>
          </a:p>
          <a:p>
            <a:r>
              <a:rPr lang="en-GB" sz="2000" dirty="0" err="1">
                <a:solidFill>
                  <a:schemeClr val="accent1"/>
                </a:solidFill>
              </a:rPr>
              <a:t>Saarbrücken</a:t>
            </a:r>
            <a:r>
              <a:rPr lang="en-GB" sz="2000" dirty="0"/>
              <a:t> Campus </a:t>
            </a:r>
          </a:p>
          <a:p>
            <a:pPr lvl="1"/>
            <a:r>
              <a:rPr lang="en-GB" dirty="0"/>
              <a:t>Human and Business Sciences </a:t>
            </a:r>
          </a:p>
          <a:p>
            <a:pPr lvl="1"/>
            <a:r>
              <a:rPr lang="en-GB" dirty="0"/>
              <a:t>Mathematics and Computer Science</a:t>
            </a:r>
          </a:p>
          <a:p>
            <a:pPr lvl="1"/>
            <a:r>
              <a:rPr lang="en-GB" dirty="0"/>
              <a:t>Natural Sciences and Technology</a:t>
            </a:r>
          </a:p>
          <a:p>
            <a:pPr lvl="1"/>
            <a:r>
              <a:rPr lang="en-GB" dirty="0"/>
              <a:t>Humanities</a:t>
            </a:r>
          </a:p>
          <a:p>
            <a:pPr lvl="1"/>
            <a:r>
              <a:rPr lang="en-GB" dirty="0"/>
              <a:t>Law</a:t>
            </a:r>
          </a:p>
          <a:p>
            <a:r>
              <a:rPr lang="en-GB" sz="2000" dirty="0">
                <a:solidFill>
                  <a:schemeClr val="accent1"/>
                </a:solidFill>
              </a:rPr>
              <a:t>Homburg</a:t>
            </a:r>
            <a:r>
              <a:rPr lang="en-GB" sz="2000" dirty="0">
                <a:solidFill>
                  <a:schemeClr val="accent2"/>
                </a:solidFill>
              </a:rPr>
              <a:t> </a:t>
            </a:r>
            <a:r>
              <a:rPr lang="en-GB" sz="2000" dirty="0"/>
              <a:t>Campus</a:t>
            </a:r>
          </a:p>
          <a:p>
            <a:pPr lvl="1"/>
            <a:r>
              <a:rPr lang="en-GB" dirty="0"/>
              <a:t>Medical Faculty </a:t>
            </a:r>
            <a:br>
              <a:rPr lang="en-GB" dirty="0"/>
            </a:br>
            <a:r>
              <a:rPr lang="en-GB" dirty="0"/>
              <a:t>and Saarland University Medical </a:t>
            </a:r>
            <a:r>
              <a:rPr lang="en-GB" dirty="0" err="1"/>
              <a:t>Center</a:t>
            </a:r>
            <a:endParaRPr lang="en-GB" dirty="0"/>
          </a:p>
        </p:txBody>
      </p:sp>
      <p:pic>
        <p:nvPicPr>
          <p:cNvPr id="21510" name="Grafik 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5" t="5" r="18080" b="7482"/>
          <a:stretch/>
        </p:blipFill>
        <p:spPr bwMode="auto">
          <a:xfrm>
            <a:off x="0" y="0"/>
            <a:ext cx="6096000" cy="626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oliennummernplatzhalter 2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C279762-6F3B-4440-9FB4-C799C7946AEF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35844" name="Datumsplatzhalter 3"/>
          <p:cNvSpPr>
            <a:spLocks noGrp="1"/>
          </p:cNvSpPr>
          <p:nvPr>
            <p:ph type="dt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9B51AC-AC7B-4791-976C-53FFB7DEE1C9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9159875" y="0"/>
            <a:ext cx="3032125" cy="6262688"/>
          </a:xfrm>
          <a:prstGeom prst="rect">
            <a:avLst/>
          </a:prstGeom>
          <a:solidFill>
            <a:srgbClr val="0128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5846" name="Fußzeilenplatzhalter 3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chemeClr val="bg1"/>
                </a:solidFill>
                <a:latin typeface="Segoe UI" panose="020B0502040204020203" pitchFamily="34" charset="0"/>
              </a:rPr>
              <a:t>Saarland University </a:t>
            </a:r>
          </a:p>
        </p:txBody>
      </p:sp>
      <p:sp>
        <p:nvSpPr>
          <p:cNvPr id="35847" name="Textplatzhalter 1"/>
          <p:cNvSpPr txBox="1">
            <a:spLocks/>
          </p:cNvSpPr>
          <p:nvPr/>
        </p:nvSpPr>
        <p:spPr bwMode="auto">
          <a:xfrm>
            <a:off x="9467851" y="0"/>
            <a:ext cx="2532806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Lucida Grande" pitchFamily="80" charset="0"/>
              <a:buNone/>
            </a:pPr>
            <a:r>
              <a:rPr lang="en-GB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campus university </a:t>
            </a:r>
          </a:p>
          <a:p>
            <a:pPr>
              <a:spcBef>
                <a:spcPct val="20000"/>
              </a:spcBef>
              <a:buFont typeface="Lucida Grande" pitchFamily="80" charset="0"/>
              <a:buNone/>
            </a:pPr>
            <a:endParaRPr lang="de-DE" altLang="de-DE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20000"/>
              </a:spcBef>
              <a:buFont typeface="Lucida Grande" pitchFamily="80" charset="0"/>
              <a:buNone/>
            </a:pPr>
            <a:r>
              <a:rPr lang="de-DE" altLang="de-DE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Saarbrücken </a:t>
            </a:r>
            <a:r>
              <a:rPr lang="de-DE" altLang="de-DE" sz="2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campus</a:t>
            </a:r>
            <a:br>
              <a:rPr lang="de-DE" altLang="de-DE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de-DE" altLang="de-DE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20000"/>
              </a:spcBef>
              <a:buFont typeface="Lucida Grande" pitchFamily="80" charset="0"/>
              <a:buNone/>
            </a:pPr>
            <a:r>
              <a:rPr lang="en-GB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the heart of Europe and with global reach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79C5051-B9F9-6915-9376-C57114C275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9159875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930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Grafik 2"/>
          <p:cNvPicPr>
            <a:picLocks noChangeAspect="1"/>
          </p:cNvPicPr>
          <p:nvPr/>
        </p:nvPicPr>
        <p:blipFill>
          <a:blip r:embed="rId3"/>
          <a:srcRect l="470" r="470"/>
          <a:stretch/>
        </p:blipFill>
        <p:spPr bwMode="auto">
          <a:xfrm>
            <a:off x="0" y="0"/>
            <a:ext cx="9159875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Foliennummernplatzhalter 2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B6A4518-A5C3-4684-B0C5-CF9CEEF8E8B3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5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33796" name="Datumsplatzhalter 3"/>
          <p:cNvSpPr>
            <a:spLocks noGrp="1"/>
          </p:cNvSpPr>
          <p:nvPr>
            <p:ph type="dt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26F66F-0806-4CC2-B1B0-520E6A72FFD2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9159875" y="0"/>
            <a:ext cx="3032125" cy="6262688"/>
          </a:xfrm>
          <a:prstGeom prst="rect">
            <a:avLst/>
          </a:prstGeom>
          <a:solidFill>
            <a:srgbClr val="C8225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3799" name="Textplatzhalter 1"/>
          <p:cNvSpPr txBox="1">
            <a:spLocks/>
          </p:cNvSpPr>
          <p:nvPr/>
        </p:nvSpPr>
        <p:spPr bwMode="auto">
          <a:xfrm>
            <a:off x="9336361" y="1916832"/>
            <a:ext cx="3032125" cy="369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Lucida Grande" pitchFamily="80" charset="0"/>
              <a:buNone/>
            </a:pPr>
            <a:endParaRPr lang="de-DE" altLang="de-DE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20000"/>
              </a:spcBef>
              <a:buFont typeface="Lucida Grande" pitchFamily="80" charset="0"/>
              <a:buNone/>
            </a:pPr>
            <a:r>
              <a:rPr lang="de-DE" altLang="de-DE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Homburg </a:t>
            </a:r>
            <a:br>
              <a:rPr lang="de-DE" altLang="de-DE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altLang="de-DE" sz="2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campus</a:t>
            </a:r>
            <a:endParaRPr lang="de-DE" altLang="de-DE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20000"/>
              </a:spcBef>
              <a:buFont typeface="Lucida Grande" pitchFamily="80" charset="0"/>
              <a:buNone/>
            </a:pPr>
            <a:endParaRPr lang="de-DE" altLang="de-DE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20000"/>
              </a:spcBef>
              <a:buFont typeface="Lucida Grande" pitchFamily="80" charset="0"/>
              <a:buNone/>
            </a:pPr>
            <a:r>
              <a:rPr lang="en-US" altLang="de-DE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Saarland University </a:t>
            </a:r>
            <a:br>
              <a:rPr lang="en-US" altLang="de-DE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altLang="de-DE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Medical Center and </a:t>
            </a:r>
            <a:br>
              <a:rPr lang="en-US" altLang="de-DE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altLang="de-DE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Faculty of Medicine</a:t>
            </a:r>
            <a:endParaRPr lang="de-DE" altLang="de-DE" sz="2000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6213C309-6F22-4DB9-1319-CE8F6594106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auto">
          <a:xfrm>
            <a:off x="1625600" y="6416675"/>
            <a:ext cx="8985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chemeClr val="bg1"/>
                </a:solidFill>
                <a:latin typeface="Segoe UI" panose="020B0502040204020203" pitchFamily="34" charset="0"/>
              </a:rPr>
              <a:t>Saarland University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398463" y="484323"/>
            <a:ext cx="10018017" cy="7697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Lucida Grande" pitchFamily="80" charset="0"/>
              <a:buNone/>
            </a:pPr>
            <a:r>
              <a:rPr lang="en-GB" sz="3200" dirty="0"/>
              <a:t>The university’s greatest asset? </a:t>
            </a:r>
            <a:r>
              <a:rPr lang="en-GB" sz="3200" dirty="0">
                <a:solidFill>
                  <a:schemeClr val="accent1"/>
                </a:solidFill>
              </a:rPr>
              <a:t>Our staff and students</a:t>
            </a:r>
          </a:p>
        </p:txBody>
      </p:sp>
      <p:sp>
        <p:nvSpPr>
          <p:cNvPr id="25603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chemeClr val="bg1"/>
                </a:solidFill>
                <a:latin typeface="Segoe UI" panose="020B0502040204020203" pitchFamily="34" charset="0"/>
              </a:rPr>
              <a:t>Saarland University </a:t>
            </a:r>
          </a:p>
        </p:txBody>
      </p:sp>
      <p:sp>
        <p:nvSpPr>
          <p:cNvPr id="25604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CA84C1-8471-4C55-98F1-41F61F00435E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6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5605" name="Datumsplatzhalter 3"/>
          <p:cNvSpPr>
            <a:spLocks noGrp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02DA3B-A260-4C63-A273-77313B681ED2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pic>
        <p:nvPicPr>
          <p:cNvPr id="25606" name="Grafik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2024" y="1254025"/>
            <a:ext cx="5879976" cy="500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Inhaltsplatzhalter 3"/>
          <p:cNvSpPr>
            <a:spLocks noGrp="1"/>
          </p:cNvSpPr>
          <p:nvPr>
            <p:ph idx="1"/>
          </p:nvPr>
        </p:nvSpPr>
        <p:spPr bwMode="auto">
          <a:xfrm>
            <a:off x="398463" y="2088426"/>
            <a:ext cx="5625529" cy="4341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GB" sz="1800" dirty="0"/>
              <a:t>We have 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GB" sz="1800" dirty="0"/>
              <a:t>approximately </a:t>
            </a:r>
            <a:r>
              <a:rPr lang="en-GB" sz="1800" dirty="0">
                <a:solidFill>
                  <a:schemeClr val="accent1"/>
                </a:solidFill>
              </a:rPr>
              <a:t>17,000 students</a:t>
            </a:r>
            <a:r>
              <a:rPr lang="en-GB" sz="1800" dirty="0"/>
              <a:t>, of whom </a:t>
            </a:r>
            <a:br>
              <a:rPr lang="en-GB" sz="1800" dirty="0"/>
            </a:br>
            <a:r>
              <a:rPr lang="en-GB" sz="1800" dirty="0">
                <a:solidFill>
                  <a:schemeClr val="accent1"/>
                </a:solidFill>
              </a:rPr>
              <a:t>22 percent</a:t>
            </a:r>
            <a:r>
              <a:rPr lang="en-GB" sz="1800" dirty="0"/>
              <a:t> are international students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GB" sz="1800" dirty="0"/>
              <a:t>around </a:t>
            </a:r>
            <a:r>
              <a:rPr lang="en-GB" sz="1800" dirty="0">
                <a:solidFill>
                  <a:schemeClr val="accent1"/>
                </a:solidFill>
              </a:rPr>
              <a:t>294 </a:t>
            </a:r>
            <a:r>
              <a:rPr lang="en-GB" sz="1800" dirty="0"/>
              <a:t>professors and junior professors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GB" sz="1800" dirty="0"/>
              <a:t>approximately</a:t>
            </a:r>
            <a:r>
              <a:rPr lang="en-GB" sz="1800" dirty="0">
                <a:solidFill>
                  <a:schemeClr val="accent1"/>
                </a:solidFill>
              </a:rPr>
              <a:t> 1600</a:t>
            </a:r>
            <a:r>
              <a:rPr lang="en-GB" sz="1800" dirty="0"/>
              <a:t> academic research associates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GB" sz="1800" dirty="0"/>
              <a:t>around</a:t>
            </a:r>
            <a:r>
              <a:rPr lang="en-GB" sz="1800" dirty="0">
                <a:solidFill>
                  <a:schemeClr val="accent1"/>
                </a:solidFill>
              </a:rPr>
              <a:t> 1400</a:t>
            </a:r>
            <a:r>
              <a:rPr lang="en-GB" sz="1800" dirty="0"/>
              <a:t> student teaching and </a:t>
            </a:r>
            <a:br>
              <a:rPr lang="en-GB" sz="1800" dirty="0"/>
            </a:br>
            <a:r>
              <a:rPr lang="en-GB" sz="1800" dirty="0"/>
              <a:t>research assistants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GB" sz="1800" dirty="0"/>
              <a:t>around </a:t>
            </a:r>
            <a:r>
              <a:rPr lang="en-GB" sz="1800" dirty="0">
                <a:solidFill>
                  <a:schemeClr val="accent1"/>
                </a:solidFill>
              </a:rPr>
              <a:t>50</a:t>
            </a:r>
            <a:r>
              <a:rPr lang="en-GB" sz="1800" dirty="0"/>
              <a:t> trainees and apprentices</a:t>
            </a:r>
          </a:p>
          <a:p>
            <a:pPr marL="0" indent="0">
              <a:buNone/>
            </a:pPr>
            <a:r>
              <a:rPr lang="en-GB" sz="1800" dirty="0"/>
              <a:t>Saarland University is one of the largest employers in Saarland, with a workforce of around</a:t>
            </a:r>
            <a:r>
              <a:rPr lang="en-GB" sz="1800" dirty="0">
                <a:solidFill>
                  <a:schemeClr val="accent1"/>
                </a:solidFill>
              </a:rPr>
              <a:t> 4900</a:t>
            </a:r>
            <a:r>
              <a:rPr lang="en-GB" sz="1800" dirty="0"/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398463" y="349250"/>
            <a:ext cx="8866187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Lucida Grande" pitchFamily="80" charset="0"/>
              <a:buNone/>
            </a:pPr>
            <a:r>
              <a:rPr lang="en-GB" sz="3200" dirty="0">
                <a:solidFill>
                  <a:schemeClr val="accent1"/>
                </a:solidFill>
              </a:rPr>
              <a:t>Cutting-edge</a:t>
            </a:r>
            <a:r>
              <a:rPr lang="en-GB" sz="3200" dirty="0"/>
              <a:t> research</a:t>
            </a:r>
          </a:p>
        </p:txBody>
      </p:sp>
      <p:sp>
        <p:nvSpPr>
          <p:cNvPr id="22531" name="Fußzeilenplatzhalter 1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chemeClr val="bg1"/>
                </a:solidFill>
                <a:latin typeface="Segoe UI" panose="020B0502040204020203" pitchFamily="34" charset="0"/>
              </a:rPr>
              <a:t>Saarland University</a:t>
            </a:r>
          </a:p>
        </p:txBody>
      </p:sp>
      <p:sp>
        <p:nvSpPr>
          <p:cNvPr id="22532" name="Foliennummernplatzhalter 2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3975CB7-E6D8-41FD-A5B8-5521958CCFFC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7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2533" name="Datumsplatzhalt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25C611-13F1-4DB3-81E7-051579F0A7BA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2534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6312024" y="1412776"/>
            <a:ext cx="5748607" cy="58010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>
              <a:lnSpc>
                <a:spcPct val="100000"/>
              </a:lnSpc>
            </a:pPr>
            <a:r>
              <a:rPr lang="en-GB" altLang="de-DE" sz="1800" dirty="0"/>
              <a:t>The Saarbrücken and Homburg campuses deliver </a:t>
            </a:r>
            <a:r>
              <a:rPr lang="en-GB" altLang="de-DE" sz="1800" dirty="0">
                <a:solidFill>
                  <a:schemeClr val="accent1"/>
                </a:solidFill>
              </a:rPr>
              <a:t>diverse, internationally respected and award-winning research</a:t>
            </a:r>
          </a:p>
          <a:p>
            <a:pPr marL="342900">
              <a:lnSpc>
                <a:spcPct val="100000"/>
              </a:lnSpc>
              <a:buFontTx/>
              <a:buChar char="-"/>
            </a:pPr>
            <a:r>
              <a:rPr lang="en-GB" altLang="de-DE" sz="1800" dirty="0">
                <a:solidFill>
                  <a:schemeClr val="accent1"/>
                </a:solidFill>
              </a:rPr>
              <a:t>7</a:t>
            </a:r>
            <a:r>
              <a:rPr lang="en-GB" altLang="de-DE" sz="1800" dirty="0"/>
              <a:t> Collaborative Research Centres </a:t>
            </a:r>
            <a:br>
              <a:rPr lang="en-GB" altLang="de-DE" sz="1800" dirty="0"/>
            </a:br>
            <a:r>
              <a:rPr lang="en-GB" altLang="de-DE" sz="1800" dirty="0"/>
              <a:t>and transregional CRCs</a:t>
            </a:r>
          </a:p>
          <a:p>
            <a:pPr marL="342900">
              <a:lnSpc>
                <a:spcPct val="100000"/>
              </a:lnSpc>
              <a:buFontTx/>
              <a:buChar char="-"/>
            </a:pPr>
            <a:r>
              <a:rPr lang="en-GB" altLang="de-DE" sz="1800" dirty="0">
                <a:solidFill>
                  <a:schemeClr val="accent1"/>
                </a:solidFill>
              </a:rPr>
              <a:t>5</a:t>
            </a:r>
            <a:r>
              <a:rPr lang="en-GB" altLang="de-DE" sz="1800" dirty="0"/>
              <a:t> sub-projects in external CRCs</a:t>
            </a:r>
          </a:p>
          <a:p>
            <a:pPr marL="342900">
              <a:lnSpc>
                <a:spcPct val="100000"/>
              </a:lnSpc>
              <a:buFontTx/>
              <a:buChar char="-"/>
            </a:pPr>
            <a:r>
              <a:rPr lang="en-GB" sz="1800" dirty="0">
                <a:solidFill>
                  <a:schemeClr val="accent1"/>
                </a:solidFill>
              </a:rPr>
              <a:t>numerous</a:t>
            </a:r>
            <a:r>
              <a:rPr lang="en-GB" sz="1800" dirty="0"/>
              <a:t> ERC Grants and national </a:t>
            </a:r>
            <a:br>
              <a:rPr lang="en-GB" sz="1800" dirty="0"/>
            </a:br>
            <a:r>
              <a:rPr lang="en-GB" sz="1800" dirty="0"/>
              <a:t>and international prizes and awards</a:t>
            </a:r>
            <a:endParaRPr lang="en-GB" altLang="de-DE" sz="1800" dirty="0"/>
          </a:p>
          <a:p>
            <a:pPr>
              <a:lnSpc>
                <a:spcPct val="100000"/>
              </a:lnSpc>
            </a:pPr>
            <a:endParaRPr lang="en-GB" altLang="de-DE" sz="1800" dirty="0"/>
          </a:p>
          <a:p>
            <a:pPr>
              <a:lnSpc>
                <a:spcPct val="100000"/>
              </a:lnSpc>
            </a:pPr>
            <a:r>
              <a:rPr lang="en-GB" sz="1800" dirty="0">
                <a:solidFill>
                  <a:schemeClr val="accent1"/>
                </a:solidFill>
              </a:rPr>
              <a:t>Multiple research and cooperative projects around the world</a:t>
            </a:r>
            <a:r>
              <a:rPr lang="en-GB" sz="1800" dirty="0"/>
              <a:t>, including several dozen projects within the EU’s Research and Innovation programme Horizon Europe; hundreds of projects funded by the German Research Foundation (DFG) and the Federal Ministry of Education and Research</a:t>
            </a:r>
          </a:p>
        </p:txBody>
      </p:sp>
      <p:pic>
        <p:nvPicPr>
          <p:cNvPr id="22535" name="Grafik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" b="699"/>
          <a:stretch/>
        </p:blipFill>
        <p:spPr bwMode="auto">
          <a:xfrm>
            <a:off x="1" y="1500099"/>
            <a:ext cx="5748608" cy="47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nummernplatzhalter 2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1B6BD7-15B3-4AA8-8B0A-FB1DD151C028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8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32771" name="Datumsplatzhalter 3"/>
          <p:cNvSpPr>
            <a:spLocks noGrp="1"/>
          </p:cNvSpPr>
          <p:nvPr>
            <p:ph type="dt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9268F7-DDC2-46BC-A9F7-90CE8FAA99D7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9183030" y="0"/>
            <a:ext cx="3008970" cy="6262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2773" name="Fußzeilenplatzhalter 3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chemeClr val="bg1"/>
                </a:solidFill>
                <a:latin typeface="Segoe UI" panose="020B0502040204020203" pitchFamily="34" charset="0"/>
              </a:rPr>
              <a:t>Saarland University</a:t>
            </a:r>
          </a:p>
        </p:txBody>
      </p:sp>
      <p:sp>
        <p:nvSpPr>
          <p:cNvPr id="32774" name="Textplatzhalter 1"/>
          <p:cNvSpPr txBox="1">
            <a:spLocks/>
          </p:cNvSpPr>
          <p:nvPr/>
        </p:nvSpPr>
        <p:spPr bwMode="auto">
          <a:xfrm>
            <a:off x="9259695" y="0"/>
            <a:ext cx="2815655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sz="24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</a:t>
            </a:r>
            <a:r>
              <a:rPr lang="en-GB" sz="2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 strategic research areas</a:t>
            </a:r>
          </a:p>
        </p:txBody>
      </p:sp>
      <p:pic>
        <p:nvPicPr>
          <p:cNvPr id="32775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6" t="1335" r="8671" b="380"/>
          <a:stretch/>
        </p:blipFill>
        <p:spPr bwMode="auto">
          <a:xfrm>
            <a:off x="0" y="0"/>
            <a:ext cx="6084000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platzhalter 1"/>
          <p:cNvSpPr txBox="1">
            <a:spLocks/>
          </p:cNvSpPr>
          <p:nvPr/>
        </p:nvSpPr>
        <p:spPr bwMode="auto">
          <a:xfrm>
            <a:off x="6192687" y="0"/>
            <a:ext cx="2783633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24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Computer Science</a:t>
            </a:r>
          </a:p>
          <a:p>
            <a:pPr algn="ctr">
              <a:lnSpc>
                <a:spcPct val="100000"/>
              </a:lnSpc>
            </a:pPr>
            <a:r>
              <a:rPr lang="en-GB" sz="24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pPr algn="ctr">
              <a:lnSpc>
                <a:spcPct val="100000"/>
              </a:lnSpc>
            </a:pPr>
            <a:r>
              <a:rPr lang="en-GB" sz="2400" dirty="0" err="1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NanoBioMed</a:t>
            </a:r>
            <a:r>
              <a:rPr lang="en-GB" sz="24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– </a:t>
            </a:r>
            <a:br>
              <a:rPr lang="en-GB" sz="24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4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Life Science </a:t>
            </a:r>
            <a:br>
              <a:rPr lang="en-GB" sz="24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4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Materials</a:t>
            </a:r>
          </a:p>
          <a:p>
            <a:pPr algn="ctr">
              <a:lnSpc>
                <a:spcPct val="100000"/>
              </a:lnSpc>
            </a:pPr>
            <a:r>
              <a:rPr lang="en-GB" sz="24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pPr algn="ctr">
              <a:lnSpc>
                <a:spcPct val="100000"/>
              </a:lnSpc>
            </a:pPr>
            <a:r>
              <a:rPr lang="en-GB" sz="2400" dirty="0">
                <a:solidFill>
                  <a:srgbClr val="19406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Europe</a:t>
            </a:r>
          </a:p>
        </p:txBody>
      </p:sp>
    </p:spTree>
    <p:extLst>
      <p:ext uri="{BB962C8B-B14F-4D97-AF65-F5344CB8AC3E}">
        <p14:creationId xmlns:p14="http://schemas.microsoft.com/office/powerpoint/2010/main" val="1317962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398463" y="484323"/>
            <a:ext cx="9874001" cy="7697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Lucida Grande" pitchFamily="80" charset="0"/>
              <a:buNone/>
            </a:pPr>
            <a:r>
              <a:rPr lang="en-GB" sz="3200" dirty="0"/>
              <a:t>Saarland Informatics Campus – </a:t>
            </a:r>
            <a:r>
              <a:rPr lang="en-GB" sz="3200" dirty="0">
                <a:solidFill>
                  <a:schemeClr val="accent1"/>
                </a:solidFill>
              </a:rPr>
              <a:t>A global player</a:t>
            </a:r>
          </a:p>
        </p:txBody>
      </p:sp>
      <p:sp>
        <p:nvSpPr>
          <p:cNvPr id="25603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chemeClr val="bg1"/>
                </a:solidFill>
                <a:latin typeface="Segoe UI" panose="020B0502040204020203" pitchFamily="34" charset="0"/>
              </a:rPr>
              <a:t>Saarland University </a:t>
            </a:r>
          </a:p>
        </p:txBody>
      </p:sp>
      <p:sp>
        <p:nvSpPr>
          <p:cNvPr id="25604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CA84C1-8471-4C55-98F1-41F61F00435E}" type="slidenum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9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25605" name="Datumsplatzhalter 3"/>
          <p:cNvSpPr>
            <a:spLocks noGrp="1"/>
          </p:cNvSpPr>
          <p:nvPr>
            <p:ph type="dt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02DA3B-A260-4C63-A273-77313B681ED2}" type="datetime1">
              <a:rPr lang="de-DE" altLang="de-DE" smtClean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04.12.2024</a:t>
            </a:fld>
            <a:endParaRPr lang="de-DE" altLang="de-DE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pic>
        <p:nvPicPr>
          <p:cNvPr id="25606" name="Grafik 1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t="2376" r="-196" b="5"/>
          <a:stretch/>
        </p:blipFill>
        <p:spPr bwMode="auto">
          <a:xfrm>
            <a:off x="6096000" y="1844824"/>
            <a:ext cx="6120000" cy="44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Inhaltsplatzhalter 3"/>
          <p:cNvSpPr>
            <a:spLocks noGrp="1"/>
          </p:cNvSpPr>
          <p:nvPr>
            <p:ph idx="1"/>
          </p:nvPr>
        </p:nvSpPr>
        <p:spPr bwMode="auto">
          <a:xfrm>
            <a:off x="479376" y="1484784"/>
            <a:ext cx="5544616" cy="39258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GB" sz="1800" dirty="0">
                <a:solidFill>
                  <a:schemeClr val="accent1"/>
                </a:solidFill>
              </a:rPr>
              <a:t>Saarbrücken is one of the world’s leading centres for computer science and informatics</a:t>
            </a:r>
          </a:p>
          <a:p>
            <a:pPr marL="0" indent="0">
              <a:buNone/>
            </a:pPr>
            <a:endParaRPr lang="en-GB" sz="5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sz="1800" dirty="0"/>
              <a:t>Researchers at SIC have received multiple awards: </a:t>
            </a:r>
            <a:br>
              <a:rPr lang="en-GB" sz="1800" dirty="0"/>
            </a:br>
            <a:r>
              <a:rPr lang="en-GB" sz="1800" dirty="0">
                <a:solidFill>
                  <a:schemeClr val="accent1"/>
                </a:solidFill>
              </a:rPr>
              <a:t>40 </a:t>
            </a:r>
            <a:r>
              <a:rPr lang="en-GB" sz="1800" dirty="0"/>
              <a:t>ERC Grants, </a:t>
            </a:r>
            <a:r>
              <a:rPr lang="en-GB" sz="1800" dirty="0">
                <a:solidFill>
                  <a:schemeClr val="accent1"/>
                </a:solidFill>
              </a:rPr>
              <a:t>7</a:t>
            </a:r>
            <a:r>
              <a:rPr lang="en-GB" sz="1800" dirty="0"/>
              <a:t> Leibniz Prize winners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accent1"/>
                </a:solidFill>
              </a:rPr>
              <a:t>1000 </a:t>
            </a:r>
            <a:r>
              <a:rPr lang="en-GB" sz="1800" dirty="0"/>
              <a:t>research scientists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accent1"/>
                </a:solidFill>
              </a:rPr>
              <a:t>3 university departments</a:t>
            </a:r>
            <a:r>
              <a:rPr lang="en-GB" sz="1800" dirty="0">
                <a:solidFill>
                  <a:srgbClr val="19406B"/>
                </a:solidFill>
              </a:rPr>
              <a:t> that collaborate </a:t>
            </a:r>
            <a:br>
              <a:rPr lang="en-GB" sz="1800" dirty="0">
                <a:solidFill>
                  <a:srgbClr val="19406B"/>
                </a:solidFill>
              </a:rPr>
            </a:br>
            <a:r>
              <a:rPr lang="en-GB" sz="1800" dirty="0">
                <a:solidFill>
                  <a:srgbClr val="19406B"/>
                </a:solidFill>
              </a:rPr>
              <a:t>very closely:</a:t>
            </a:r>
            <a:r>
              <a:rPr lang="en-GB" sz="1800" dirty="0">
                <a:solidFill>
                  <a:srgbClr val="5D7591"/>
                </a:solidFill>
              </a:rPr>
              <a:t> </a:t>
            </a:r>
            <a:r>
              <a:rPr lang="en-GB" sz="1800" dirty="0">
                <a:solidFill>
                  <a:srgbClr val="19406B"/>
                </a:solidFill>
              </a:rPr>
              <a:t>Computer Science, Mathematics,</a:t>
            </a:r>
            <a:br>
              <a:rPr lang="en-GB" sz="1800" dirty="0">
                <a:solidFill>
                  <a:srgbClr val="19406B"/>
                </a:solidFill>
              </a:rPr>
            </a:br>
            <a:r>
              <a:rPr lang="en-GB" sz="1800" dirty="0">
                <a:solidFill>
                  <a:srgbClr val="19406B"/>
                </a:solidFill>
              </a:rPr>
              <a:t>and Language Science and Technology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accent1"/>
                </a:solidFill>
              </a:rPr>
              <a:t>5 </a:t>
            </a:r>
            <a:r>
              <a:rPr lang="en-GB" sz="1800" dirty="0"/>
              <a:t>world-renowned research institutes            </a:t>
            </a:r>
            <a:br>
              <a:rPr lang="en-GB" sz="1800" dirty="0"/>
            </a:br>
            <a:r>
              <a:rPr lang="en-GB" sz="1800" dirty="0">
                <a:solidFill>
                  <a:schemeClr val="accent1"/>
                </a:solidFill>
              </a:rPr>
              <a:t>77 </a:t>
            </a:r>
            <a:r>
              <a:rPr lang="en-GB" sz="1800" dirty="0"/>
              <a:t>research groups, </a:t>
            </a:r>
            <a:r>
              <a:rPr lang="en-GB" sz="1800" dirty="0">
                <a:solidFill>
                  <a:srgbClr val="C00000"/>
                </a:solidFill>
              </a:rPr>
              <a:t>540</a:t>
            </a:r>
            <a:r>
              <a:rPr lang="en-GB" sz="1800" dirty="0"/>
              <a:t> PhD students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accent1"/>
                </a:solidFill>
              </a:rPr>
              <a:t>2800 </a:t>
            </a:r>
            <a:r>
              <a:rPr lang="en-GB" sz="1800" dirty="0"/>
              <a:t>students from more than </a:t>
            </a:r>
            <a:r>
              <a:rPr lang="en-GB" sz="1800" dirty="0">
                <a:solidFill>
                  <a:schemeClr val="accent1"/>
                </a:solidFill>
              </a:rPr>
              <a:t>80</a:t>
            </a:r>
            <a:r>
              <a:rPr lang="en-GB" sz="1800" dirty="0"/>
              <a:t> countries 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accent1"/>
                </a:solidFill>
              </a:rPr>
              <a:t>24</a:t>
            </a:r>
            <a:r>
              <a:rPr lang="en-GB" sz="1800" dirty="0"/>
              <a:t> undergraduate and graduate degree programmes</a:t>
            </a:r>
          </a:p>
          <a:p>
            <a:pPr marL="0" indent="0">
              <a:buNone/>
            </a:pPr>
            <a:br>
              <a:rPr lang="en-GB" sz="2000" dirty="0"/>
            </a:br>
            <a:endParaRPr lang="en-GB" sz="2000" dirty="0"/>
          </a:p>
          <a:p>
            <a:endParaRPr lang="de-DE" altLang="de-DE" sz="2000" dirty="0"/>
          </a:p>
        </p:txBody>
      </p:sp>
    </p:spTree>
    <p:extLst>
      <p:ext uri="{BB962C8B-B14F-4D97-AF65-F5344CB8AC3E}">
        <p14:creationId xmlns:p14="http://schemas.microsoft.com/office/powerpoint/2010/main" val="126720676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Design">
  <a:themeElements>
    <a:clrScheme name="Benutzerdefiniert 1">
      <a:dk1>
        <a:sysClr val="windowText" lastClr="000000"/>
      </a:dk1>
      <a:lt1>
        <a:sysClr val="window" lastClr="FFFFFF"/>
      </a:lt1>
      <a:dk2>
        <a:srgbClr val="004877"/>
      </a:dk2>
      <a:lt2>
        <a:srgbClr val="E6E6E6"/>
      </a:lt2>
      <a:accent1>
        <a:srgbClr val="C82254"/>
      </a:accent1>
      <a:accent2>
        <a:srgbClr val="D7DF23"/>
      </a:accent2>
      <a:accent3>
        <a:srgbClr val="01283F"/>
      </a:accent3>
      <a:accent4>
        <a:srgbClr val="BEBEBE"/>
      </a:accent4>
      <a:accent5>
        <a:srgbClr val="919191"/>
      </a:accent5>
      <a:accent6>
        <a:srgbClr val="BEBEBE"/>
      </a:accent6>
      <a:hlink>
        <a:srgbClr val="0000FF"/>
      </a:hlink>
      <a:folHlink>
        <a:srgbClr val="8DB3E2"/>
      </a:folHlink>
    </a:clrScheme>
    <a:fontScheme name="1_Office-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50BA0885B3B0B49A98232D7028B7485" ma:contentTypeVersion="14" ma:contentTypeDescription="Ein neues Dokument erstellen." ma:contentTypeScope="" ma:versionID="a06f18872ede7cccb437dadaa5a5f8a3">
  <xsd:schema xmlns:xsd="http://www.w3.org/2001/XMLSchema" xmlns:xs="http://www.w3.org/2001/XMLSchema" xmlns:p="http://schemas.microsoft.com/office/2006/metadata/properties" xmlns:ns2="d91729d5-7a27-49c0-8af1-274850c138d3" xmlns:ns3="e84f4f7d-c1f5-4353-981d-2d7928900634" targetNamespace="http://schemas.microsoft.com/office/2006/metadata/properties" ma:root="true" ma:fieldsID="3f7f991900c094aceeee49ad3c4e3e73" ns2:_="" ns3:_="">
    <xsd:import namespace="d91729d5-7a27-49c0-8af1-274850c138d3"/>
    <xsd:import namespace="e84f4f7d-c1f5-4353-981d-2d79289006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1729d5-7a27-49c0-8af1-274850c138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ee3e8a42-d8d5-46ca-a5bf-92f41e721c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4f4f7d-c1f5-4353-981d-2d792890063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bec06edd-42c7-4fc7-a876-38fe07c7e1c5}" ma:internalName="TaxCatchAll" ma:showField="CatchAllData" ma:web="e84f4f7d-c1f5-4353-981d-2d79289006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84f4f7d-c1f5-4353-981d-2d7928900634" xsi:nil="true"/>
    <lcf76f155ced4ddcb4097134ff3c332f xmlns="d91729d5-7a27-49c0-8af1-274850c138d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189FA0-0C63-497C-9BF4-75A59F5278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1729d5-7a27-49c0-8af1-274850c138d3"/>
    <ds:schemaRef ds:uri="e84f4f7d-c1f5-4353-981d-2d79289006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23760A5-069C-4C52-A8A6-D82EBDD308AC}">
  <ds:schemaRefs>
    <ds:schemaRef ds:uri="http://schemas.microsoft.com/office/2006/metadata/properties"/>
    <ds:schemaRef ds:uri="http://schemas.microsoft.com/office/infopath/2007/PartnerControls"/>
    <ds:schemaRef ds:uri="e84f4f7d-c1f5-4353-981d-2d7928900634"/>
    <ds:schemaRef ds:uri="d91729d5-7a27-49c0-8af1-274850c138d3"/>
  </ds:schemaRefs>
</ds:datastoreItem>
</file>

<file path=customXml/itemProps3.xml><?xml version="1.0" encoding="utf-8"?>
<ds:datastoreItem xmlns:ds="http://schemas.openxmlformats.org/officeDocument/2006/customXml" ds:itemID="{5611CB70-4427-4B60-B427-BFF3D22EF1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1750</Words>
  <Application>Microsoft Office PowerPoint</Application>
  <PresentationFormat>Breitbild</PresentationFormat>
  <Paragraphs>279</Paragraphs>
  <Slides>24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2" baseType="lpstr">
      <vt:lpstr>Aptos</vt:lpstr>
      <vt:lpstr>Arial</vt:lpstr>
      <vt:lpstr>Calibri</vt:lpstr>
      <vt:lpstr>Lucida Grande</vt:lpstr>
      <vt:lpstr>Segoe UI</vt:lpstr>
      <vt:lpstr>Symbol</vt:lpstr>
      <vt:lpstr>Verdana</vt:lpstr>
      <vt:lpstr>1_Office-Design</vt:lpstr>
      <vt:lpstr>Saarland University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At the heart of Europe  and with global reach   Picture credits:  Oliver Dietze, dasbilderwerk (14), BeckerBredel (4), Benjamin Treib/Saarcopter (5), Universitätsarchiv (2)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mws</dc:creator>
  <cp:lastModifiedBy>Claudia Ehrlich</cp:lastModifiedBy>
  <cp:revision>485</cp:revision>
  <dcterms:created xsi:type="dcterms:W3CDTF">2010-05-03T10:36:49Z</dcterms:created>
  <dcterms:modified xsi:type="dcterms:W3CDTF">2024-12-04T13:12:10Z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0x010100550BA0885B3B0B49A98232D7028B7485</vt:lpwstr>
  </property>
  <property fmtid="{D5CDD505-2E9C-101B-9397-08002B2CF9AE}" pid="3" name="MediaServiceImageTags">
    <vt:lpwstr/>
  </property>
</Properties>
</file>