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AFB06-E76E-E447-9152-723F018C70A9}" type="datetimeFigureOut">
              <a:rPr lang="en-US" smtClean="0"/>
              <a:pPr/>
              <a:t>2015/04/16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359C-FBAF-EE4A-B940-5F8A11C07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University of Portsmouth presents: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STUDY ABROAD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at Portsmouth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Entry Requirements:</a:t>
            </a:r>
          </a:p>
          <a:p>
            <a:pPr lvl="1"/>
            <a:r>
              <a:rPr lang="en-US" dirty="0" smtClean="0"/>
              <a:t>Grade Point Average of 2.5</a:t>
            </a:r>
          </a:p>
          <a:p>
            <a:pPr lvl="1"/>
            <a:r>
              <a:rPr lang="en-US" dirty="0" smtClean="0"/>
              <a:t>Minimum English language level of IELTS 6.0 or TOEFL 89.</a:t>
            </a:r>
          </a:p>
          <a:p>
            <a:pPr lvl="1"/>
            <a:r>
              <a:rPr lang="en-US" dirty="0" smtClean="0"/>
              <a:t>Letter of recommendation from one of your tutors.</a:t>
            </a:r>
            <a:endParaRPr lang="en-US" dirty="0"/>
          </a:p>
        </p:txBody>
      </p:sp>
      <p:pic>
        <p:nvPicPr>
          <p:cNvPr id="4" name="Picture 3" descr="kN_xdqXOqG9lIxamPgdBSfL4dOm4lub9mYfQ-g0i3O3mUnfm-Ulfy4n1DpLfZkJeAw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231" y="4530724"/>
            <a:ext cx="2930769" cy="20732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Study Abroad Fees: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semester: £4,500</a:t>
            </a:r>
          </a:p>
          <a:p>
            <a:pPr lvl="1"/>
            <a:r>
              <a:rPr lang="en-US" dirty="0" smtClean="0"/>
              <a:t>Full year: £9,000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965" y="3082471"/>
            <a:ext cx="3111500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94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5538" dirty="0" smtClean="0">
                <a:latin typeface="Arial"/>
                <a:cs typeface="Arial"/>
              </a:rPr>
              <a:t>I </a:t>
            </a:r>
            <a:r>
              <a:rPr lang="en-US" sz="5538" dirty="0">
                <a:latin typeface="Arial"/>
                <a:cs typeface="Arial"/>
              </a:rPr>
              <a:t>always knew that I wanted to spend my “study abroad time” in England and after </a:t>
            </a:r>
            <a:r>
              <a:rPr lang="en-US" sz="5538" dirty="0" err="1">
                <a:latin typeface="Arial"/>
                <a:cs typeface="Arial"/>
              </a:rPr>
              <a:t>Dr.Berberich</a:t>
            </a:r>
            <a:r>
              <a:rPr lang="en-US" sz="5538" dirty="0">
                <a:latin typeface="Arial"/>
                <a:cs typeface="Arial"/>
              </a:rPr>
              <a:t> had presented the University of Portsmouth in </a:t>
            </a:r>
            <a:r>
              <a:rPr lang="en-US" sz="5538" dirty="0" err="1">
                <a:latin typeface="Arial"/>
                <a:cs typeface="Arial"/>
              </a:rPr>
              <a:t>Saarbrücken</a:t>
            </a:r>
            <a:r>
              <a:rPr lang="en-US" sz="5538" dirty="0">
                <a:latin typeface="Arial"/>
                <a:cs typeface="Arial"/>
              </a:rPr>
              <a:t> I </a:t>
            </a:r>
            <a:r>
              <a:rPr lang="en-US" sz="5538" dirty="0" smtClean="0">
                <a:latin typeface="Arial"/>
                <a:cs typeface="Arial"/>
              </a:rPr>
              <a:t>chose </a:t>
            </a:r>
            <a:r>
              <a:rPr lang="en-US" sz="5538" dirty="0">
                <a:latin typeface="Arial"/>
                <a:cs typeface="Arial"/>
              </a:rPr>
              <a:t>it as my study abroad </a:t>
            </a:r>
            <a:r>
              <a:rPr lang="en-US" sz="5538" dirty="0" smtClean="0">
                <a:latin typeface="Arial"/>
                <a:cs typeface="Arial"/>
              </a:rPr>
              <a:t>destination. </a:t>
            </a:r>
            <a:r>
              <a:rPr lang="en-US" sz="5538" dirty="0">
                <a:latin typeface="Arial"/>
                <a:cs typeface="Arial"/>
              </a:rPr>
              <a:t>I really enjoyed my time at the University of Portsmouth. </a:t>
            </a:r>
            <a:br>
              <a:rPr lang="en-US" sz="5538" dirty="0">
                <a:latin typeface="Arial"/>
                <a:cs typeface="Arial"/>
              </a:rPr>
            </a:br>
            <a:r>
              <a:rPr lang="en-US" sz="5538" dirty="0">
                <a:latin typeface="Arial"/>
                <a:cs typeface="Arial"/>
              </a:rPr>
              <a:t>I experienced a lot of support and help during my</a:t>
            </a:r>
            <a:r>
              <a:rPr lang="en-US" sz="5538" dirty="0" smtClean="0">
                <a:latin typeface="Arial"/>
                <a:cs typeface="Arial"/>
              </a:rPr>
              <a:t> time at </a:t>
            </a:r>
            <a:r>
              <a:rPr lang="en-US" sz="5538" dirty="0">
                <a:latin typeface="Arial"/>
                <a:cs typeface="Arial"/>
              </a:rPr>
              <a:t>Portsmouth. The organization at the university and the help</a:t>
            </a:r>
            <a:r>
              <a:rPr lang="en-US" sz="5538" dirty="0" smtClean="0">
                <a:latin typeface="Arial"/>
                <a:cs typeface="Arial"/>
              </a:rPr>
              <a:t> I received </a:t>
            </a:r>
            <a:r>
              <a:rPr lang="en-US" sz="5538" dirty="0">
                <a:latin typeface="Arial"/>
                <a:cs typeface="Arial"/>
              </a:rPr>
              <a:t>from all staff members was a great experience. For international students the International Office</a:t>
            </a:r>
            <a:r>
              <a:rPr lang="en-US" sz="5538" dirty="0" smtClean="0">
                <a:latin typeface="Arial"/>
                <a:cs typeface="Arial"/>
              </a:rPr>
              <a:t> is the </a:t>
            </a:r>
            <a:r>
              <a:rPr lang="en-US" sz="5538" dirty="0">
                <a:latin typeface="Arial"/>
                <a:cs typeface="Arial"/>
              </a:rPr>
              <a:t>main contact point in terms of requests and questions and their assistance was valuable. </a:t>
            </a:r>
            <a:br>
              <a:rPr lang="en-US" sz="5538" dirty="0">
                <a:latin typeface="Arial"/>
                <a:cs typeface="Arial"/>
              </a:rPr>
            </a:br>
            <a:r>
              <a:rPr lang="en-US" sz="5538" dirty="0">
                <a:latin typeface="Arial"/>
                <a:cs typeface="Arial"/>
              </a:rPr>
              <a:t>What surprised me the most was to see the student life which was offered by the university, including my most </a:t>
            </a:r>
            <a:r>
              <a:rPr lang="en-US" sz="5538" dirty="0" smtClean="0">
                <a:latin typeface="Arial"/>
                <a:cs typeface="Arial"/>
              </a:rPr>
              <a:t>favorite, </a:t>
            </a:r>
            <a:r>
              <a:rPr lang="en-US" sz="5538" dirty="0">
                <a:latin typeface="Arial"/>
                <a:cs typeface="Arial"/>
              </a:rPr>
              <a:t>the </a:t>
            </a:r>
            <a:r>
              <a:rPr lang="en-US" sz="5538" dirty="0" smtClean="0">
                <a:latin typeface="Arial"/>
                <a:cs typeface="Arial"/>
              </a:rPr>
              <a:t>Students’ </a:t>
            </a:r>
            <a:r>
              <a:rPr lang="en-US" sz="5538" dirty="0">
                <a:latin typeface="Arial"/>
                <a:cs typeface="Arial"/>
              </a:rPr>
              <a:t>Union, a place run for students by </a:t>
            </a:r>
            <a:r>
              <a:rPr lang="en-US" sz="5538" dirty="0" smtClean="0">
                <a:latin typeface="Arial"/>
                <a:cs typeface="Arial"/>
              </a:rPr>
              <a:t>students, which is a popular venue </a:t>
            </a:r>
            <a:r>
              <a:rPr lang="en-US" sz="5538" dirty="0">
                <a:latin typeface="Arial"/>
                <a:cs typeface="Arial"/>
              </a:rPr>
              <a:t>for all students in the evening. The variety of trips,</a:t>
            </a:r>
            <a:r>
              <a:rPr lang="en-US" sz="5538" dirty="0" smtClean="0">
                <a:latin typeface="Arial"/>
                <a:cs typeface="Arial"/>
              </a:rPr>
              <a:t> events</a:t>
            </a:r>
            <a:r>
              <a:rPr lang="en-US" sz="5538" dirty="0">
                <a:latin typeface="Arial"/>
                <a:cs typeface="Arial"/>
              </a:rPr>
              <a:t>, clubs, and </a:t>
            </a:r>
            <a:r>
              <a:rPr lang="en-US" sz="5538" dirty="0" smtClean="0">
                <a:latin typeface="Arial"/>
                <a:cs typeface="Arial"/>
              </a:rPr>
              <a:t>societies offered via the Union </a:t>
            </a:r>
            <a:r>
              <a:rPr lang="en-US" sz="5538" dirty="0">
                <a:latin typeface="Arial"/>
                <a:cs typeface="Arial"/>
              </a:rPr>
              <a:t>was also an incredible surprise for me. </a:t>
            </a:r>
            <a:br>
              <a:rPr lang="en-US" sz="5538" dirty="0">
                <a:latin typeface="Arial"/>
                <a:cs typeface="Arial"/>
              </a:rPr>
            </a:br>
            <a:r>
              <a:rPr lang="en-US" sz="5538" dirty="0">
                <a:latin typeface="Arial"/>
                <a:cs typeface="Arial"/>
              </a:rPr>
              <a:t>Portsmouth itself is a lovely British city, which</a:t>
            </a:r>
            <a:r>
              <a:rPr lang="en-US" sz="5538" dirty="0" smtClean="0">
                <a:latin typeface="Arial"/>
                <a:cs typeface="Arial"/>
              </a:rPr>
              <a:t> offers </a:t>
            </a:r>
            <a:r>
              <a:rPr lang="en-US" sz="5538" dirty="0">
                <a:latin typeface="Arial"/>
                <a:cs typeface="Arial"/>
              </a:rPr>
              <a:t>a historic background on the one hand and a vivid student life on the </a:t>
            </a:r>
            <a:r>
              <a:rPr lang="en-US" sz="5538" dirty="0" smtClean="0">
                <a:latin typeface="Arial"/>
                <a:cs typeface="Arial"/>
              </a:rPr>
              <a:t>other. </a:t>
            </a:r>
            <a:r>
              <a:rPr lang="en-US" sz="5538" dirty="0">
                <a:latin typeface="Arial"/>
                <a:cs typeface="Arial"/>
              </a:rPr>
              <a:t>It was great to experience the British lifestyle and culture whilst living with other students</a:t>
            </a:r>
            <a:r>
              <a:rPr lang="en-US" sz="5538" dirty="0" smtClean="0">
                <a:latin typeface="Arial"/>
                <a:cs typeface="Arial"/>
              </a:rPr>
              <a:t> and </a:t>
            </a:r>
            <a:r>
              <a:rPr lang="en-US" sz="5538" dirty="0">
                <a:latin typeface="Arial"/>
                <a:cs typeface="Arial"/>
              </a:rPr>
              <a:t>thanks to the </a:t>
            </a:r>
            <a:r>
              <a:rPr lang="en-US" sz="5538" dirty="0" smtClean="0">
                <a:latin typeface="Arial"/>
                <a:cs typeface="Arial"/>
              </a:rPr>
              <a:t>Students’ </a:t>
            </a:r>
            <a:r>
              <a:rPr lang="en-US" sz="5538" dirty="0">
                <a:latin typeface="Arial"/>
                <a:cs typeface="Arial"/>
              </a:rPr>
              <a:t>Union I could</a:t>
            </a:r>
            <a:r>
              <a:rPr lang="en-US" sz="5538" dirty="0" smtClean="0">
                <a:latin typeface="Arial"/>
                <a:cs typeface="Arial"/>
              </a:rPr>
              <a:t> take part in trips to see some other </a:t>
            </a:r>
            <a:r>
              <a:rPr lang="en-US" sz="5538" dirty="0">
                <a:latin typeface="Arial"/>
                <a:cs typeface="Arial"/>
              </a:rPr>
              <a:t>famous </a:t>
            </a:r>
            <a:r>
              <a:rPr lang="en-US" sz="5538" dirty="0" smtClean="0">
                <a:latin typeface="Arial"/>
                <a:cs typeface="Arial"/>
              </a:rPr>
              <a:t>cities. </a:t>
            </a:r>
            <a:r>
              <a:rPr lang="en-US" sz="5538" dirty="0">
                <a:latin typeface="Arial"/>
                <a:cs typeface="Arial"/>
              </a:rPr>
              <a:t/>
            </a:r>
            <a:br>
              <a:rPr lang="en-US" sz="5538" dirty="0">
                <a:latin typeface="Arial"/>
                <a:cs typeface="Arial"/>
              </a:rPr>
            </a:br>
            <a:r>
              <a:rPr lang="en-US" sz="5538" dirty="0">
                <a:latin typeface="Arial"/>
                <a:cs typeface="Arial"/>
              </a:rPr>
              <a:t>My semester abroad was an unforgettable experience I wouldn’t want to </a:t>
            </a:r>
            <a:r>
              <a:rPr lang="en-US" sz="5538" dirty="0" smtClean="0">
                <a:latin typeface="Arial"/>
                <a:cs typeface="Arial"/>
              </a:rPr>
              <a:t>miss.  (Olga Stern, Study Abroad Student, autumn 2012)</a:t>
            </a:r>
            <a:r>
              <a:rPr lang="en-US" sz="4500" dirty="0" smtClean="0"/>
              <a:t/>
            </a:r>
            <a:br>
              <a:rPr lang="en-US" sz="4500" dirty="0" smtClean="0"/>
            </a:br>
            <a:endParaRPr lang="en-GB" sz="45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Portsmouth &amp; </a:t>
            </a:r>
            <a:r>
              <a:rPr lang="en-US" dirty="0" err="1" smtClean="0"/>
              <a:t>Southsea</a:t>
            </a:r>
            <a:r>
              <a:rPr lang="en-US" dirty="0" smtClean="0"/>
              <a:t> seaside resort</a:t>
            </a:r>
          </a:p>
          <a:p>
            <a:r>
              <a:rPr lang="en-US" dirty="0" smtClean="0"/>
              <a:t>Close proximity to seaside resorts of Brighton or Bournemouth</a:t>
            </a:r>
          </a:p>
          <a:p>
            <a:r>
              <a:rPr lang="en-US" dirty="0" smtClean="0"/>
              <a:t>Close to historic cities such as </a:t>
            </a:r>
            <a:r>
              <a:rPr lang="en-US" dirty="0" err="1" smtClean="0"/>
              <a:t>Chichester</a:t>
            </a:r>
            <a:r>
              <a:rPr lang="en-US" dirty="0" smtClean="0"/>
              <a:t> or Winchester</a:t>
            </a:r>
          </a:p>
          <a:p>
            <a:r>
              <a:rPr lang="en-US" dirty="0" smtClean="0"/>
              <a:t>London just over 1hr away</a:t>
            </a:r>
          </a:p>
          <a:p>
            <a:r>
              <a:rPr lang="en-US" dirty="0" smtClean="0"/>
              <a:t>Isle of Wight only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short ferry ride away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182836"/>
            <a:ext cx="34290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Beautiful South Downs National Park on the Doorstep</a:t>
            </a:r>
          </a:p>
          <a:p>
            <a:r>
              <a:rPr lang="en-US" dirty="0" smtClean="0"/>
              <a:t>Stunning Coastline to East and West</a:t>
            </a:r>
          </a:p>
          <a:p>
            <a:r>
              <a:rPr lang="en-US" dirty="0" smtClean="0"/>
              <a:t>Historic houses galore! </a:t>
            </a:r>
          </a:p>
          <a:p>
            <a:r>
              <a:rPr lang="en-US" dirty="0" smtClean="0"/>
              <a:t>Stonehenge within easy reach</a:t>
            </a:r>
            <a:endParaRPr lang="en-US" dirty="0"/>
          </a:p>
        </p:txBody>
      </p:sp>
      <p:pic>
        <p:nvPicPr>
          <p:cNvPr id="4" name="Picture 3" descr="eITsW8rH6IVRs7To-Tr2nVviBxPMLPFOpVgAF3Y4Z9MDQ7640_Ojk5q9KoO_bbWyyA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856" y="4232275"/>
            <a:ext cx="3193143" cy="22628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YAqy12zu3CS6HjQDDgt1qSCrGIbb1mf4r_-0rCFNWEmxmSDNwsKTwydvOQxpQvM4g=s19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947" r="-17947"/>
          <a:stretch>
            <a:fillRect/>
          </a:stretch>
        </p:blipFill>
        <p:spPr>
          <a:xfrm>
            <a:off x="457200" y="1074057"/>
            <a:ext cx="8229600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optuYfqQvkXB1lJzFveaXqitXyvivhpYsFETBegILYFfa7CxOkQv9luPK5ZppXCcw=s19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770" r="-10770"/>
          <a:stretch>
            <a:fillRect/>
          </a:stretch>
        </p:blipFill>
        <p:spPr>
          <a:xfrm>
            <a:off x="457200" y="943430"/>
            <a:ext cx="8229600" cy="518273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j_re1qXc33cJYLRhYsf6ZClT76O25QWFgFtbb_oFvxrLMxn-wssEiLbbcnZnzAfBw=s19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947" r="-17947"/>
          <a:stretch>
            <a:fillRect/>
          </a:stretch>
        </p:blipFill>
        <p:spPr>
          <a:xfrm>
            <a:off x="457200" y="942400"/>
            <a:ext cx="8229600" cy="518376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www.port.ac.uk/studyabroad</a:t>
            </a:r>
          </a:p>
          <a:p>
            <a:endParaRPr lang="en-US" dirty="0" smtClean="0"/>
          </a:p>
          <a:p>
            <a:r>
              <a:rPr lang="en-US" dirty="0" smtClean="0"/>
              <a:t>For English-specific queries contact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Dr Christine Berberich, </a:t>
            </a:r>
            <a:r>
              <a:rPr lang="en-US" dirty="0" err="1" smtClean="0">
                <a:solidFill>
                  <a:srgbClr val="FFFF00"/>
                </a:solidFill>
              </a:rPr>
              <a:t>christine.berberich@port.ac.uk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See you in Portsmouth!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Portsmouth is a vibrant,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sea-side city with a rich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On the South coast</a:t>
            </a:r>
          </a:p>
          <a:p>
            <a:pPr lvl="1"/>
            <a:r>
              <a:rPr lang="en-US" dirty="0" smtClean="0"/>
              <a:t>Within easy reach of London</a:t>
            </a:r>
          </a:p>
          <a:p>
            <a:pPr lvl="1"/>
            <a:r>
              <a:rPr lang="en-US" dirty="0" smtClean="0"/>
              <a:t>Easy access to the popular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Isle of Wight</a:t>
            </a:r>
          </a:p>
          <a:p>
            <a:pPr lvl="1"/>
            <a:r>
              <a:rPr lang="en-US" dirty="0" smtClean="0"/>
              <a:t>Naval port with car ferries</a:t>
            </a:r>
          </a:p>
          <a:p>
            <a:pPr lvl="1">
              <a:buNone/>
            </a:pPr>
            <a:r>
              <a:rPr lang="en-US" dirty="0" smtClean="0"/>
              <a:t>	to Brittany</a:t>
            </a:r>
          </a:p>
        </p:txBody>
      </p:sp>
      <p:pic>
        <p:nvPicPr>
          <p:cNvPr id="4" name="Picture 3" descr="nb9xuq2M9oiC-CTQgMH-9uUjV7sKE7SJNh_1XTLCT9B3CoU5ZSHjpwBhQ0mafTovZA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154" y="1992923"/>
            <a:ext cx="2719021" cy="37268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yet modern</a:t>
            </a:r>
          </a:p>
          <a:p>
            <a:r>
              <a:rPr lang="en-US" dirty="0" smtClean="0"/>
              <a:t>Exciting yet relaxed</a:t>
            </a:r>
          </a:p>
          <a:p>
            <a:r>
              <a:rPr lang="en-US" dirty="0" smtClean="0"/>
              <a:t>So much to do!</a:t>
            </a:r>
            <a:endParaRPr lang="en-US" dirty="0"/>
          </a:p>
        </p:txBody>
      </p:sp>
      <p:pic>
        <p:nvPicPr>
          <p:cNvPr id="4" name="Picture 3" descr="y-PZ_7XrNhBFh8u8KhYhlFbJw2ppOuCmCqd2c2uYEAJJjjRn8maTQ3jKEK5xwscESA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62" y="3885223"/>
            <a:ext cx="3023576" cy="2240940"/>
          </a:xfrm>
          <a:prstGeom prst="rect">
            <a:avLst/>
          </a:prstGeom>
        </p:spPr>
      </p:pic>
      <p:pic>
        <p:nvPicPr>
          <p:cNvPr id="5" name="Picture 4" descr="98Rq-pm1gs01nFLmr02BQDGDId7kkpeygzh1m6HDyqKgHrrqvcm0CMK_-Q7GJzPBpQ=s1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975" y="393700"/>
            <a:ext cx="1803400" cy="2413000"/>
          </a:xfrm>
          <a:prstGeom prst="rect">
            <a:avLst/>
          </a:prstGeom>
        </p:spPr>
      </p:pic>
      <p:pic>
        <p:nvPicPr>
          <p:cNvPr id="6" name="Picture 5" descr="z68mbf2wjAsJ7xcwqBkFyLW7NQaYuLY7jCbpQ-jrmWcIAQQTYVaY1C8t900hCkmExw=s19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475" y="3885223"/>
            <a:ext cx="3009900" cy="22409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Rich heritage</a:t>
            </a:r>
          </a:p>
          <a:p>
            <a:pPr lvl="1"/>
            <a:r>
              <a:rPr lang="en-US" dirty="0" smtClean="0"/>
              <a:t>Home to the Royal Navy</a:t>
            </a:r>
          </a:p>
          <a:p>
            <a:pPr lvl="1"/>
            <a:r>
              <a:rPr lang="en-US" dirty="0" smtClean="0"/>
              <a:t>Historic Dockyard with famous ships:</a:t>
            </a:r>
          </a:p>
          <a:p>
            <a:pPr lvl="1">
              <a:buNone/>
            </a:pPr>
            <a:r>
              <a:rPr lang="en-US" dirty="0" smtClean="0"/>
              <a:t>	HMS Warrior, the Mary Rose, Lord Nelson’s famous HMS Victory </a:t>
            </a:r>
          </a:p>
          <a:p>
            <a:pPr lvl="1"/>
            <a:r>
              <a:rPr lang="en-US" u="sng" dirty="0" smtClean="0"/>
              <a:t>Literary</a:t>
            </a:r>
            <a:r>
              <a:rPr lang="en-US" dirty="0" smtClean="0"/>
              <a:t> heritage:</a:t>
            </a:r>
          </a:p>
          <a:p>
            <a:pPr lvl="2"/>
            <a:r>
              <a:rPr lang="en-US" dirty="0" smtClean="0"/>
              <a:t>Dickens</a:t>
            </a:r>
          </a:p>
          <a:p>
            <a:pPr lvl="2"/>
            <a:r>
              <a:rPr lang="en-US" dirty="0" smtClean="0"/>
              <a:t>Doyle</a:t>
            </a:r>
          </a:p>
          <a:p>
            <a:pPr lvl="2"/>
            <a:r>
              <a:rPr lang="en-US" dirty="0" smtClean="0"/>
              <a:t>Austen</a:t>
            </a:r>
          </a:p>
          <a:p>
            <a:pPr lvl="2"/>
            <a:r>
              <a:rPr lang="en-US" dirty="0" smtClean="0"/>
              <a:t>Kipling</a:t>
            </a:r>
          </a:p>
          <a:p>
            <a:pPr lvl="2"/>
            <a:r>
              <a:rPr lang="en-US" dirty="0" smtClean="0"/>
              <a:t>Wells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577" y="3916363"/>
            <a:ext cx="36830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its literary heritage, Portsmouth is the perfect place to come and study English Literature</a:t>
            </a:r>
            <a:endParaRPr lang="en-US" dirty="0"/>
          </a:p>
        </p:txBody>
      </p:sp>
      <p:pic>
        <p:nvPicPr>
          <p:cNvPr id="4" name="Picture 3" descr="r5xrjsDZ7nYS0QC_259y0iuN7UukWddWj9PkNARfyhPGPxnXXjK4OnpngXmr1fScug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154" y="3727449"/>
            <a:ext cx="3477846" cy="23987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at Portsmouth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High-quality teaching by academics who are research-active and (</a:t>
            </a:r>
            <a:r>
              <a:rPr lang="en-US" dirty="0" err="1" smtClean="0"/>
              <a:t>inter)national</a:t>
            </a:r>
            <a:r>
              <a:rPr lang="en-US" dirty="0" smtClean="0"/>
              <a:t> leaders in their fields</a:t>
            </a:r>
          </a:p>
          <a:p>
            <a:r>
              <a:rPr lang="en-US" dirty="0" smtClean="0"/>
              <a:t>Great student satisfaction</a:t>
            </a:r>
          </a:p>
          <a:p>
            <a:r>
              <a:rPr lang="en-US" dirty="0" smtClean="0"/>
              <a:t>Excellent support</a:t>
            </a:r>
          </a:p>
          <a:p>
            <a:r>
              <a:rPr lang="en-US" dirty="0" smtClean="0"/>
              <a:t>Good facilities</a:t>
            </a:r>
          </a:p>
          <a:p>
            <a:r>
              <a:rPr lang="en-US" dirty="0" smtClean="0"/>
              <a:t>Emphasis on employability</a:t>
            </a:r>
            <a:endParaRPr lang="en-US" dirty="0"/>
          </a:p>
        </p:txBody>
      </p:sp>
      <p:pic>
        <p:nvPicPr>
          <p:cNvPr id="4" name="Picture 3" descr="Zna_e9aTS-ET7arumTc_TIoWJDund-cjeYh8fttXXvNx8WQeUYYmG3CQBz4QuJ8J0Q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562" y="2989385"/>
            <a:ext cx="2281237" cy="31367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at Portsmouth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Why should </a:t>
            </a:r>
            <a:r>
              <a:rPr lang="en-US" i="1" dirty="0" smtClean="0"/>
              <a:t>you</a:t>
            </a:r>
            <a:r>
              <a:rPr lang="en-US" dirty="0" smtClean="0"/>
              <a:t> study English at Portsmouth?</a:t>
            </a:r>
          </a:p>
          <a:p>
            <a:pPr lvl="1"/>
            <a:r>
              <a:rPr lang="en-US" dirty="0" smtClean="0"/>
              <a:t>Study English with </a:t>
            </a:r>
            <a:r>
              <a:rPr lang="en-US" i="1" dirty="0" smtClean="0"/>
              <a:t>English</a:t>
            </a:r>
            <a:r>
              <a:rPr lang="en-US" dirty="0" smtClean="0"/>
              <a:t> students</a:t>
            </a:r>
          </a:p>
          <a:p>
            <a:pPr lvl="1"/>
            <a:r>
              <a:rPr lang="en-US" dirty="0" smtClean="0"/>
              <a:t>Improve your spoken / written English</a:t>
            </a:r>
          </a:p>
          <a:p>
            <a:pPr lvl="1"/>
            <a:r>
              <a:rPr lang="en-US" dirty="0" smtClean="0"/>
              <a:t>Attend activities </a:t>
            </a:r>
            <a:r>
              <a:rPr lang="en-US" dirty="0" err="1" smtClean="0"/>
              <a:t>organised</a:t>
            </a:r>
            <a:r>
              <a:rPr lang="en-US" dirty="0" smtClean="0"/>
              <a:t> by our Research Centre</a:t>
            </a:r>
          </a:p>
          <a:p>
            <a:pPr lvl="1"/>
            <a:r>
              <a:rPr lang="en-US" dirty="0" smtClean="0"/>
              <a:t>Take part in the very active British student life</a:t>
            </a:r>
          </a:p>
          <a:p>
            <a:pPr lvl="1"/>
            <a:r>
              <a:rPr lang="en-US" dirty="0" smtClean="0"/>
              <a:t>Immerse yourself in English culture</a:t>
            </a:r>
          </a:p>
        </p:txBody>
      </p:sp>
      <p:pic>
        <p:nvPicPr>
          <p:cNvPr id="4" name="Picture 3" descr="ePEruJ9P6keCTYLc_OgG3cUhZ8NzrlN-YR1QIdtoj0l9zP4tQxZ5soBXL1IqaqNOPA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8" y="4959350"/>
            <a:ext cx="2413000" cy="1803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at Portsmouth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Choose from a wide variety of courses</a:t>
            </a:r>
          </a:p>
          <a:p>
            <a:pPr lvl="1"/>
            <a:r>
              <a:rPr lang="en-US" dirty="0" smtClean="0"/>
              <a:t>Courses might include:</a:t>
            </a:r>
          </a:p>
          <a:p>
            <a:pPr lvl="2"/>
            <a:r>
              <a:rPr lang="en-US" dirty="0" smtClean="0"/>
              <a:t>Writing Now</a:t>
            </a:r>
          </a:p>
          <a:p>
            <a:pPr lvl="2"/>
            <a:r>
              <a:rPr lang="en-US" dirty="0" smtClean="0"/>
              <a:t>Shakespearean History</a:t>
            </a:r>
          </a:p>
          <a:p>
            <a:pPr lvl="2"/>
            <a:r>
              <a:rPr lang="en-US" dirty="0" smtClean="0"/>
              <a:t>American Literature</a:t>
            </a:r>
          </a:p>
          <a:p>
            <a:pPr lvl="2"/>
            <a:r>
              <a:rPr lang="en-US" dirty="0" smtClean="0"/>
              <a:t>Crime Writing</a:t>
            </a:r>
          </a:p>
          <a:p>
            <a:pPr lvl="2"/>
            <a:r>
              <a:rPr lang="en-US" dirty="0" smtClean="0"/>
              <a:t>Margaret Atwood</a:t>
            </a:r>
          </a:p>
          <a:p>
            <a:pPr lvl="2"/>
            <a:r>
              <a:rPr lang="en-US" dirty="0" smtClean="0"/>
              <a:t>Magical Realism</a:t>
            </a:r>
          </a:p>
          <a:p>
            <a:pPr lvl="2"/>
            <a:r>
              <a:rPr lang="en-US" dirty="0" smtClean="0"/>
              <a:t>Early Modern Literature and the Bible</a:t>
            </a:r>
          </a:p>
          <a:p>
            <a:pPr lvl="2"/>
            <a:r>
              <a:rPr lang="en-US" dirty="0" smtClean="0"/>
              <a:t>European Literary Decadence</a:t>
            </a:r>
          </a:p>
          <a:p>
            <a:pPr lvl="2"/>
            <a:r>
              <a:rPr lang="en-US" dirty="0" smtClean="0"/>
              <a:t>Post-Modern Historical Fiction</a:t>
            </a:r>
            <a:endParaRPr lang="en-US" dirty="0"/>
          </a:p>
        </p:txBody>
      </p:sp>
      <p:pic>
        <p:nvPicPr>
          <p:cNvPr id="4" name="Picture 3" descr="NyWhOC7PQ2bqvKH_C5WQMgcRNDC_gy-YZAutTn8qqSk-Ia50WBBWgCvxX_n3x_u1xw=s1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231" y="2422769"/>
            <a:ext cx="3003794" cy="21129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at Portsmouth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Join us for one teaching block (September to December) or the whole academic year</a:t>
            </a:r>
          </a:p>
          <a:p>
            <a:r>
              <a:rPr lang="en-US" dirty="0" smtClean="0"/>
              <a:t>Teaching is through lectures, seminars, tutorials or workshops</a:t>
            </a:r>
          </a:p>
          <a:p>
            <a:r>
              <a:rPr lang="en-US" dirty="0" smtClean="0"/>
              <a:t>Various forms of assessment: exams, essays, portfolios, presentations.</a:t>
            </a:r>
          </a:p>
          <a:p>
            <a:r>
              <a:rPr lang="en-US" dirty="0" smtClean="0"/>
              <a:t>You will be awarded credits on successful completion of your units. </a:t>
            </a:r>
          </a:p>
          <a:p>
            <a:r>
              <a:rPr lang="en-US" dirty="0" smtClean="0"/>
              <a:t>As a ‘Study Abroad Student’ you will choose three different units, achieving up to 60 credits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376</Words>
  <Application>Microsoft Macintosh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University of Portsmouth presents:</vt:lpstr>
      <vt:lpstr>THE CITY</vt:lpstr>
      <vt:lpstr>The City</vt:lpstr>
      <vt:lpstr>The City</vt:lpstr>
      <vt:lpstr>The University</vt:lpstr>
      <vt:lpstr>English at Portsmouth</vt:lpstr>
      <vt:lpstr>English at Portsmouth</vt:lpstr>
      <vt:lpstr>English at Portsmouth</vt:lpstr>
      <vt:lpstr>English at Portsmouth</vt:lpstr>
      <vt:lpstr>English at Portsmouth</vt:lpstr>
      <vt:lpstr>Fees</vt:lpstr>
      <vt:lpstr>The Student Voice</vt:lpstr>
      <vt:lpstr>Things to Do </vt:lpstr>
      <vt:lpstr>Things to Do</vt:lpstr>
      <vt:lpstr>PowerPoint Presentation</vt:lpstr>
      <vt:lpstr>PowerPoint Presentation</vt:lpstr>
      <vt:lpstr>PowerPoint Presentation</vt:lpstr>
      <vt:lpstr>Contact Details</vt:lpstr>
      <vt:lpstr>PowerPoint Presentation</vt:lpstr>
    </vt:vector>
  </TitlesOfParts>
  <Company>Hallmark Imaging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Portsmouth presents:</dc:title>
  <dc:creator>Mark Hall</dc:creator>
  <cp:lastModifiedBy>H R</cp:lastModifiedBy>
  <cp:revision>2</cp:revision>
  <dcterms:created xsi:type="dcterms:W3CDTF">2015-04-14T09:42:40Z</dcterms:created>
  <dcterms:modified xsi:type="dcterms:W3CDTF">2015-04-16T13:16:07Z</dcterms:modified>
</cp:coreProperties>
</file>