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72EC-F2E9-408C-9804-11E6A2A1A62F}" type="datetimeFigureOut">
              <a:rPr lang="de-DE" smtClean="0"/>
              <a:pPr/>
              <a:t>05.10.2023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E10B1-1867-40ED-A611-BF6162A8570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72EC-F2E9-408C-9804-11E6A2A1A62F}" type="datetimeFigureOut">
              <a:rPr lang="de-DE" smtClean="0"/>
              <a:pPr/>
              <a:t>05.10.2023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E10B1-1867-40ED-A611-BF6162A8570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72EC-F2E9-408C-9804-11E6A2A1A62F}" type="datetimeFigureOut">
              <a:rPr lang="de-DE" smtClean="0"/>
              <a:pPr/>
              <a:t>05.10.2023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E10B1-1867-40ED-A611-BF6162A8570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72EC-F2E9-408C-9804-11E6A2A1A62F}" type="datetimeFigureOut">
              <a:rPr lang="de-DE" smtClean="0"/>
              <a:pPr/>
              <a:t>05.10.2023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E10B1-1867-40ED-A611-BF6162A8570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72EC-F2E9-408C-9804-11E6A2A1A62F}" type="datetimeFigureOut">
              <a:rPr lang="de-DE" smtClean="0"/>
              <a:pPr/>
              <a:t>05.10.2023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E10B1-1867-40ED-A611-BF6162A8570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72EC-F2E9-408C-9804-11E6A2A1A62F}" type="datetimeFigureOut">
              <a:rPr lang="de-DE" smtClean="0"/>
              <a:pPr/>
              <a:t>05.10.2023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E10B1-1867-40ED-A611-BF6162A8570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72EC-F2E9-408C-9804-11E6A2A1A62F}" type="datetimeFigureOut">
              <a:rPr lang="de-DE" smtClean="0"/>
              <a:pPr/>
              <a:t>05.10.2023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E10B1-1867-40ED-A611-BF6162A8570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72EC-F2E9-408C-9804-11E6A2A1A62F}" type="datetimeFigureOut">
              <a:rPr lang="de-DE" smtClean="0"/>
              <a:pPr/>
              <a:t>05.10.2023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E10B1-1867-40ED-A611-BF6162A8570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72EC-F2E9-408C-9804-11E6A2A1A62F}" type="datetimeFigureOut">
              <a:rPr lang="de-DE" smtClean="0"/>
              <a:pPr/>
              <a:t>05.10.2023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E10B1-1867-40ED-A611-BF6162A8570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72EC-F2E9-408C-9804-11E6A2A1A62F}" type="datetimeFigureOut">
              <a:rPr lang="de-DE" smtClean="0"/>
              <a:pPr/>
              <a:t>05.10.2023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E10B1-1867-40ED-A611-BF6162A8570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72EC-F2E9-408C-9804-11E6A2A1A62F}" type="datetimeFigureOut">
              <a:rPr lang="de-DE" smtClean="0"/>
              <a:pPr/>
              <a:t>05.10.2023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E10B1-1867-40ED-A611-BF6162A8570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472EC-F2E9-408C-9804-11E6A2A1A62F}" type="datetimeFigureOut">
              <a:rPr lang="de-DE" smtClean="0"/>
              <a:pPr/>
              <a:t>05.10.2023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E10B1-1867-40ED-A611-BF6162A8570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470025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de-DE" dirty="0" smtClean="0">
                <a:solidFill>
                  <a:srgbClr val="002060"/>
                </a:solidFill>
              </a:rPr>
              <a:t>Prüfungsanmeldung Bachelor: Seminare und Übungen</a:t>
            </a:r>
            <a:endParaRPr lang="de-DE" dirty="0">
              <a:solidFill>
                <a:srgbClr val="002060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2976" y="1785926"/>
            <a:ext cx="7215238" cy="4643470"/>
          </a:xfrm>
        </p:spPr>
        <p:txBody>
          <a:bodyPr>
            <a:normAutofit fontScale="85000" lnSpcReduction="20000"/>
          </a:bodyPr>
          <a:lstStyle/>
          <a:p>
            <a:pPr marL="514350" indent="-514350" algn="l">
              <a:buFont typeface="Arial" pitchFamily="34" charset="0"/>
              <a:buChar char="•"/>
            </a:pPr>
            <a:r>
              <a:rPr lang="de-DE" dirty="0">
                <a:solidFill>
                  <a:srgbClr val="0070C0"/>
                </a:solidFill>
              </a:rPr>
              <a:t>Prüfungsanmeldungen </a:t>
            </a:r>
            <a:r>
              <a:rPr lang="de-DE" dirty="0" smtClean="0">
                <a:solidFill>
                  <a:srgbClr val="0070C0"/>
                </a:solidFill>
              </a:rPr>
              <a:t>erfolgen online </a:t>
            </a:r>
            <a:r>
              <a:rPr lang="de-DE" dirty="0">
                <a:solidFill>
                  <a:srgbClr val="0070C0"/>
                </a:solidFill>
              </a:rPr>
              <a:t>über das persönliche Studienkonto im </a:t>
            </a:r>
            <a:r>
              <a:rPr lang="de-DE" dirty="0" smtClean="0">
                <a:solidFill>
                  <a:srgbClr val="0070C0"/>
                </a:solidFill>
              </a:rPr>
              <a:t>LSF-System.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de-DE" dirty="0" smtClean="0">
                <a:solidFill>
                  <a:srgbClr val="0070C0"/>
                </a:solidFill>
              </a:rPr>
              <a:t>Das gilt im Bachelor neben Klausuren auch für Prüfungsleistungen in </a:t>
            </a:r>
            <a:r>
              <a:rPr lang="de-DE" b="1" dirty="0" smtClean="0">
                <a:solidFill>
                  <a:srgbClr val="0070C0"/>
                </a:solidFill>
              </a:rPr>
              <a:t>Übungen</a:t>
            </a:r>
            <a:r>
              <a:rPr lang="de-DE" dirty="0" smtClean="0">
                <a:solidFill>
                  <a:srgbClr val="0070C0"/>
                </a:solidFill>
              </a:rPr>
              <a:t>, </a:t>
            </a:r>
            <a:r>
              <a:rPr lang="de-DE" b="1" dirty="0" smtClean="0">
                <a:solidFill>
                  <a:srgbClr val="0070C0"/>
                </a:solidFill>
              </a:rPr>
              <a:t>Seminaren </a:t>
            </a:r>
            <a:r>
              <a:rPr lang="de-DE" dirty="0" smtClean="0">
                <a:solidFill>
                  <a:srgbClr val="0070C0"/>
                </a:solidFill>
              </a:rPr>
              <a:t>und </a:t>
            </a:r>
            <a:r>
              <a:rPr lang="de-DE" dirty="0" smtClean="0">
                <a:solidFill>
                  <a:srgbClr val="0070C0"/>
                </a:solidFill>
              </a:rPr>
              <a:t>beim </a:t>
            </a:r>
            <a:r>
              <a:rPr lang="de-DE" b="1" dirty="0" smtClean="0">
                <a:solidFill>
                  <a:srgbClr val="0070C0"/>
                </a:solidFill>
              </a:rPr>
              <a:t>empirischen Projektmodul 2 </a:t>
            </a:r>
            <a:r>
              <a:rPr lang="de-DE" sz="2400" dirty="0" smtClean="0">
                <a:solidFill>
                  <a:srgbClr val="0070C0"/>
                </a:solidFill>
              </a:rPr>
              <a:t>(vormals: </a:t>
            </a:r>
            <a:r>
              <a:rPr lang="de-DE" sz="2400" dirty="0" err="1" smtClean="0">
                <a:solidFill>
                  <a:srgbClr val="0070C0"/>
                </a:solidFill>
              </a:rPr>
              <a:t>Empiriepraktikum</a:t>
            </a:r>
            <a:r>
              <a:rPr lang="de-DE" sz="2400" dirty="0" smtClean="0">
                <a:solidFill>
                  <a:srgbClr val="0070C0"/>
                </a:solidFill>
              </a:rPr>
              <a:t> II). </a:t>
            </a:r>
            <a:endParaRPr lang="de-DE" sz="2400" dirty="0" smtClean="0">
              <a:solidFill>
                <a:srgbClr val="0070C0"/>
              </a:solidFill>
            </a:endParaRPr>
          </a:p>
          <a:p>
            <a:pPr marL="514350" indent="-514350" algn="l">
              <a:buFont typeface="Arial" pitchFamily="34" charset="0"/>
              <a:buChar char="•"/>
            </a:pPr>
            <a:r>
              <a:rPr lang="de-DE" dirty="0" smtClean="0">
                <a:solidFill>
                  <a:srgbClr val="0070C0"/>
                </a:solidFill>
              </a:rPr>
              <a:t>Eine </a:t>
            </a:r>
            <a:r>
              <a:rPr lang="de-DE" dirty="0">
                <a:solidFill>
                  <a:srgbClr val="0070C0"/>
                </a:solidFill>
              </a:rPr>
              <a:t>Anmeldung ist mit Bekanntgabe der </a:t>
            </a:r>
            <a:r>
              <a:rPr lang="de-DE" dirty="0" smtClean="0">
                <a:solidFill>
                  <a:srgbClr val="0070C0"/>
                </a:solidFill>
              </a:rPr>
              <a:t>Prüfungstermine möglich. 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de-DE" dirty="0" smtClean="0">
                <a:solidFill>
                  <a:srgbClr val="0070C0"/>
                </a:solidFill>
              </a:rPr>
              <a:t>Prüfungen </a:t>
            </a:r>
            <a:r>
              <a:rPr lang="de-DE" dirty="0">
                <a:solidFill>
                  <a:srgbClr val="0070C0"/>
                </a:solidFill>
              </a:rPr>
              <a:t>in Übungen, Seminaren und dem </a:t>
            </a:r>
            <a:r>
              <a:rPr lang="de-DE" dirty="0" err="1">
                <a:solidFill>
                  <a:srgbClr val="0070C0"/>
                </a:solidFill>
              </a:rPr>
              <a:t>Empiriepraktikum</a:t>
            </a:r>
            <a:r>
              <a:rPr lang="de-DE" dirty="0">
                <a:solidFill>
                  <a:srgbClr val="0070C0"/>
                </a:solidFill>
              </a:rPr>
              <a:t> II können </a:t>
            </a:r>
            <a:r>
              <a:rPr lang="de-DE" dirty="0" smtClean="0">
                <a:solidFill>
                  <a:srgbClr val="0070C0"/>
                </a:solidFill>
              </a:rPr>
              <a:t>bis </a:t>
            </a:r>
            <a:r>
              <a:rPr lang="de-DE" dirty="0">
                <a:solidFill>
                  <a:srgbClr val="0070C0"/>
                </a:solidFill>
              </a:rPr>
              <a:t>zum letzten Tag des Semesters (</a:t>
            </a:r>
            <a:r>
              <a:rPr lang="de-DE" dirty="0" err="1">
                <a:solidFill>
                  <a:srgbClr val="0070C0"/>
                </a:solidFill>
              </a:rPr>
              <a:t>SoSe</a:t>
            </a:r>
            <a:r>
              <a:rPr lang="de-DE" dirty="0">
                <a:solidFill>
                  <a:srgbClr val="0070C0"/>
                </a:solidFill>
              </a:rPr>
              <a:t>: 30.09 und </a:t>
            </a:r>
            <a:r>
              <a:rPr lang="de-DE" dirty="0" err="1">
                <a:solidFill>
                  <a:srgbClr val="0070C0"/>
                </a:solidFill>
              </a:rPr>
              <a:t>WiSe</a:t>
            </a:r>
            <a:r>
              <a:rPr lang="de-DE" dirty="0">
                <a:solidFill>
                  <a:srgbClr val="0070C0"/>
                </a:solidFill>
              </a:rPr>
              <a:t>: 31.03) an- oder abgemeldet werden.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846" y="928670"/>
            <a:ext cx="9021154" cy="5522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itel 1"/>
          <p:cNvSpPr txBox="1">
            <a:spLocks/>
          </p:cNvSpPr>
          <p:nvPr/>
        </p:nvSpPr>
        <p:spPr>
          <a:xfrm>
            <a:off x="714348" y="285729"/>
            <a:ext cx="7772400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Seminare und Übungen, die in LSF anzumelden sind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470025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de-DE" dirty="0" smtClean="0">
                <a:solidFill>
                  <a:srgbClr val="00B050"/>
                </a:solidFill>
              </a:rPr>
              <a:t>Prüfungsanmeldung Master: Seminaren, Übungen, PA</a:t>
            </a:r>
            <a:endParaRPr lang="de-DE" dirty="0">
              <a:solidFill>
                <a:srgbClr val="00B050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2976" y="1785926"/>
            <a:ext cx="7215238" cy="4643470"/>
          </a:xfrm>
        </p:spPr>
        <p:txBody>
          <a:bodyPr>
            <a:no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de-DE" sz="2200" dirty="0">
                <a:solidFill>
                  <a:schemeClr val="accent3">
                    <a:lumMod val="75000"/>
                  </a:schemeClr>
                </a:solidFill>
              </a:rPr>
              <a:t>Prüfungsanmeldungen </a:t>
            </a:r>
            <a:r>
              <a:rPr lang="de-DE" sz="2200" dirty="0" smtClean="0">
                <a:solidFill>
                  <a:schemeClr val="accent3">
                    <a:lumMod val="75000"/>
                  </a:schemeClr>
                </a:solidFill>
              </a:rPr>
              <a:t>erfolgen online </a:t>
            </a:r>
            <a:r>
              <a:rPr lang="de-DE" sz="2200" dirty="0">
                <a:solidFill>
                  <a:schemeClr val="accent3">
                    <a:lumMod val="75000"/>
                  </a:schemeClr>
                </a:solidFill>
              </a:rPr>
              <a:t>über das persönliche Studienkonto im LSF-System. </a:t>
            </a:r>
            <a:endParaRPr lang="de-DE" sz="22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de-DE" sz="2200" dirty="0" smtClean="0">
                <a:solidFill>
                  <a:schemeClr val="accent3">
                    <a:lumMod val="75000"/>
                  </a:schemeClr>
                </a:solidFill>
              </a:rPr>
              <a:t>Das </a:t>
            </a:r>
            <a:r>
              <a:rPr lang="de-DE" sz="2200" dirty="0">
                <a:solidFill>
                  <a:schemeClr val="accent3">
                    <a:lumMod val="75000"/>
                  </a:schemeClr>
                </a:solidFill>
              </a:rPr>
              <a:t>gilt </a:t>
            </a:r>
            <a:r>
              <a:rPr lang="de-DE" sz="2200" dirty="0" smtClean="0">
                <a:solidFill>
                  <a:schemeClr val="accent3">
                    <a:lumMod val="75000"/>
                  </a:schemeClr>
                </a:solidFill>
              </a:rPr>
              <a:t>im Master für Prüfungsleistungen im </a:t>
            </a:r>
            <a:r>
              <a:rPr lang="de-DE" sz="2200" b="1" dirty="0" smtClean="0">
                <a:solidFill>
                  <a:schemeClr val="accent3">
                    <a:lumMod val="75000"/>
                  </a:schemeClr>
                </a:solidFill>
              </a:rPr>
              <a:t>Pflichtbereich (FM1-3, TD1-3) </a:t>
            </a:r>
            <a:r>
              <a:rPr lang="de-DE" sz="2200" dirty="0" smtClean="0">
                <a:solidFill>
                  <a:schemeClr val="accent3">
                    <a:lumMod val="75000"/>
                  </a:schemeClr>
                </a:solidFill>
              </a:rPr>
              <a:t>und bei der </a:t>
            </a:r>
            <a:r>
              <a:rPr lang="de-DE" sz="2200" b="1" dirty="0" smtClean="0">
                <a:solidFill>
                  <a:schemeClr val="accent3">
                    <a:lumMod val="75000"/>
                  </a:schemeClr>
                </a:solidFill>
              </a:rPr>
              <a:t>Projektarbeit (PA1 und </a:t>
            </a:r>
            <a:r>
              <a:rPr lang="de-DE" sz="2200" b="1" smtClean="0">
                <a:solidFill>
                  <a:schemeClr val="accent3">
                    <a:lumMod val="75000"/>
                  </a:schemeClr>
                </a:solidFill>
              </a:rPr>
              <a:t>PA2)</a:t>
            </a:r>
            <a:r>
              <a:rPr lang="de-DE" sz="2200" smtClean="0">
                <a:solidFill>
                  <a:schemeClr val="accent3">
                    <a:lumMod val="75000"/>
                  </a:schemeClr>
                </a:solidFill>
              </a:rPr>
              <a:t>. </a:t>
            </a:r>
            <a:endParaRPr lang="de-DE" sz="22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de-DE" sz="2200" dirty="0" smtClean="0">
                <a:solidFill>
                  <a:schemeClr val="accent3">
                    <a:lumMod val="75000"/>
                  </a:schemeClr>
                </a:solidFill>
              </a:rPr>
              <a:t>Eine </a:t>
            </a:r>
            <a:r>
              <a:rPr lang="de-DE" sz="2200" dirty="0">
                <a:solidFill>
                  <a:schemeClr val="accent3">
                    <a:lumMod val="75000"/>
                  </a:schemeClr>
                </a:solidFill>
              </a:rPr>
              <a:t>Anmeldung ist mit Bekanntgabe der </a:t>
            </a:r>
            <a:r>
              <a:rPr lang="de-DE" sz="2200" dirty="0" smtClean="0">
                <a:solidFill>
                  <a:schemeClr val="accent3">
                    <a:lumMod val="75000"/>
                  </a:schemeClr>
                </a:solidFill>
              </a:rPr>
              <a:t>Prüfungstermine</a:t>
            </a:r>
            <a:r>
              <a:rPr lang="de-DE" sz="2200" dirty="0">
                <a:solidFill>
                  <a:schemeClr val="accent3">
                    <a:lumMod val="75000"/>
                  </a:schemeClr>
                </a:solidFill>
              </a:rPr>
              <a:t> </a:t>
            </a:r>
            <a:r>
              <a:rPr lang="de-DE" sz="2200" dirty="0" smtClean="0">
                <a:solidFill>
                  <a:schemeClr val="accent3">
                    <a:lumMod val="75000"/>
                  </a:schemeClr>
                </a:solidFill>
              </a:rPr>
              <a:t>möglich. 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de-DE" sz="2200" dirty="0" smtClean="0">
                <a:solidFill>
                  <a:schemeClr val="accent3">
                    <a:lumMod val="75000"/>
                  </a:schemeClr>
                </a:solidFill>
              </a:rPr>
              <a:t>Prüfungen </a:t>
            </a:r>
            <a:r>
              <a:rPr lang="de-DE" sz="2200" dirty="0">
                <a:solidFill>
                  <a:schemeClr val="accent3">
                    <a:lumMod val="75000"/>
                  </a:schemeClr>
                </a:solidFill>
              </a:rPr>
              <a:t>in </a:t>
            </a:r>
            <a:r>
              <a:rPr lang="de-DE" sz="2200" dirty="0" smtClean="0">
                <a:solidFill>
                  <a:schemeClr val="accent3">
                    <a:lumMod val="75000"/>
                  </a:schemeClr>
                </a:solidFill>
              </a:rPr>
              <a:t>Übungen, Seminaren </a:t>
            </a:r>
            <a:r>
              <a:rPr lang="de-DE" sz="2200" dirty="0">
                <a:solidFill>
                  <a:schemeClr val="accent3">
                    <a:lumMod val="75000"/>
                  </a:schemeClr>
                </a:solidFill>
              </a:rPr>
              <a:t>und </a:t>
            </a:r>
            <a:r>
              <a:rPr lang="de-DE" sz="2200" dirty="0" smtClean="0">
                <a:solidFill>
                  <a:schemeClr val="accent3">
                    <a:lumMod val="75000"/>
                  </a:schemeClr>
                </a:solidFill>
              </a:rPr>
              <a:t>der Projektarbeit können bis </a:t>
            </a:r>
            <a:r>
              <a:rPr lang="de-DE" sz="2200" dirty="0">
                <a:solidFill>
                  <a:schemeClr val="accent3">
                    <a:lumMod val="75000"/>
                  </a:schemeClr>
                </a:solidFill>
              </a:rPr>
              <a:t>zum letzten Tag des Semesters (</a:t>
            </a:r>
            <a:r>
              <a:rPr lang="de-DE" sz="2200" dirty="0" err="1">
                <a:solidFill>
                  <a:schemeClr val="accent3">
                    <a:lumMod val="75000"/>
                  </a:schemeClr>
                </a:solidFill>
              </a:rPr>
              <a:t>SoSe</a:t>
            </a:r>
            <a:r>
              <a:rPr lang="de-DE" sz="2200" dirty="0">
                <a:solidFill>
                  <a:schemeClr val="accent3">
                    <a:lumMod val="75000"/>
                  </a:schemeClr>
                </a:solidFill>
              </a:rPr>
              <a:t>: 30.09 und </a:t>
            </a:r>
            <a:r>
              <a:rPr lang="de-DE" sz="2200" dirty="0" err="1">
                <a:solidFill>
                  <a:schemeClr val="accent3">
                    <a:lumMod val="75000"/>
                  </a:schemeClr>
                </a:solidFill>
              </a:rPr>
              <a:t>WiSe</a:t>
            </a:r>
            <a:r>
              <a:rPr lang="de-DE" sz="2200" dirty="0">
                <a:solidFill>
                  <a:schemeClr val="accent3">
                    <a:lumMod val="75000"/>
                  </a:schemeClr>
                </a:solidFill>
              </a:rPr>
              <a:t>: 31.03) an- oder abgemeldet </a:t>
            </a:r>
            <a:r>
              <a:rPr lang="de-DE" sz="2200" dirty="0" smtClean="0">
                <a:solidFill>
                  <a:schemeClr val="accent3">
                    <a:lumMod val="75000"/>
                  </a:schemeClr>
                </a:solidFill>
              </a:rPr>
              <a:t>werden.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de-DE" sz="2200" dirty="0" smtClean="0">
                <a:solidFill>
                  <a:schemeClr val="accent3">
                    <a:lumMod val="75000"/>
                  </a:schemeClr>
                </a:solidFill>
              </a:rPr>
              <a:t>Diese Anmeldefristen gelten </a:t>
            </a:r>
            <a:r>
              <a:rPr lang="de-DE" sz="2200" b="1" dirty="0" smtClean="0">
                <a:solidFill>
                  <a:schemeClr val="accent3">
                    <a:lumMod val="75000"/>
                  </a:schemeClr>
                </a:solidFill>
              </a:rPr>
              <a:t>nicht </a:t>
            </a:r>
            <a:r>
              <a:rPr lang="de-DE" sz="2200" dirty="0" smtClean="0">
                <a:solidFill>
                  <a:schemeClr val="accent3">
                    <a:lumMod val="75000"/>
                  </a:schemeClr>
                </a:solidFill>
              </a:rPr>
              <a:t>für Prüfungs</a:t>
            </a:r>
            <a:r>
              <a:rPr lang="de-DE" sz="2200" b="1" dirty="0" smtClean="0">
                <a:solidFill>
                  <a:schemeClr val="accent3">
                    <a:lumMod val="75000"/>
                  </a:schemeClr>
                </a:solidFill>
              </a:rPr>
              <a:t>vor</a:t>
            </a:r>
            <a:r>
              <a:rPr lang="de-DE" sz="2200" dirty="0" smtClean="0">
                <a:solidFill>
                  <a:schemeClr val="accent3">
                    <a:lumMod val="75000"/>
                  </a:schemeClr>
                </a:solidFill>
              </a:rPr>
              <a:t>leistungen in den Wahlpflichtbereichen, da diese gesondert bescheinigt werden.</a:t>
            </a:r>
            <a:endParaRPr lang="de-DE" sz="22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08"/>
            <a:ext cx="9144000" cy="5553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el 1"/>
          <p:cNvSpPr txBox="1">
            <a:spLocks/>
          </p:cNvSpPr>
          <p:nvPr/>
        </p:nvSpPr>
        <p:spPr>
          <a:xfrm>
            <a:off x="714348" y="285729"/>
            <a:ext cx="7772400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Prüfungsleistungen, die in LSF anzumelden sind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142</Words>
  <Application>Microsoft Office PowerPoint</Application>
  <PresentationFormat>Bildschirmpräsentation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Larissa-Design</vt:lpstr>
      <vt:lpstr>Prüfungsanmeldung Bachelor: Seminare und Übungen</vt:lpstr>
      <vt:lpstr>Folie 2</vt:lpstr>
      <vt:lpstr>Prüfungsanmeldung Master: Seminaren, Übungen, PA</vt:lpstr>
      <vt:lpstr>Folie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Prüfungsanmeldung Bachelor: Seminare und Übungen</dc:title>
  <dc:creator>Admin</dc:creator>
  <cp:lastModifiedBy>Admin</cp:lastModifiedBy>
  <cp:revision>13</cp:revision>
  <dcterms:created xsi:type="dcterms:W3CDTF">2023-05-04T10:53:18Z</dcterms:created>
  <dcterms:modified xsi:type="dcterms:W3CDTF">2023-10-05T08:28:00Z</dcterms:modified>
</cp:coreProperties>
</file>