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2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08" d="100"/>
          <a:sy n="108" d="100"/>
        </p:scale>
        <p:origin x="210" y="132"/>
      </p:cViewPr>
      <p:guideLst>
        <p:guide orient="horz" pos="3240"/>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de-DE"/>
              <a:t>Mastertitelformat bearbeiten</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202766FE-BFA3-4C16-BB43-7A5D3E528554}" type="datetimeFigureOut">
              <a:rPr lang="de-DE" smtClean="0"/>
              <a:t>12.12.2024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B75911E-8828-42AC-A353-4001FF9CE3B5}" type="slidenum">
              <a:rPr lang="de-DE" smtClean="0"/>
              <a:t>‹Nr.›</a:t>
            </a:fld>
            <a:endParaRPr lang="de-DE"/>
          </a:p>
        </p:txBody>
      </p:sp>
    </p:spTree>
    <p:extLst>
      <p:ext uri="{BB962C8B-B14F-4D97-AF65-F5344CB8AC3E}">
        <p14:creationId xmlns:p14="http://schemas.microsoft.com/office/powerpoint/2010/main" val="2390716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02766FE-BFA3-4C16-BB43-7A5D3E528554}" type="datetimeFigureOut">
              <a:rPr lang="de-DE" smtClean="0"/>
              <a:t>12.12.2024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B75911E-8828-42AC-A353-4001FF9CE3B5}" type="slidenum">
              <a:rPr lang="de-DE" smtClean="0"/>
              <a:t>‹Nr.›</a:t>
            </a:fld>
            <a:endParaRPr lang="de-DE"/>
          </a:p>
        </p:txBody>
      </p:sp>
    </p:spTree>
    <p:extLst>
      <p:ext uri="{BB962C8B-B14F-4D97-AF65-F5344CB8AC3E}">
        <p14:creationId xmlns:p14="http://schemas.microsoft.com/office/powerpoint/2010/main" val="2182812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02766FE-BFA3-4C16-BB43-7A5D3E528554}" type="datetimeFigureOut">
              <a:rPr lang="de-DE" smtClean="0"/>
              <a:t>12.12.2024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B75911E-8828-42AC-A353-4001FF9CE3B5}" type="slidenum">
              <a:rPr lang="de-DE" smtClean="0"/>
              <a:t>‹Nr.›</a:t>
            </a:fld>
            <a:endParaRPr lang="de-DE"/>
          </a:p>
        </p:txBody>
      </p:sp>
    </p:spTree>
    <p:extLst>
      <p:ext uri="{BB962C8B-B14F-4D97-AF65-F5344CB8AC3E}">
        <p14:creationId xmlns:p14="http://schemas.microsoft.com/office/powerpoint/2010/main" val="21781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02766FE-BFA3-4C16-BB43-7A5D3E528554}" type="datetimeFigureOut">
              <a:rPr lang="de-DE" smtClean="0"/>
              <a:t>12.12.2024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B75911E-8828-42AC-A353-4001FF9CE3B5}" type="slidenum">
              <a:rPr lang="de-DE" smtClean="0"/>
              <a:t>‹Nr.›</a:t>
            </a:fld>
            <a:endParaRPr lang="de-DE"/>
          </a:p>
        </p:txBody>
      </p:sp>
    </p:spTree>
    <p:extLst>
      <p:ext uri="{BB962C8B-B14F-4D97-AF65-F5344CB8AC3E}">
        <p14:creationId xmlns:p14="http://schemas.microsoft.com/office/powerpoint/2010/main" val="220407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de-DE"/>
              <a:t>Mastertitelformat bearbeiten</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02766FE-BFA3-4C16-BB43-7A5D3E528554}" type="datetimeFigureOut">
              <a:rPr lang="de-DE" smtClean="0"/>
              <a:t>12.12.2024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B75911E-8828-42AC-A353-4001FF9CE3B5}" type="slidenum">
              <a:rPr lang="de-DE" smtClean="0"/>
              <a:t>‹Nr.›</a:t>
            </a:fld>
            <a:endParaRPr lang="de-DE"/>
          </a:p>
        </p:txBody>
      </p:sp>
    </p:spTree>
    <p:extLst>
      <p:ext uri="{BB962C8B-B14F-4D97-AF65-F5344CB8AC3E}">
        <p14:creationId xmlns:p14="http://schemas.microsoft.com/office/powerpoint/2010/main" val="387559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02766FE-BFA3-4C16-BB43-7A5D3E528554}" type="datetimeFigureOut">
              <a:rPr lang="de-DE" smtClean="0"/>
              <a:t>12.12.2024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B75911E-8828-42AC-A353-4001FF9CE3B5}" type="slidenum">
              <a:rPr lang="de-DE" smtClean="0"/>
              <a:t>‹Nr.›</a:t>
            </a:fld>
            <a:endParaRPr lang="de-DE"/>
          </a:p>
        </p:txBody>
      </p:sp>
    </p:spTree>
    <p:extLst>
      <p:ext uri="{BB962C8B-B14F-4D97-AF65-F5344CB8AC3E}">
        <p14:creationId xmlns:p14="http://schemas.microsoft.com/office/powerpoint/2010/main" val="44661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de-DE"/>
              <a:t>Mastertitelformat bearbeiten</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de-DE"/>
              <a:t>Mastertextformat bearbeiten</a:t>
            </a:r>
          </a:p>
        </p:txBody>
      </p:sp>
      <p:sp>
        <p:nvSpPr>
          <p:cNvPr id="4" name="Content Placeholder 3"/>
          <p:cNvSpPr>
            <a:spLocks noGrp="1"/>
          </p:cNvSpPr>
          <p:nvPr>
            <p:ph sz="half" idx="2"/>
          </p:nvPr>
        </p:nvSpPr>
        <p:spPr>
          <a:xfrm>
            <a:off x="1259683" y="3757613"/>
            <a:ext cx="7736681" cy="55268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de-DE"/>
              <a:t>Mastertextformat bearbeiten</a:t>
            </a:r>
          </a:p>
        </p:txBody>
      </p:sp>
      <p:sp>
        <p:nvSpPr>
          <p:cNvPr id="6" name="Content Placeholder 5"/>
          <p:cNvSpPr>
            <a:spLocks noGrp="1"/>
          </p:cNvSpPr>
          <p:nvPr>
            <p:ph sz="quarter" idx="4"/>
          </p:nvPr>
        </p:nvSpPr>
        <p:spPr>
          <a:xfrm>
            <a:off x="9258300" y="3757613"/>
            <a:ext cx="7774782" cy="55268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02766FE-BFA3-4C16-BB43-7A5D3E528554}" type="datetimeFigureOut">
              <a:rPr lang="de-DE" smtClean="0"/>
              <a:t>12.12.2024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CB75911E-8828-42AC-A353-4001FF9CE3B5}" type="slidenum">
              <a:rPr lang="de-DE" smtClean="0"/>
              <a:t>‹Nr.›</a:t>
            </a:fld>
            <a:endParaRPr lang="de-DE"/>
          </a:p>
        </p:txBody>
      </p:sp>
    </p:spTree>
    <p:extLst>
      <p:ext uri="{BB962C8B-B14F-4D97-AF65-F5344CB8AC3E}">
        <p14:creationId xmlns:p14="http://schemas.microsoft.com/office/powerpoint/2010/main" val="41579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202766FE-BFA3-4C16-BB43-7A5D3E528554}" type="datetimeFigureOut">
              <a:rPr lang="de-DE" smtClean="0"/>
              <a:t>12.12.2024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CB75911E-8828-42AC-A353-4001FF9CE3B5}" type="slidenum">
              <a:rPr lang="de-DE" smtClean="0"/>
              <a:t>‹Nr.›</a:t>
            </a:fld>
            <a:endParaRPr lang="de-DE"/>
          </a:p>
        </p:txBody>
      </p:sp>
    </p:spTree>
    <p:extLst>
      <p:ext uri="{BB962C8B-B14F-4D97-AF65-F5344CB8AC3E}">
        <p14:creationId xmlns:p14="http://schemas.microsoft.com/office/powerpoint/2010/main" val="340934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766FE-BFA3-4C16-BB43-7A5D3E528554}" type="datetimeFigureOut">
              <a:rPr lang="de-DE" smtClean="0"/>
              <a:t>12.12.2024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CB75911E-8828-42AC-A353-4001FF9CE3B5}" type="slidenum">
              <a:rPr lang="de-DE" smtClean="0"/>
              <a:t>‹Nr.›</a:t>
            </a:fld>
            <a:endParaRPr lang="de-DE"/>
          </a:p>
        </p:txBody>
      </p:sp>
    </p:spTree>
    <p:extLst>
      <p:ext uri="{BB962C8B-B14F-4D97-AF65-F5344CB8AC3E}">
        <p14:creationId xmlns:p14="http://schemas.microsoft.com/office/powerpoint/2010/main" val="177551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de-DE"/>
              <a:t>Mastertitelformat bearbeiten</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de-DE"/>
              <a:t>Mastertextformat bearbeiten</a:t>
            </a:r>
          </a:p>
        </p:txBody>
      </p:sp>
      <p:sp>
        <p:nvSpPr>
          <p:cNvPr id="5" name="Date Placeholder 4"/>
          <p:cNvSpPr>
            <a:spLocks noGrp="1"/>
          </p:cNvSpPr>
          <p:nvPr>
            <p:ph type="dt" sz="half" idx="10"/>
          </p:nvPr>
        </p:nvSpPr>
        <p:spPr/>
        <p:txBody>
          <a:bodyPr/>
          <a:lstStyle/>
          <a:p>
            <a:fld id="{202766FE-BFA3-4C16-BB43-7A5D3E528554}" type="datetimeFigureOut">
              <a:rPr lang="de-DE" smtClean="0"/>
              <a:t>12.12.2024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B75911E-8828-42AC-A353-4001FF9CE3B5}" type="slidenum">
              <a:rPr lang="de-DE" smtClean="0"/>
              <a:t>‹Nr.›</a:t>
            </a:fld>
            <a:endParaRPr lang="de-DE"/>
          </a:p>
        </p:txBody>
      </p:sp>
    </p:spTree>
    <p:extLst>
      <p:ext uri="{BB962C8B-B14F-4D97-AF65-F5344CB8AC3E}">
        <p14:creationId xmlns:p14="http://schemas.microsoft.com/office/powerpoint/2010/main" val="305529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de-DE"/>
              <a:t>Mastertitelformat bearbeiten</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de-DE"/>
              <a:t>Bild durch Klicken auf Symbol hinzufügen</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de-DE"/>
              <a:t>Mastertextformat bearbeiten</a:t>
            </a:r>
          </a:p>
        </p:txBody>
      </p:sp>
      <p:sp>
        <p:nvSpPr>
          <p:cNvPr id="5" name="Date Placeholder 4"/>
          <p:cNvSpPr>
            <a:spLocks noGrp="1"/>
          </p:cNvSpPr>
          <p:nvPr>
            <p:ph type="dt" sz="half" idx="10"/>
          </p:nvPr>
        </p:nvSpPr>
        <p:spPr/>
        <p:txBody>
          <a:bodyPr/>
          <a:lstStyle/>
          <a:p>
            <a:fld id="{202766FE-BFA3-4C16-BB43-7A5D3E528554}" type="datetimeFigureOut">
              <a:rPr lang="de-DE" smtClean="0"/>
              <a:t>12.12.2024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B75911E-8828-42AC-A353-4001FF9CE3B5}" type="slidenum">
              <a:rPr lang="de-DE" smtClean="0"/>
              <a:t>‹Nr.›</a:t>
            </a:fld>
            <a:endParaRPr lang="de-DE"/>
          </a:p>
        </p:txBody>
      </p:sp>
    </p:spTree>
    <p:extLst>
      <p:ext uri="{BB962C8B-B14F-4D97-AF65-F5344CB8AC3E}">
        <p14:creationId xmlns:p14="http://schemas.microsoft.com/office/powerpoint/2010/main" val="164864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02766FE-BFA3-4C16-BB43-7A5D3E528554}" type="datetimeFigureOut">
              <a:rPr lang="de-DE" smtClean="0"/>
              <a:t>12.12.2024</a:t>
            </a:fld>
            <a:endParaRPr lang="de-DE"/>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B75911E-8828-42AC-A353-4001FF9CE3B5}" type="slidenum">
              <a:rPr lang="de-DE" smtClean="0"/>
              <a:t>‹Nr.›</a:t>
            </a:fld>
            <a:endParaRPr lang="de-DE"/>
          </a:p>
        </p:txBody>
      </p:sp>
    </p:spTree>
    <p:extLst>
      <p:ext uri="{BB962C8B-B14F-4D97-AF65-F5344CB8AC3E}">
        <p14:creationId xmlns:p14="http://schemas.microsoft.com/office/powerpoint/2010/main" val="2452102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54F1E96-AF67-419D-A7D0-069F596B3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7" name="Grafik 6" descr="Ein Bild, das Brille, Schutzbrille enthält.&#10;&#10;Automatisch generierte Beschreibung">
            <a:extLst>
              <a:ext uri="{FF2B5EF4-FFF2-40B4-BE49-F238E27FC236}">
                <a16:creationId xmlns:a16="http://schemas.microsoft.com/office/drawing/2014/main" id="{7147BBED-59F7-4C5A-8CFA-B0D4546AC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3225" y="123335"/>
            <a:ext cx="3401853" cy="2405553"/>
          </a:xfrm>
          <a:prstGeom prst="rect">
            <a:avLst/>
          </a:prstGeom>
        </p:spPr>
      </p:pic>
      <p:sp>
        <p:nvSpPr>
          <p:cNvPr id="12" name="Textfeld 11">
            <a:extLst>
              <a:ext uri="{FF2B5EF4-FFF2-40B4-BE49-F238E27FC236}">
                <a16:creationId xmlns:a16="http://schemas.microsoft.com/office/drawing/2014/main" id="{B558DF26-DEDD-4909-94CA-3051F08BDE7F}"/>
              </a:ext>
            </a:extLst>
          </p:cNvPr>
          <p:cNvSpPr txBox="1"/>
          <p:nvPr/>
        </p:nvSpPr>
        <p:spPr>
          <a:xfrm>
            <a:off x="3945090" y="2652223"/>
            <a:ext cx="14003165" cy="4356577"/>
          </a:xfrm>
          <a:prstGeom prst="rect">
            <a:avLst/>
          </a:prstGeom>
          <a:noFill/>
        </p:spPr>
        <p:txBody>
          <a:bodyPr wrap="square">
            <a:spAutoFit/>
          </a:bodyPr>
          <a:lstStyle/>
          <a:p>
            <a:pPr>
              <a:lnSpc>
                <a:spcPct val="127000"/>
              </a:lnSpc>
              <a:spcBef>
                <a:spcPts val="1800"/>
              </a:spcBef>
              <a:spcAft>
                <a:spcPts val="600"/>
              </a:spcAft>
            </a:pPr>
            <a:r>
              <a:rPr lang="de-DE" sz="3000" dirty="0">
                <a:solidFill>
                  <a:schemeClr val="bg1"/>
                </a:solidFill>
                <a:latin typeface="Segoe UI" panose="020B0502040204020203" pitchFamily="34" charset="0"/>
                <a:ea typeface="Times New Roman" panose="02020603050405020304" pitchFamily="18" charset="0"/>
              </a:rPr>
              <a:t>Dr. Martin Bauch</a:t>
            </a:r>
          </a:p>
          <a:p>
            <a:r>
              <a:rPr lang="de-DE" sz="2700" dirty="0">
                <a:solidFill>
                  <a:schemeClr val="bg1"/>
                </a:solidFill>
                <a:latin typeface="Segoe UI" panose="020B0502040204020203" pitchFamily="34" charset="0"/>
                <a:ea typeface="Times New Roman" panose="02020603050405020304" pitchFamily="18" charset="0"/>
                <a:cs typeface="Times New Roman" panose="02020603050405020304" pitchFamily="18" charset="0"/>
              </a:rPr>
              <a:t>Leibniz-Institut für Geschichte und Kultur des östlichen Europa (GWZO), Leipzig</a:t>
            </a:r>
            <a:endParaRPr lang="en-US" sz="2700" dirty="0">
              <a:solidFill>
                <a:schemeClr val="bg1"/>
              </a:solidFill>
              <a:latin typeface="Segoe UI" panose="020B0502040204020203" pitchFamily="34" charset="0"/>
              <a:ea typeface="Times New Roman" panose="02020603050405020304" pitchFamily="18" charset="0"/>
              <a:cs typeface="Times New Roman" panose="02020603050405020304" pitchFamily="18" charset="0"/>
            </a:endParaRPr>
          </a:p>
          <a:p>
            <a:endParaRPr lang="de-DE" dirty="0">
              <a:solidFill>
                <a:srgbClr val="C00000"/>
              </a:solidFill>
            </a:endParaRPr>
          </a:p>
          <a:p>
            <a:r>
              <a:rPr lang="de-DE" sz="4800" dirty="0">
                <a:solidFill>
                  <a:schemeClr val="bg1"/>
                </a:solidFill>
                <a:effectLst>
                  <a:outerShdw blurRad="38100" dist="38100" dir="2700000" algn="tl">
                    <a:srgbClr val="000000">
                      <a:alpha val="43137"/>
                    </a:srgbClr>
                  </a:outerShdw>
                </a:effectLst>
              </a:rPr>
              <a:t>Klima, Hunger und Getreide: Die Ankunft der Pest</a:t>
            </a:r>
          </a:p>
          <a:p>
            <a:r>
              <a:rPr lang="de-DE" sz="4800" dirty="0">
                <a:solidFill>
                  <a:schemeClr val="bg1"/>
                </a:solidFill>
                <a:effectLst>
                  <a:outerShdw blurRad="38100" dist="38100" dir="2700000" algn="tl">
                    <a:srgbClr val="000000">
                      <a:alpha val="43137"/>
                    </a:srgbClr>
                  </a:outerShdw>
                </a:effectLst>
              </a:rPr>
              <a:t>im Mittelmeerraum 1347/48 neu gedeutet</a:t>
            </a:r>
            <a:br>
              <a:rPr lang="de-DE" sz="4200" dirty="0">
                <a:solidFill>
                  <a:srgbClr val="C00000"/>
                </a:solidFill>
                <a:highlight>
                  <a:srgbClr val="FFFF00"/>
                </a:highlight>
              </a:rPr>
            </a:br>
            <a:r>
              <a:rPr lang="de-DE" sz="1200" dirty="0">
                <a:solidFill>
                  <a:srgbClr val="02426E"/>
                </a:solidFill>
              </a:rPr>
              <a:t>Z</a:t>
            </a:r>
            <a:br>
              <a:rPr lang="de-DE" sz="2700" dirty="0">
                <a:solidFill>
                  <a:schemeClr val="bg1"/>
                </a:solidFill>
              </a:rPr>
            </a:br>
            <a:r>
              <a:rPr lang="de-DE" sz="2700" dirty="0">
                <a:solidFill>
                  <a:schemeClr val="bg1"/>
                </a:solidFill>
              </a:rPr>
              <a:t>Zum Vortragenden:</a:t>
            </a:r>
          </a:p>
          <a:p>
            <a:r>
              <a:rPr lang="de-DE" sz="2700" dirty="0">
                <a:solidFill>
                  <a:schemeClr val="bg1"/>
                </a:solidFill>
              </a:rPr>
              <a:t>seit 2017 Nachwuchsgruppenleiter am Leibniz-Institut für Geschichte und Kultur des östlichen Europa (GWZO), Leipzig; Leitung </a:t>
            </a:r>
            <a:r>
              <a:rPr lang="en-US" sz="2700" dirty="0" err="1">
                <a:solidFill>
                  <a:schemeClr val="bg1"/>
                </a:solidFill>
              </a:rPr>
              <a:t>Freigeist</a:t>
            </a:r>
            <a:r>
              <a:rPr lang="en-US" sz="2700" dirty="0">
                <a:solidFill>
                  <a:schemeClr val="bg1"/>
                </a:solidFill>
              </a:rPr>
              <a:t> Fellowship „The Dantean Anomaly“.</a:t>
            </a:r>
            <a:endParaRPr lang="de-DE" sz="2700" dirty="0">
              <a:solidFill>
                <a:schemeClr val="bg1"/>
              </a:solidFill>
            </a:endParaRPr>
          </a:p>
        </p:txBody>
      </p:sp>
      <p:sp>
        <p:nvSpPr>
          <p:cNvPr id="9" name="Textfeld 8">
            <a:extLst>
              <a:ext uri="{FF2B5EF4-FFF2-40B4-BE49-F238E27FC236}">
                <a16:creationId xmlns:a16="http://schemas.microsoft.com/office/drawing/2014/main" id="{5C8E05E2-65F6-4E5D-A443-2D38702D973B}"/>
              </a:ext>
            </a:extLst>
          </p:cNvPr>
          <p:cNvSpPr txBox="1"/>
          <p:nvPr/>
        </p:nvSpPr>
        <p:spPr>
          <a:xfrm>
            <a:off x="271349" y="7171706"/>
            <a:ext cx="17547663" cy="3046988"/>
          </a:xfrm>
          <a:prstGeom prst="rect">
            <a:avLst/>
          </a:prstGeom>
          <a:noFill/>
        </p:spPr>
        <p:txBody>
          <a:bodyPr wrap="square">
            <a:spAutoFit/>
          </a:bodyPr>
          <a:lstStyle/>
          <a:p>
            <a:pPr algn="just"/>
            <a:r>
              <a:rPr lang="de-DE" sz="2400" dirty="0">
                <a:solidFill>
                  <a:schemeClr val="bg1"/>
                </a:solidFill>
                <a:effectLst>
                  <a:outerShdw blurRad="38100" dist="38100" dir="2700000" algn="tl">
                    <a:srgbClr val="000000">
                      <a:alpha val="43137"/>
                    </a:srgbClr>
                  </a:outerShdw>
                </a:effectLst>
              </a:rPr>
              <a:t>Zusammenfassung: „Die erste Welle der zweiten Pestpandemie, der Schwarze Tod, raffte in nur wenigen Jahren nach 1346 einen Großteil der europäischen Bevölkerung dahin, doch die Gründe für den Zeitpunkt und die überaus rasche Ausbreitung des Schwarzen Todes sind noch immer umstritten. </a:t>
            </a:r>
            <a:r>
              <a:rPr lang="de-DE" sz="2400" dirty="0">
                <a:solidFill>
                  <a:schemeClr val="bg1"/>
                </a:solidFill>
              </a:rPr>
              <a:t>Der Vortrag argumentiert, dass vulkanisch bedingte kalte und feuchte Jahre (1345–1347) die italienischen Seerepubliken Venedig, Genua und Pisa zwangen, Getreide von der Goldenen Horde um das Asowsche Meer zu importieren. Die durch die klimatisch induzierten Missernten ausgelösten Veränderungen im Fernhandel mit Getreide bewahrten Italien zwar vor Hungertoten, brachte aber die folgenreichste Seuche der europäischen Geschichte in die Mittelmeerhäfen. Zugleich zeigt es die auch in der Gegenwart immer wichtiger werdenden Wechselwirkungen zwischen Klimaveränderungen, Seuchengeschehen und gesellschaftlichen Netzwerken, wenn man Mensch-Natur-Beziehungen als sozio-ökologische Systeme begreift.“</a:t>
            </a:r>
          </a:p>
        </p:txBody>
      </p:sp>
      <p:sp>
        <p:nvSpPr>
          <p:cNvPr id="2" name="Textfeld 1">
            <a:extLst>
              <a:ext uri="{FF2B5EF4-FFF2-40B4-BE49-F238E27FC236}">
                <a16:creationId xmlns:a16="http://schemas.microsoft.com/office/drawing/2014/main" id="{45B99539-DDA8-9491-0D7D-3C3589D7C357}"/>
              </a:ext>
            </a:extLst>
          </p:cNvPr>
          <p:cNvSpPr txBox="1"/>
          <p:nvPr/>
        </p:nvSpPr>
        <p:spPr>
          <a:xfrm>
            <a:off x="271349" y="159583"/>
            <a:ext cx="10135965" cy="2092881"/>
          </a:xfrm>
          <a:prstGeom prst="rect">
            <a:avLst/>
          </a:prstGeom>
          <a:noFill/>
        </p:spPr>
        <p:txBody>
          <a:bodyPr wrap="square" rtlCol="0">
            <a:spAutoFit/>
          </a:bodyPr>
          <a:lstStyle/>
          <a:p>
            <a:r>
              <a:rPr lang="de-DE" sz="66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Vortragsankündigung</a:t>
            </a:r>
          </a:p>
          <a:p>
            <a:pPr>
              <a:defRPr/>
            </a:pPr>
            <a:r>
              <a:rPr lang="de-DE" sz="3200" dirty="0">
                <a:solidFill>
                  <a:prstClr val="white"/>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19.12.2024, </a:t>
            </a:r>
            <a:r>
              <a:rPr lang="de-DE" sz="32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16:00 c.t. </a:t>
            </a:r>
            <a:r>
              <a:rPr lang="de-DE" sz="3200" dirty="0">
                <a:solidFill>
                  <a:prstClr val="white"/>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Uhr, Universität des Saarlandes</a:t>
            </a:r>
          </a:p>
          <a:p>
            <a:pPr>
              <a:defRPr/>
            </a:pPr>
            <a:r>
              <a:rPr lang="de-DE" sz="3200" b="1" dirty="0">
                <a:solidFill>
                  <a:prstClr val="white"/>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NUR ONLINE</a:t>
            </a:r>
            <a:r>
              <a:rPr lang="de-DE" sz="3200" dirty="0">
                <a:solidFill>
                  <a:prstClr val="white"/>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de-DE" sz="32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 QR-Code</a:t>
            </a:r>
            <a:endParaRPr lang="de-DE" sz="66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pic>
        <p:nvPicPr>
          <p:cNvPr id="4" name="Grafik 3">
            <a:extLst>
              <a:ext uri="{FF2B5EF4-FFF2-40B4-BE49-F238E27FC236}">
                <a16:creationId xmlns:a16="http://schemas.microsoft.com/office/drawing/2014/main" id="{7165DE57-2341-4383-B30C-019F45CB7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88" y="2743429"/>
            <a:ext cx="3610347" cy="4356577"/>
          </a:xfrm>
          <a:prstGeom prst="rect">
            <a:avLst/>
          </a:prstGeom>
        </p:spPr>
      </p:pic>
      <p:pic>
        <p:nvPicPr>
          <p:cNvPr id="6" name="Grafik 5" descr="Ein Bild, das Muster, Text, nähen, monochrom enthält.&#10;&#10;Automatisch generierte Beschreibung">
            <a:extLst>
              <a:ext uri="{FF2B5EF4-FFF2-40B4-BE49-F238E27FC236}">
                <a16:creationId xmlns:a16="http://schemas.microsoft.com/office/drawing/2014/main" id="{174E433E-DAEA-0F47-0B2A-4B56DACA60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8987" y="123335"/>
            <a:ext cx="2362209" cy="2362209"/>
          </a:xfrm>
          <a:prstGeom prst="rect">
            <a:avLst/>
          </a:prstGeom>
        </p:spPr>
      </p:pic>
    </p:spTree>
    <p:extLst>
      <p:ext uri="{BB962C8B-B14F-4D97-AF65-F5344CB8AC3E}">
        <p14:creationId xmlns:p14="http://schemas.microsoft.com/office/powerpoint/2010/main" val="3390738561"/>
      </p:ext>
    </p:extLst>
  </p:cSld>
  <p:clrMapOvr>
    <a:masterClrMapping/>
  </p:clrMapOvr>
</p:sld>
</file>

<file path=ppt/theme/theme1.xml><?xml version="1.0" encoding="utf-8"?>
<a:theme xmlns:a="http://schemas.openxmlformats.org/drawingml/2006/main" name="Office 2013 – 2022-Design">
  <a:themeElements>
    <a:clrScheme name="Office 2013 – 2022-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Design">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222</Words>
  <Application>Microsoft Office PowerPoint</Application>
  <PresentationFormat>Benutzerdefiniert</PresentationFormat>
  <Paragraphs>10</Paragraphs>
  <Slides>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Segoe UI</vt:lpstr>
      <vt:lpstr>Office 2013 – 2022-Design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Guido Kickelbick</dc:creator>
  <cp:lastModifiedBy>admin</cp:lastModifiedBy>
  <cp:revision>31</cp:revision>
  <dcterms:created xsi:type="dcterms:W3CDTF">2021-10-08T06:44:02Z</dcterms:created>
  <dcterms:modified xsi:type="dcterms:W3CDTF">2024-12-12T10:42:26Z</dcterms:modified>
</cp:coreProperties>
</file>