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31"/>
  </p:notesMasterIdLst>
  <p:handoutMasterIdLst>
    <p:handoutMasterId r:id="rId32"/>
  </p:handoutMasterIdLst>
  <p:sldIdLst>
    <p:sldId id="259" r:id="rId2"/>
    <p:sldId id="299" r:id="rId3"/>
    <p:sldId id="308" r:id="rId4"/>
    <p:sldId id="300" r:id="rId5"/>
    <p:sldId id="309" r:id="rId6"/>
    <p:sldId id="310" r:id="rId7"/>
    <p:sldId id="311" r:id="rId8"/>
    <p:sldId id="312" r:id="rId9"/>
    <p:sldId id="313" r:id="rId10"/>
    <p:sldId id="320" r:id="rId11"/>
    <p:sldId id="314" r:id="rId12"/>
    <p:sldId id="316" r:id="rId13"/>
    <p:sldId id="317" r:id="rId14"/>
    <p:sldId id="318" r:id="rId15"/>
    <p:sldId id="319" r:id="rId16"/>
    <p:sldId id="315"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273" r:id="rId30"/>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0"/>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0"/>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0"/>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0"/>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19406B"/>
    <a:srgbClr val="5D75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4660"/>
  </p:normalViewPr>
  <p:slideViewPr>
    <p:cSldViewPr snapToObjects="1">
      <p:cViewPr varScale="1">
        <p:scale>
          <a:sx n="111" d="100"/>
          <a:sy n="111" d="100"/>
        </p:scale>
        <p:origin x="130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C811333-F980-8A45-95A5-B23679795947}" type="datetimeFigureOut">
              <a:rPr lang="de-DE"/>
              <a:pPr/>
              <a:t>15.04.25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948D411-649F-0A46-BF28-2D67E08F1D35}" type="slidenum">
              <a:rPr lang="de-DE"/>
              <a:pPr/>
              <a:t>‹Nr.›</a:t>
            </a:fld>
            <a:endParaRPr lang="de-DE"/>
          </a:p>
        </p:txBody>
      </p:sp>
    </p:spTree>
    <p:extLst>
      <p:ext uri="{BB962C8B-B14F-4D97-AF65-F5344CB8AC3E}">
        <p14:creationId xmlns:p14="http://schemas.microsoft.com/office/powerpoint/2010/main" val="12310839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C7BF29A4-1A0B-F644-B593-20668C394250}" type="datetimeFigureOut">
              <a:rPr lang="de-DE"/>
              <a:pPr/>
              <a:t>15.04.25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a:t>Mastertextformat bearbeiten</a:t>
            </a:r>
          </a:p>
          <a:p>
            <a:pPr lvl="0"/>
            <a:r>
              <a:rPr lang="de-DE"/>
              <a:t>Zweite Ebene</a:t>
            </a:r>
          </a:p>
          <a:p>
            <a:pPr lvl="0"/>
            <a:r>
              <a:rPr lang="de-DE"/>
              <a:t>Dritte Ebene</a:t>
            </a:r>
          </a:p>
          <a:p>
            <a:pPr lvl="0"/>
            <a:r>
              <a:rPr lang="de-DE"/>
              <a:t>Vierte Ebene</a:t>
            </a:r>
          </a:p>
          <a:p>
            <a:pPr lvl="0"/>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A28AA1BB-16BE-E248-B43C-3D6CFF117666}" type="slidenum">
              <a:rPr lang="de-DE"/>
              <a:pPr/>
              <a:t>‹Nr.›</a:t>
            </a:fld>
            <a:endParaRPr lang="de-DE"/>
          </a:p>
        </p:txBody>
      </p:sp>
    </p:spTree>
    <p:extLst>
      <p:ext uri="{BB962C8B-B14F-4D97-AF65-F5344CB8AC3E}">
        <p14:creationId xmlns:p14="http://schemas.microsoft.com/office/powerpoint/2010/main" val="3936645425"/>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 name="Bild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392" y="2636912"/>
            <a:ext cx="2486160" cy="3727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hteck 7"/>
          <p:cNvSpPr/>
          <p:nvPr userDrawn="1"/>
        </p:nvSpPr>
        <p:spPr>
          <a:xfrm>
            <a:off x="0" y="6335713"/>
            <a:ext cx="9144000" cy="52228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cxnSp>
        <p:nvCxnSpPr>
          <p:cNvPr id="6" name="Gerade Verbindung 8"/>
          <p:cNvCxnSpPr/>
          <p:nvPr userDrawn="1"/>
        </p:nvCxnSpPr>
        <p:spPr>
          <a:xfrm rot="5400000">
            <a:off x="960438" y="6596063"/>
            <a:ext cx="522287" cy="1587"/>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Gerade Verbindung 9"/>
          <p:cNvCxnSpPr/>
          <p:nvPr userDrawn="1"/>
        </p:nvCxnSpPr>
        <p:spPr>
          <a:xfrm rot="5400000">
            <a:off x="6911975" y="6596063"/>
            <a:ext cx="522287" cy="1588"/>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chteck 10"/>
          <p:cNvSpPr/>
          <p:nvPr userDrawn="1"/>
        </p:nvSpPr>
        <p:spPr>
          <a:xfrm>
            <a:off x="0" y="0"/>
            <a:ext cx="9144000" cy="83978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cxnSp>
        <p:nvCxnSpPr>
          <p:cNvPr id="9" name="Gerade Verbindung 11"/>
          <p:cNvCxnSpPr/>
          <p:nvPr userDrawn="1"/>
        </p:nvCxnSpPr>
        <p:spPr>
          <a:xfrm rot="5400000">
            <a:off x="798513" y="428625"/>
            <a:ext cx="846138" cy="1587"/>
          </a:xfrm>
          <a:prstGeom prst="line">
            <a:avLst/>
          </a:prstGeom>
          <a:ln w="6350"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hteck 12"/>
          <p:cNvSpPr/>
          <p:nvPr userDrawn="1"/>
        </p:nvSpPr>
        <p:spPr>
          <a:xfrm>
            <a:off x="0" y="838200"/>
            <a:ext cx="9144000" cy="53975"/>
          </a:xfrm>
          <a:prstGeom prst="rect">
            <a:avLst/>
          </a:prstGeom>
          <a:gradFill flip="none" rotWithShape="1">
            <a:gsLst>
              <a:gs pos="0">
                <a:srgbClr val="000000"/>
              </a:gs>
              <a:gs pos="100000">
                <a:schemeClr val="bg1">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pic>
        <p:nvPicPr>
          <p:cNvPr id="11" name="Bild 15" descr="haupt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08288" y="241300"/>
            <a:ext cx="1012825"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hteck 14"/>
          <p:cNvSpPr>
            <a:spLocks noChangeArrowheads="1"/>
          </p:cNvSpPr>
          <p:nvPr userDrawn="1"/>
        </p:nvSpPr>
        <p:spPr bwMode="auto">
          <a:xfrm flipH="1">
            <a:off x="0" y="6310313"/>
            <a:ext cx="9151938" cy="53975"/>
          </a:xfrm>
          <a:prstGeom prst="rect">
            <a:avLst/>
          </a:prstGeom>
          <a:gradFill rotWithShape="1">
            <a:gsLst>
              <a:gs pos="0">
                <a:srgbClr val="000000"/>
              </a:gs>
              <a:gs pos="100000">
                <a:srgbClr val="A6A6A6"/>
              </a:gs>
            </a:gsLst>
            <a:lin ang="0" scaled="1"/>
          </a:gradFill>
          <a:ln w="9525">
            <a:noFill/>
            <a:miter lim="800000"/>
            <a:headEnd/>
            <a:tailEnd/>
          </a:ln>
        </p:spPr>
        <p:txBody>
          <a:bodyPr anchor="ctr"/>
          <a:lstStyle/>
          <a:p>
            <a:pPr algn="ctr" fontAlgn="auto">
              <a:spcBef>
                <a:spcPts val="0"/>
              </a:spcBef>
              <a:spcAft>
                <a:spcPts val="0"/>
              </a:spcAft>
              <a:defRPr/>
            </a:pPr>
            <a:endParaRPr lang="de-DE">
              <a:solidFill>
                <a:srgbClr val="FFFFFF"/>
              </a:solidFill>
              <a:latin typeface="Calibri" charset="0"/>
              <a:ea typeface="+mn-ea"/>
            </a:endParaRPr>
          </a:p>
        </p:txBody>
      </p:sp>
      <p:cxnSp>
        <p:nvCxnSpPr>
          <p:cNvPr id="13" name="Gerade Verbindung 19"/>
          <p:cNvCxnSpPr/>
          <p:nvPr userDrawn="1"/>
        </p:nvCxnSpPr>
        <p:spPr>
          <a:xfrm rot="10800000">
            <a:off x="2808288" y="3816350"/>
            <a:ext cx="6107112" cy="1588"/>
          </a:xfrm>
          <a:prstGeom prst="line">
            <a:avLst/>
          </a:prstGeom>
          <a:ln w="6350" cap="flat" cmpd="sng" algn="ctr">
            <a:solidFill>
              <a:schemeClr val="tx1">
                <a:lumMod val="50000"/>
                <a:lumOff val="50000"/>
              </a:schemeClr>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Gerade Verbindung 26"/>
          <p:cNvCxnSpPr/>
          <p:nvPr userDrawn="1"/>
        </p:nvCxnSpPr>
        <p:spPr>
          <a:xfrm rot="10800000">
            <a:off x="2808288" y="3349625"/>
            <a:ext cx="6107112" cy="1588"/>
          </a:xfrm>
          <a:prstGeom prst="line">
            <a:avLst/>
          </a:prstGeom>
          <a:ln w="6350" cap="flat" cmpd="sng" algn="ctr">
            <a:solidFill>
              <a:schemeClr val="tx1">
                <a:lumMod val="50000"/>
                <a:lumOff val="50000"/>
              </a:schemeClr>
            </a:solidFill>
            <a:prstDash val="lg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ctrTitle"/>
          </p:nvPr>
        </p:nvSpPr>
        <p:spPr>
          <a:xfrm>
            <a:off x="2736000" y="1537201"/>
            <a:ext cx="5650200" cy="1739400"/>
          </a:xfrm>
          <a:prstGeom prst="rect">
            <a:avLst/>
          </a:prstGeom>
        </p:spPr>
        <p:txBody>
          <a:bodyPr/>
          <a:lstStyle>
            <a:lvl1pPr algn="l">
              <a:defRPr sz="3200">
                <a:solidFill>
                  <a:schemeClr val="tx1">
                    <a:lumMod val="65000"/>
                    <a:lumOff val="35000"/>
                  </a:schemeClr>
                </a:solidFill>
                <a:latin typeface="Verdana"/>
                <a:cs typeface="Verdana"/>
              </a:defRPr>
            </a:lvl1pPr>
          </a:lstStyle>
          <a:p>
            <a:r>
              <a:rPr lang="en-US" dirty="0"/>
              <a:t>Titelmasterformat durch Klicken bearbeiten</a:t>
            </a:r>
            <a:endParaRPr lang="de-DE" dirty="0"/>
          </a:p>
        </p:txBody>
      </p:sp>
      <p:sp>
        <p:nvSpPr>
          <p:cNvPr id="3" name="Untertitel 2"/>
          <p:cNvSpPr>
            <a:spLocks noGrp="1"/>
          </p:cNvSpPr>
          <p:nvPr>
            <p:ph type="subTitle" idx="1"/>
          </p:nvPr>
        </p:nvSpPr>
        <p:spPr>
          <a:xfrm>
            <a:off x="2743200" y="3429000"/>
            <a:ext cx="5643000" cy="1981200"/>
          </a:xfrm>
          <a:prstGeom prst="rect">
            <a:avLst/>
          </a:prstGeom>
        </p:spPr>
        <p:txBody>
          <a:bodyPr/>
          <a:lstStyle>
            <a:lvl1pPr marL="0" indent="0" algn="l">
              <a:buNone/>
              <a:defRPr sz="1400" baseline="0">
                <a:solidFill>
                  <a:schemeClr val="tx1">
                    <a:lumMod val="65000"/>
                    <a:lumOff val="35000"/>
                  </a:schemeClr>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Formatvorlage des Untertitelmasters durch Klicken bearbeiten</a:t>
            </a:r>
            <a:endParaRPr lang="de-DE" dirty="0"/>
          </a:p>
        </p:txBody>
      </p:sp>
    </p:spTree>
    <p:extLst>
      <p:ext uri="{BB962C8B-B14F-4D97-AF65-F5344CB8AC3E}">
        <p14:creationId xmlns:p14="http://schemas.microsoft.com/office/powerpoint/2010/main" val="395070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Rechteck 10"/>
          <p:cNvSpPr/>
          <p:nvPr userDrawn="1"/>
        </p:nvSpPr>
        <p:spPr>
          <a:xfrm>
            <a:off x="0" y="0"/>
            <a:ext cx="9144000" cy="83978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pic>
        <p:nvPicPr>
          <p:cNvPr id="5" name="Bild 19" descr="hauptlogo_pu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8363" y="215900"/>
            <a:ext cx="442912"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hteck 9"/>
          <p:cNvSpPr/>
          <p:nvPr userDrawn="1"/>
        </p:nvSpPr>
        <p:spPr>
          <a:xfrm>
            <a:off x="7938" y="852488"/>
            <a:ext cx="9144000" cy="54721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cxnSp>
        <p:nvCxnSpPr>
          <p:cNvPr id="7" name="Gerade Verbindung 11"/>
          <p:cNvCxnSpPr/>
          <p:nvPr userDrawn="1"/>
        </p:nvCxnSpPr>
        <p:spPr>
          <a:xfrm rot="5400000">
            <a:off x="799306" y="426244"/>
            <a:ext cx="854075"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Rechteck 13"/>
          <p:cNvSpPr/>
          <p:nvPr userDrawn="1"/>
        </p:nvSpPr>
        <p:spPr>
          <a:xfrm>
            <a:off x="0" y="6335713"/>
            <a:ext cx="9144000" cy="52228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cxnSp>
        <p:nvCxnSpPr>
          <p:cNvPr id="9" name="Gerade Verbindung 14"/>
          <p:cNvCxnSpPr/>
          <p:nvPr userDrawn="1"/>
        </p:nvCxnSpPr>
        <p:spPr>
          <a:xfrm rot="5400000">
            <a:off x="960438" y="6596063"/>
            <a:ext cx="522287" cy="1587"/>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Gerade Verbindung 15"/>
          <p:cNvCxnSpPr/>
          <p:nvPr userDrawn="1"/>
        </p:nvCxnSpPr>
        <p:spPr>
          <a:xfrm rot="5400000">
            <a:off x="6911975" y="6596063"/>
            <a:ext cx="522287" cy="1588"/>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Gerade Verbindung 16"/>
          <p:cNvCxnSpPr/>
          <p:nvPr userDrawn="1"/>
        </p:nvCxnSpPr>
        <p:spPr>
          <a:xfrm rot="5400000">
            <a:off x="798513" y="428625"/>
            <a:ext cx="846138" cy="1587"/>
          </a:xfrm>
          <a:prstGeom prst="line">
            <a:avLst/>
          </a:prstGeom>
          <a:ln w="6350"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Rechteck 17"/>
          <p:cNvSpPr/>
          <p:nvPr userDrawn="1"/>
        </p:nvSpPr>
        <p:spPr>
          <a:xfrm>
            <a:off x="0" y="838200"/>
            <a:ext cx="9144000" cy="53975"/>
          </a:xfrm>
          <a:prstGeom prst="rect">
            <a:avLst/>
          </a:prstGeom>
          <a:gradFill flip="none" rotWithShape="1">
            <a:gsLst>
              <a:gs pos="0">
                <a:srgbClr val="000000"/>
              </a:gs>
              <a:gs pos="100000">
                <a:schemeClr val="bg1">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sp>
        <p:nvSpPr>
          <p:cNvPr id="13" name="Rechteck 18"/>
          <p:cNvSpPr>
            <a:spLocks noChangeArrowheads="1"/>
          </p:cNvSpPr>
          <p:nvPr userDrawn="1"/>
        </p:nvSpPr>
        <p:spPr bwMode="auto">
          <a:xfrm flipH="1">
            <a:off x="0" y="6310313"/>
            <a:ext cx="9151938" cy="53975"/>
          </a:xfrm>
          <a:prstGeom prst="rect">
            <a:avLst/>
          </a:prstGeom>
          <a:gradFill rotWithShape="1">
            <a:gsLst>
              <a:gs pos="0">
                <a:srgbClr val="000000"/>
              </a:gs>
              <a:gs pos="100000">
                <a:srgbClr val="A6A6A6"/>
              </a:gs>
            </a:gsLst>
            <a:lin ang="0" scaled="1"/>
          </a:gradFill>
          <a:ln w="9525">
            <a:noFill/>
            <a:miter lim="800000"/>
            <a:headEnd/>
            <a:tailEnd/>
          </a:ln>
        </p:spPr>
        <p:txBody>
          <a:bodyPr anchor="ctr"/>
          <a:lstStyle/>
          <a:p>
            <a:pPr algn="ctr" fontAlgn="auto">
              <a:spcBef>
                <a:spcPts val="0"/>
              </a:spcBef>
              <a:spcAft>
                <a:spcPts val="0"/>
              </a:spcAft>
              <a:defRPr/>
            </a:pPr>
            <a:endParaRPr lang="de-DE">
              <a:solidFill>
                <a:srgbClr val="FFFFFF"/>
              </a:solidFill>
              <a:latin typeface="Calibri" charset="0"/>
              <a:ea typeface="+mn-ea"/>
            </a:endParaRPr>
          </a:p>
        </p:txBody>
      </p:sp>
      <p:sp>
        <p:nvSpPr>
          <p:cNvPr id="14" name="Textfeld 20"/>
          <p:cNvSpPr txBox="1"/>
          <p:nvPr userDrawn="1"/>
        </p:nvSpPr>
        <p:spPr>
          <a:xfrm>
            <a:off x="6629400" y="6477000"/>
            <a:ext cx="525463" cy="230188"/>
          </a:xfrm>
          <a:prstGeom prst="rect">
            <a:avLst/>
          </a:prstGeom>
          <a:noFill/>
        </p:spPr>
        <p:txBody>
          <a:bodyPr>
            <a:spAutoFit/>
          </a:bodyPr>
          <a:lstStyle/>
          <a:p>
            <a:pPr fontAlgn="auto">
              <a:spcBef>
                <a:spcPts val="0"/>
              </a:spcBef>
              <a:spcAft>
                <a:spcPts val="0"/>
              </a:spcAft>
              <a:defRPr/>
            </a:pPr>
            <a:r>
              <a:rPr lang="de-DE" sz="900" dirty="0">
                <a:solidFill>
                  <a:schemeClr val="bg1"/>
                </a:solidFill>
                <a:latin typeface="Verdana"/>
                <a:ea typeface="+mn-ea"/>
                <a:cs typeface="Verdana"/>
              </a:rPr>
              <a:t>Seite</a:t>
            </a:r>
          </a:p>
        </p:txBody>
      </p:sp>
      <p:sp>
        <p:nvSpPr>
          <p:cNvPr id="27" name="Textplatzhalter 26"/>
          <p:cNvSpPr>
            <a:spLocks noGrp="1"/>
          </p:cNvSpPr>
          <p:nvPr>
            <p:ph type="body" sz="quarter" idx="10"/>
          </p:nvPr>
        </p:nvSpPr>
        <p:spPr>
          <a:xfrm>
            <a:off x="936000" y="262800"/>
            <a:ext cx="3040062" cy="685800"/>
          </a:xfrm>
          <a:prstGeom prst="rect">
            <a:avLst/>
          </a:prstGeom>
        </p:spPr>
        <p:txBody>
          <a:bodyPr vert="horz"/>
          <a:lstStyle>
            <a:lvl1pPr>
              <a:buFont typeface="Lucida Grande"/>
              <a:buChar char="&gt;"/>
              <a:defRPr sz="900">
                <a:solidFill>
                  <a:schemeClr val="tx1">
                    <a:lumMod val="65000"/>
                    <a:lumOff val="35000"/>
                  </a:schemeClr>
                </a:solidFill>
                <a:latin typeface="Verdana"/>
                <a:cs typeface="Verdana"/>
              </a:defRPr>
            </a:lvl1pPr>
            <a:lvl2pPr>
              <a:defRPr sz="900">
                <a:latin typeface="Verdana"/>
                <a:cs typeface="Verdana"/>
              </a:defRPr>
            </a:lvl2pPr>
            <a:lvl3pPr>
              <a:defRPr sz="900">
                <a:latin typeface="Verdana"/>
                <a:cs typeface="Verdana"/>
              </a:defRPr>
            </a:lvl3pPr>
            <a:lvl4pPr>
              <a:defRPr sz="900">
                <a:latin typeface="Verdana"/>
                <a:cs typeface="Verdana"/>
              </a:defRPr>
            </a:lvl4pPr>
            <a:lvl5pPr>
              <a:defRPr sz="900">
                <a:latin typeface="Verdana"/>
                <a:cs typeface="Verdana"/>
              </a:defRPr>
            </a:lvl5pPr>
          </a:lstStyle>
          <a:p>
            <a:pPr lvl="0"/>
            <a:r>
              <a:rPr lang="en-US" dirty="0"/>
              <a:t>Textmasterformate durch Klicken bearbeiten</a:t>
            </a:r>
          </a:p>
        </p:txBody>
      </p:sp>
      <p:sp>
        <p:nvSpPr>
          <p:cNvPr id="29" name="Textplatzhalter 28"/>
          <p:cNvSpPr>
            <a:spLocks noGrp="1"/>
          </p:cNvSpPr>
          <p:nvPr>
            <p:ph type="body" sz="quarter" idx="11"/>
          </p:nvPr>
        </p:nvSpPr>
        <p:spPr>
          <a:xfrm>
            <a:off x="1130400" y="1332000"/>
            <a:ext cx="7239000" cy="4495800"/>
          </a:xfrm>
          <a:prstGeom prst="rect">
            <a:avLst/>
          </a:prstGeom>
        </p:spPr>
        <p:txBody>
          <a:bodyPr vert="horz"/>
          <a:lstStyle>
            <a:lvl1pPr>
              <a:buFontTx/>
              <a:buNone/>
              <a:defRPr sz="2400">
                <a:solidFill>
                  <a:schemeClr val="tx1">
                    <a:lumMod val="65000"/>
                    <a:lumOff val="35000"/>
                  </a:schemeClr>
                </a:solidFill>
                <a:latin typeface="Verdana"/>
                <a:cs typeface="Verdana"/>
              </a:defRPr>
            </a:lvl1pPr>
            <a:lvl2pPr>
              <a:defRPr sz="1400">
                <a:solidFill>
                  <a:schemeClr val="tx1">
                    <a:lumMod val="65000"/>
                    <a:lumOff val="35000"/>
                  </a:schemeClr>
                </a:solidFill>
                <a:latin typeface="Verdana"/>
                <a:cs typeface="Verdana"/>
              </a:defRPr>
            </a:lvl2pPr>
            <a:lvl3pPr>
              <a:defRPr sz="1400">
                <a:solidFill>
                  <a:schemeClr val="tx1">
                    <a:lumMod val="65000"/>
                    <a:lumOff val="35000"/>
                  </a:schemeClr>
                </a:solidFill>
                <a:latin typeface="Verdana"/>
                <a:cs typeface="Verdana"/>
              </a:defRPr>
            </a:lvl3pPr>
            <a:lvl4pPr>
              <a:defRPr sz="1400">
                <a:solidFill>
                  <a:schemeClr val="tx1">
                    <a:lumMod val="65000"/>
                    <a:lumOff val="35000"/>
                  </a:schemeClr>
                </a:solidFill>
                <a:latin typeface="Verdana"/>
                <a:cs typeface="Verdana"/>
              </a:defRPr>
            </a:lvl4pPr>
            <a:lvl5pPr>
              <a:defRPr sz="1400">
                <a:solidFill>
                  <a:schemeClr val="tx1">
                    <a:lumMod val="65000"/>
                    <a:lumOff val="35000"/>
                  </a:schemeClr>
                </a:solidFill>
                <a:latin typeface="Verdana"/>
                <a:cs typeface="Verdana"/>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Fußzeilenplatzhalter 15"/>
          <p:cNvSpPr>
            <a:spLocks noGrp="1"/>
          </p:cNvSpPr>
          <p:nvPr>
            <p:ph type="ftr" sz="quarter" idx="12"/>
          </p:nvPr>
        </p:nvSpPr>
        <p:spPr>
          <a:xfrm>
            <a:off x="1219200" y="6416675"/>
            <a:ext cx="5410200" cy="365125"/>
          </a:xfrm>
        </p:spPr>
        <p:txBody>
          <a:bodyPr rtlCol="0"/>
          <a:lstStyle>
            <a:lvl1pPr algn="l">
              <a:defRPr sz="900" dirty="0">
                <a:solidFill>
                  <a:schemeClr val="tx1">
                    <a:lumMod val="65000"/>
                    <a:lumOff val="35000"/>
                  </a:schemeClr>
                </a:solidFill>
              </a:defRPr>
            </a:lvl1pPr>
          </a:lstStyle>
          <a:p>
            <a:pPr>
              <a:defRPr/>
            </a:pPr>
            <a:endParaRPr lang="de-DE"/>
          </a:p>
        </p:txBody>
      </p:sp>
      <p:sp>
        <p:nvSpPr>
          <p:cNvPr id="16" name="Foliennummernplatzhalter 16"/>
          <p:cNvSpPr>
            <a:spLocks noGrp="1"/>
          </p:cNvSpPr>
          <p:nvPr>
            <p:ph type="sldNum" sz="quarter" idx="13"/>
          </p:nvPr>
        </p:nvSpPr>
        <p:spPr>
          <a:xfrm>
            <a:off x="7218363" y="6416675"/>
            <a:ext cx="1468437" cy="365125"/>
          </a:xfrm>
        </p:spPr>
        <p:txBody>
          <a:bodyPr/>
          <a:lstStyle>
            <a:lvl1pPr algn="l">
              <a:defRPr sz="900">
                <a:solidFill>
                  <a:srgbClr val="7F7F7F"/>
                </a:solidFill>
              </a:defRPr>
            </a:lvl1pPr>
          </a:lstStyle>
          <a:p>
            <a:fld id="{71A4FC8D-13D2-7B4F-9508-B149586C7A80}" type="slidenum">
              <a:rPr lang="de-DE"/>
              <a:pPr/>
              <a:t>‹Nr.›</a:t>
            </a:fld>
            <a:endParaRPr lang="de-DE"/>
          </a:p>
        </p:txBody>
      </p:sp>
      <p:sp>
        <p:nvSpPr>
          <p:cNvPr id="17" name="Datumsplatzhalter 17"/>
          <p:cNvSpPr>
            <a:spLocks noGrp="1"/>
          </p:cNvSpPr>
          <p:nvPr>
            <p:ph type="dt" sz="half" idx="14"/>
          </p:nvPr>
        </p:nvSpPr>
        <p:spPr>
          <a:xfrm>
            <a:off x="298450" y="6424613"/>
            <a:ext cx="920750" cy="357187"/>
          </a:xfrm>
        </p:spPr>
        <p:txBody>
          <a:bodyPr/>
          <a:lstStyle>
            <a:lvl1pPr algn="r">
              <a:defRPr sz="900">
                <a:solidFill>
                  <a:schemeClr val="bg1"/>
                </a:solidFill>
                <a:latin typeface="Verdana" charset="0"/>
              </a:defRPr>
            </a:lvl1pPr>
          </a:lstStyle>
          <a:p>
            <a:fld id="{816AF9C2-DCD8-7F46-BDAF-71BF6C7B194F}" type="datetime1">
              <a:rPr lang="de-DE"/>
              <a:pPr/>
              <a:t>15.04.25</a:t>
            </a:fld>
            <a:endParaRPr lang="de-DE"/>
          </a:p>
        </p:txBody>
      </p:sp>
    </p:spTree>
    <p:extLst>
      <p:ext uri="{BB962C8B-B14F-4D97-AF65-F5344CB8AC3E}">
        <p14:creationId xmlns:p14="http://schemas.microsoft.com/office/powerpoint/2010/main" val="406459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4" name="Rechteck 11"/>
          <p:cNvSpPr/>
          <p:nvPr userDrawn="1"/>
        </p:nvSpPr>
        <p:spPr>
          <a:xfrm>
            <a:off x="7938" y="852488"/>
            <a:ext cx="9144000" cy="54721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sp>
        <p:nvSpPr>
          <p:cNvPr id="5" name="Rechteck 14"/>
          <p:cNvSpPr/>
          <p:nvPr userDrawn="1"/>
        </p:nvSpPr>
        <p:spPr>
          <a:xfrm>
            <a:off x="0" y="6335713"/>
            <a:ext cx="9144000" cy="52228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cxnSp>
        <p:nvCxnSpPr>
          <p:cNvPr id="6" name="Gerade Verbindung 15"/>
          <p:cNvCxnSpPr/>
          <p:nvPr userDrawn="1"/>
        </p:nvCxnSpPr>
        <p:spPr>
          <a:xfrm rot="5400000">
            <a:off x="960438" y="6596063"/>
            <a:ext cx="522287" cy="1587"/>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Gerade Verbindung 16"/>
          <p:cNvCxnSpPr/>
          <p:nvPr userDrawn="1"/>
        </p:nvCxnSpPr>
        <p:spPr>
          <a:xfrm rot="5400000">
            <a:off x="6911975" y="6596063"/>
            <a:ext cx="522287" cy="1588"/>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hteck 19"/>
          <p:cNvSpPr>
            <a:spLocks noChangeArrowheads="1"/>
          </p:cNvSpPr>
          <p:nvPr userDrawn="1"/>
        </p:nvSpPr>
        <p:spPr bwMode="auto">
          <a:xfrm flipH="1">
            <a:off x="0" y="6310313"/>
            <a:ext cx="9151938" cy="53975"/>
          </a:xfrm>
          <a:prstGeom prst="rect">
            <a:avLst/>
          </a:prstGeom>
          <a:gradFill rotWithShape="1">
            <a:gsLst>
              <a:gs pos="0">
                <a:srgbClr val="000000"/>
              </a:gs>
              <a:gs pos="100000">
                <a:srgbClr val="A6A6A6"/>
              </a:gs>
            </a:gsLst>
            <a:lin ang="0" scaled="1"/>
          </a:gradFill>
          <a:ln w="9525">
            <a:noFill/>
            <a:miter lim="800000"/>
            <a:headEnd/>
            <a:tailEnd/>
          </a:ln>
        </p:spPr>
        <p:txBody>
          <a:bodyPr anchor="ctr"/>
          <a:lstStyle/>
          <a:p>
            <a:pPr algn="ctr" fontAlgn="auto">
              <a:spcBef>
                <a:spcPts val="0"/>
              </a:spcBef>
              <a:spcAft>
                <a:spcPts val="0"/>
              </a:spcAft>
              <a:defRPr/>
            </a:pPr>
            <a:endParaRPr lang="de-DE">
              <a:solidFill>
                <a:srgbClr val="FFFFFF"/>
              </a:solidFill>
              <a:latin typeface="Calibri" charset="0"/>
              <a:ea typeface="+mn-ea"/>
            </a:endParaRPr>
          </a:p>
        </p:txBody>
      </p:sp>
      <p:pic>
        <p:nvPicPr>
          <p:cNvPr id="11" name="Bild 16" descr="hauptlogo_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2808288"/>
            <a:ext cx="1760538" cy="941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Bild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6435341" y="1081643"/>
            <a:ext cx="2251459" cy="33755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hteck 12"/>
          <p:cNvSpPr/>
          <p:nvPr userDrawn="1"/>
        </p:nvSpPr>
        <p:spPr>
          <a:xfrm>
            <a:off x="0" y="0"/>
            <a:ext cx="9144000" cy="83978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cxnSp>
        <p:nvCxnSpPr>
          <p:cNvPr id="14" name="Gerade Verbindung 13"/>
          <p:cNvCxnSpPr/>
          <p:nvPr userDrawn="1"/>
        </p:nvCxnSpPr>
        <p:spPr>
          <a:xfrm rot="5400000">
            <a:off x="799306" y="426244"/>
            <a:ext cx="854075"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Gerade Verbindung 17"/>
          <p:cNvCxnSpPr/>
          <p:nvPr userDrawn="1"/>
        </p:nvCxnSpPr>
        <p:spPr>
          <a:xfrm rot="5400000">
            <a:off x="798513" y="428625"/>
            <a:ext cx="846138" cy="1587"/>
          </a:xfrm>
          <a:prstGeom prst="line">
            <a:avLst/>
          </a:prstGeom>
          <a:ln w="6350"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hteck 18"/>
          <p:cNvSpPr/>
          <p:nvPr userDrawn="1"/>
        </p:nvSpPr>
        <p:spPr>
          <a:xfrm>
            <a:off x="0" y="838200"/>
            <a:ext cx="9144000" cy="53975"/>
          </a:xfrm>
          <a:prstGeom prst="rect">
            <a:avLst/>
          </a:prstGeom>
          <a:gradFill flip="none" rotWithShape="1">
            <a:gsLst>
              <a:gs pos="0">
                <a:srgbClr val="000000"/>
              </a:gs>
              <a:gs pos="100000">
                <a:schemeClr val="bg1">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a typeface="Geneva" charset="0"/>
              <a:cs typeface="Geneva" charset="0"/>
            </a:endParaRPr>
          </a:p>
        </p:txBody>
      </p:sp>
      <p:sp>
        <p:nvSpPr>
          <p:cNvPr id="8" name="Textplatzhalter 2"/>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platzhalter 1"/>
          <p:cNvSpPr>
            <a:spLocks noGrp="1"/>
          </p:cNvSpPr>
          <p:nvPr>
            <p:ph type="title"/>
          </p:nvPr>
        </p:nvSpPr>
        <p:spPr bwMode="auto">
          <a:xfrm>
            <a:off x="1143000" y="4038600"/>
            <a:ext cx="5486400" cy="13472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2000">
                <a:solidFill>
                  <a:schemeClr val="tx1">
                    <a:lumMod val="50000"/>
                    <a:lumOff val="50000"/>
                  </a:schemeClr>
                </a:solidFill>
                <a:latin typeface="Verdana"/>
                <a:cs typeface="Verdana"/>
              </a:defRPr>
            </a:lvl1pPr>
          </a:lstStyle>
          <a:p>
            <a:pPr lvl="0"/>
            <a:r>
              <a:rPr lang="en-US" dirty="0" err="1"/>
              <a:t>Titelmasterformat durch Klicken bearbeiten</a:t>
            </a:r>
            <a:endParaRPr lang="de-DE" dirty="0"/>
          </a:p>
        </p:txBody>
      </p:sp>
      <p:sp>
        <p:nvSpPr>
          <p:cNvPr id="17" name="Datumsplatzhalter 3"/>
          <p:cNvSpPr>
            <a:spLocks noGrp="1"/>
          </p:cNvSpPr>
          <p:nvPr>
            <p:ph type="dt" sz="half" idx="10"/>
          </p:nvPr>
        </p:nvSpPr>
        <p:spPr/>
        <p:txBody>
          <a:bodyPr/>
          <a:lstStyle>
            <a:lvl1pPr>
              <a:defRPr/>
            </a:lvl1pPr>
          </a:lstStyle>
          <a:p>
            <a:fld id="{B3DDFBFE-9C0E-A749-A249-95BB1A83DE6B}" type="datetime1">
              <a:rPr lang="de-DE"/>
              <a:pPr/>
              <a:t>15.04.25</a:t>
            </a:fld>
            <a:endParaRPr lang="de-DE"/>
          </a:p>
        </p:txBody>
      </p:sp>
      <p:sp>
        <p:nvSpPr>
          <p:cNvPr id="18" name="Fußzeilenplatzhalter 4"/>
          <p:cNvSpPr>
            <a:spLocks noGrp="1"/>
          </p:cNvSpPr>
          <p:nvPr>
            <p:ph type="ftr" sz="quarter" idx="11"/>
          </p:nvPr>
        </p:nvSpPr>
        <p:spPr/>
        <p:txBody>
          <a:bodyPr/>
          <a:lstStyle>
            <a:lvl1pPr algn="ctr">
              <a:defRPr sz="1200">
                <a:solidFill>
                  <a:srgbClr val="898989"/>
                </a:solidFill>
              </a:defRPr>
            </a:lvl1pPr>
          </a:lstStyle>
          <a:p>
            <a:pPr>
              <a:defRPr/>
            </a:pPr>
            <a:endParaRPr lang="de-DE"/>
          </a:p>
        </p:txBody>
      </p:sp>
      <p:sp>
        <p:nvSpPr>
          <p:cNvPr id="19" name="Foliennummernplatzhalter 5"/>
          <p:cNvSpPr>
            <a:spLocks noGrp="1"/>
          </p:cNvSpPr>
          <p:nvPr>
            <p:ph type="sldNum" sz="quarter" idx="12"/>
          </p:nvPr>
        </p:nvSpPr>
        <p:spPr/>
        <p:txBody>
          <a:bodyPr/>
          <a:lstStyle>
            <a:lvl1pPr>
              <a:defRPr/>
            </a:lvl1pPr>
          </a:lstStyle>
          <a:p>
            <a:fld id="{134DEF5A-0668-B843-94FE-966989924533}" type="slidenum">
              <a:rPr lang="de-DE"/>
              <a:pPr/>
              <a:t>‹Nr.›</a:t>
            </a:fld>
            <a:endParaRPr lang="de-DE"/>
          </a:p>
        </p:txBody>
      </p:sp>
    </p:spTree>
    <p:extLst>
      <p:ext uri="{BB962C8B-B14F-4D97-AF65-F5344CB8AC3E}">
        <p14:creationId xmlns:p14="http://schemas.microsoft.com/office/powerpoint/2010/main" val="1633805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4139C9F-8BED-B948-80C8-8BE976D097AF}" type="datetime1">
              <a:rPr lang="de-DE"/>
              <a:pPr/>
              <a:t>15.04.25</a:t>
            </a:fld>
            <a:endParaRPr lang="de-DE"/>
          </a:p>
        </p:txBody>
      </p:sp>
      <p:sp>
        <p:nvSpPr>
          <p:cNvPr id="14"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fontAlgn="auto">
              <a:spcBef>
                <a:spcPts val="0"/>
              </a:spcBef>
              <a:spcAft>
                <a:spcPts val="0"/>
              </a:spcAft>
              <a:defRPr sz="1200">
                <a:solidFill>
                  <a:srgbClr val="898989"/>
                </a:solidFill>
                <a:latin typeface="+mn-lt"/>
                <a:ea typeface="+mn-ea"/>
              </a:defRPr>
            </a:lvl1pPr>
          </a:lstStyle>
          <a:p>
            <a:pPr>
              <a:defRPr/>
            </a:pPr>
            <a:endParaRPr lang="de-DE"/>
          </a:p>
        </p:txBody>
      </p:sp>
      <p:sp>
        <p:nvSpPr>
          <p:cNvPr id="15"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F9D25D66-943F-CC4C-BFDE-411ECD48B0D7}"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charset="0"/>
          <a:ea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735263" y="1536700"/>
            <a:ext cx="5651500" cy="1739900"/>
          </a:xfrm>
        </p:spPr>
        <p:txBody>
          <a:bodyPr vert="horz" wrap="square" lIns="91440" tIns="45720" rIns="91440" bIns="45720" numCol="1" anchor="t" anchorCtr="0" compatLnSpc="1">
            <a:prstTxWarp prst="textNoShape">
              <a:avLst/>
            </a:prstTxWarp>
          </a:bodyPr>
          <a:lstStyle/>
          <a:p>
            <a:pPr algn="ctr"/>
            <a:r>
              <a:rPr lang="de-DE" sz="2400" dirty="0">
                <a:solidFill>
                  <a:srgbClr val="595959"/>
                </a:solidFill>
                <a:latin typeface="Verdana" panose="020B0604030504040204" pitchFamily="34" charset="0"/>
                <a:ea typeface="Verdana" panose="020B0604030504040204" pitchFamily="34" charset="0"/>
                <a:cs typeface="Verdana" panose="020B0604030504040204" pitchFamily="34" charset="0"/>
              </a:rPr>
              <a:t>Übung im Zivilrecht für Fortgeschrittene</a:t>
            </a:r>
            <a:br>
              <a:rPr lang="de-DE" sz="2400" dirty="0">
                <a:solidFill>
                  <a:srgbClr val="595959"/>
                </a:solidFill>
                <a:latin typeface="Verdana" panose="020B0604030504040204" pitchFamily="34" charset="0"/>
                <a:ea typeface="Verdana" panose="020B0604030504040204" pitchFamily="34" charset="0"/>
                <a:cs typeface="Verdana" panose="020B0604030504040204" pitchFamily="34" charset="0"/>
              </a:rPr>
            </a:br>
            <a:r>
              <a:rPr lang="de-DE" sz="2400" dirty="0">
                <a:solidFill>
                  <a:srgbClr val="595959"/>
                </a:solidFill>
                <a:latin typeface="Verdana" panose="020B0604030504040204" pitchFamily="34" charset="0"/>
                <a:ea typeface="Verdana" panose="020B0604030504040204" pitchFamily="34" charset="0"/>
                <a:cs typeface="Verdana" panose="020B0604030504040204" pitchFamily="34" charset="0"/>
              </a:rPr>
              <a:t>Sommersemester 2025</a:t>
            </a:r>
            <a:br>
              <a:rPr lang="de-DE" sz="2400" dirty="0">
                <a:solidFill>
                  <a:srgbClr val="595959"/>
                </a:solidFill>
                <a:latin typeface="Verdana" panose="020B0604030504040204" pitchFamily="34" charset="0"/>
                <a:ea typeface="Verdana" panose="020B0604030504040204" pitchFamily="34" charset="0"/>
                <a:cs typeface="Verdana" panose="020B0604030504040204" pitchFamily="34" charset="0"/>
              </a:rPr>
            </a:br>
            <a:br>
              <a:rPr lang="de-DE" sz="2400" dirty="0">
                <a:solidFill>
                  <a:srgbClr val="595959"/>
                </a:solidFill>
                <a:latin typeface="Verdana" panose="020B0604030504040204" pitchFamily="34" charset="0"/>
                <a:ea typeface="Verdana" panose="020B0604030504040204" pitchFamily="34" charset="0"/>
                <a:cs typeface="Verdana" panose="020B0604030504040204" pitchFamily="34" charset="0"/>
              </a:rPr>
            </a:br>
            <a:br>
              <a:rPr lang="de-DE" sz="2400" dirty="0">
                <a:solidFill>
                  <a:srgbClr val="595959"/>
                </a:solidFill>
                <a:latin typeface="Verdana" panose="020B0604030504040204" pitchFamily="34" charset="0"/>
                <a:ea typeface="Verdana" panose="020B0604030504040204" pitchFamily="34" charset="0"/>
                <a:cs typeface="Verdana" panose="020B0604030504040204" pitchFamily="34" charset="0"/>
              </a:rPr>
            </a:br>
            <a:r>
              <a:rPr lang="de-DE" sz="2400" b="1" dirty="0">
                <a:solidFill>
                  <a:srgbClr val="595959"/>
                </a:solidFill>
                <a:latin typeface="Verdana" panose="020B0604030504040204" pitchFamily="34" charset="0"/>
                <a:ea typeface="Verdana" panose="020B0604030504040204" pitchFamily="34" charset="0"/>
                <a:cs typeface="Verdana" panose="020B0604030504040204" pitchFamily="34" charset="0"/>
              </a:rPr>
              <a:t>Einheit 1</a:t>
            </a:r>
          </a:p>
        </p:txBody>
      </p:sp>
      <p:sp>
        <p:nvSpPr>
          <p:cNvPr id="3" name="Untertitel 2"/>
          <p:cNvSpPr>
            <a:spLocks noGrp="1"/>
          </p:cNvSpPr>
          <p:nvPr>
            <p:ph type="subTitle" idx="1"/>
          </p:nvPr>
        </p:nvSpPr>
        <p:spPr>
          <a:xfrm>
            <a:off x="2743200" y="3861048"/>
            <a:ext cx="5643563" cy="2448272"/>
          </a:xfrm>
        </p:spPr>
        <p:txBody>
          <a:bodyPr vert="horz" wrap="square" lIns="91440" tIns="45720" rIns="91440" bIns="45720" numCol="1" anchor="t" anchorCtr="0" compatLnSpc="1">
            <a:prstTxWarp prst="textNoShape">
              <a:avLst/>
            </a:prstTxWarp>
          </a:bodyPr>
          <a:lstStyle/>
          <a:p>
            <a:endParaRPr lang="de-DE" sz="12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endParaRPr lang="de-DE" sz="1200" b="1"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r>
              <a:rPr lang="de-DE" sz="1200" b="1" dirty="0">
                <a:solidFill>
                  <a:srgbClr val="595959"/>
                </a:solidFill>
                <a:latin typeface="Verdana" panose="020B0604030504040204" pitchFamily="34" charset="0"/>
                <a:ea typeface="Verdana" panose="020B0604030504040204" pitchFamily="34" charset="0"/>
                <a:cs typeface="Verdana" panose="020B0604030504040204" pitchFamily="34" charset="0"/>
              </a:rPr>
              <a:t>Univ.-Prof. Dr. Julien </a:t>
            </a:r>
            <a:r>
              <a:rPr lang="de-DE" sz="1200" b="1" dirty="0" err="1">
                <a:solidFill>
                  <a:srgbClr val="595959"/>
                </a:solidFill>
                <a:latin typeface="Verdana" panose="020B0604030504040204" pitchFamily="34" charset="0"/>
                <a:ea typeface="Verdana" panose="020B0604030504040204" pitchFamily="34" charset="0"/>
                <a:cs typeface="Verdana" panose="020B0604030504040204" pitchFamily="34" charset="0"/>
              </a:rPr>
              <a:t>Dubarry</a:t>
            </a:r>
            <a:r>
              <a:rPr lang="de-DE" sz="1200" b="1" dirty="0">
                <a:solidFill>
                  <a:srgbClr val="595959"/>
                </a:solidFill>
                <a:latin typeface="Verdana" panose="020B0604030504040204" pitchFamily="34" charset="0"/>
                <a:ea typeface="Verdana" panose="020B0604030504040204" pitchFamily="34" charset="0"/>
                <a:cs typeface="Verdana" panose="020B0604030504040204" pitchFamily="34" charset="0"/>
              </a:rPr>
              <a:t>, LL.M. (Köln/Paris 1)</a:t>
            </a:r>
          </a:p>
          <a:p>
            <a:endParaRPr lang="de-DE" sz="11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r>
              <a:rPr lang="de-DE" sz="1100" dirty="0">
                <a:solidFill>
                  <a:srgbClr val="595959"/>
                </a:solidFill>
                <a:latin typeface="Verdana" panose="020B0604030504040204" pitchFamily="34" charset="0"/>
                <a:ea typeface="Verdana" panose="020B0604030504040204" pitchFamily="34" charset="0"/>
                <a:cs typeface="Verdana" panose="020B0604030504040204" pitchFamily="34" charset="0"/>
              </a:rPr>
              <a:t>Lehrstuhl für französisches Zivilrecht und angewandte Rechtsvergleichung</a:t>
            </a:r>
          </a:p>
          <a:p>
            <a:r>
              <a:rPr lang="de-DE" sz="1100" dirty="0">
                <a:solidFill>
                  <a:srgbClr val="595959"/>
                </a:solidFill>
                <a:latin typeface="Verdana" panose="020B0604030504040204" pitchFamily="34" charset="0"/>
                <a:ea typeface="Verdana" panose="020B0604030504040204" pitchFamily="34" charset="0"/>
                <a:cs typeface="Verdana" panose="020B0604030504040204" pitchFamily="34" charset="0"/>
              </a:rPr>
              <a:t>Direktor des </a:t>
            </a:r>
            <a:r>
              <a:rPr lang="de-DE" sz="1100" dirty="0" err="1">
                <a:solidFill>
                  <a:srgbClr val="595959"/>
                </a:solidFill>
                <a:latin typeface="Verdana" panose="020B0604030504040204" pitchFamily="34" charset="0"/>
                <a:ea typeface="Verdana" panose="020B0604030504040204" pitchFamily="34" charset="0"/>
                <a:cs typeface="Verdana" panose="020B0604030504040204" pitchFamily="34" charset="0"/>
              </a:rPr>
              <a:t>Centre</a:t>
            </a:r>
            <a:r>
              <a:rPr lang="de-DE" sz="1100" dirty="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de-DE" sz="1100" dirty="0" err="1">
                <a:solidFill>
                  <a:srgbClr val="595959"/>
                </a:solidFill>
                <a:latin typeface="Verdana" panose="020B0604030504040204" pitchFamily="34" charset="0"/>
                <a:ea typeface="Verdana" panose="020B0604030504040204" pitchFamily="34" charset="0"/>
                <a:cs typeface="Verdana" panose="020B0604030504040204" pitchFamily="34" charset="0"/>
              </a:rPr>
              <a:t>juridique</a:t>
            </a:r>
            <a:r>
              <a:rPr lang="de-DE" sz="1100" dirty="0">
                <a:solidFill>
                  <a:srgbClr val="595959"/>
                </a:solidFill>
                <a:latin typeface="Verdana" panose="020B0604030504040204" pitchFamily="34" charset="0"/>
                <a:ea typeface="Verdana" panose="020B0604030504040204" pitchFamily="34" charset="0"/>
                <a:cs typeface="Verdana" panose="020B0604030504040204" pitchFamily="34" charset="0"/>
              </a:rPr>
              <a:t> franco-</a:t>
            </a:r>
            <a:r>
              <a:rPr lang="de-DE" sz="1100" dirty="0" err="1">
                <a:solidFill>
                  <a:srgbClr val="595959"/>
                </a:solidFill>
                <a:latin typeface="Verdana" panose="020B0604030504040204" pitchFamily="34" charset="0"/>
                <a:ea typeface="Verdana" panose="020B0604030504040204" pitchFamily="34" charset="0"/>
                <a:cs typeface="Verdana" panose="020B0604030504040204" pitchFamily="34" charset="0"/>
              </a:rPr>
              <a:t>allemand</a:t>
            </a:r>
            <a:endParaRPr lang="de-DE" sz="11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endParaRPr lang="de-DE" sz="1100"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r>
              <a:rPr lang="de-DE" sz="1200" b="1" dirty="0" err="1">
                <a:solidFill>
                  <a:srgbClr val="595959"/>
                </a:solidFill>
                <a:latin typeface="Verdana" panose="020B0604030504040204" pitchFamily="34" charset="0"/>
                <a:ea typeface="Verdana" panose="020B0604030504040204" pitchFamily="34" charset="0"/>
                <a:cs typeface="Verdana" panose="020B0604030504040204" pitchFamily="34" charset="0"/>
              </a:rPr>
              <a:t>Ref</a:t>
            </a:r>
            <a:r>
              <a:rPr lang="de-DE" sz="1200" b="1" dirty="0">
                <a:solidFill>
                  <a:srgbClr val="595959"/>
                </a:solidFill>
                <a:latin typeface="Verdana" panose="020B0604030504040204" pitchFamily="34" charset="0"/>
                <a:ea typeface="Verdana" panose="020B0604030504040204" pitchFamily="34" charset="0"/>
                <a:cs typeface="Verdana" panose="020B0604030504040204" pitchFamily="34" charset="0"/>
              </a:rPr>
              <a:t>. </a:t>
            </a:r>
            <a:r>
              <a:rPr lang="de-DE" sz="1200" b="1" dirty="0" err="1">
                <a:solidFill>
                  <a:srgbClr val="595959"/>
                </a:solidFill>
                <a:latin typeface="Verdana" panose="020B0604030504040204" pitchFamily="34" charset="0"/>
                <a:ea typeface="Verdana" panose="020B0604030504040204" pitchFamily="34" charset="0"/>
                <a:cs typeface="Verdana" panose="020B0604030504040204" pitchFamily="34" charset="0"/>
              </a:rPr>
              <a:t>Iur</a:t>
            </a:r>
            <a:r>
              <a:rPr lang="de-DE" sz="1200" b="1" dirty="0">
                <a:solidFill>
                  <a:srgbClr val="595959"/>
                </a:solidFill>
                <a:latin typeface="Verdana" panose="020B0604030504040204" pitchFamily="34" charset="0"/>
                <a:ea typeface="Verdana" panose="020B0604030504040204" pitchFamily="34" charset="0"/>
                <a:cs typeface="Verdana" panose="020B0604030504040204" pitchFamily="34" charset="0"/>
              </a:rPr>
              <a:t>. Viola </a:t>
            </a:r>
            <a:r>
              <a:rPr lang="de-DE" sz="1200" b="1" dirty="0" err="1">
                <a:solidFill>
                  <a:srgbClr val="595959"/>
                </a:solidFill>
                <a:latin typeface="Verdana" panose="020B0604030504040204" pitchFamily="34" charset="0"/>
                <a:ea typeface="Verdana" panose="020B0604030504040204" pitchFamily="34" charset="0"/>
                <a:cs typeface="Verdana" panose="020B0604030504040204" pitchFamily="34" charset="0"/>
              </a:rPr>
              <a:t>Kodweiß</a:t>
            </a:r>
            <a:r>
              <a:rPr lang="de-DE" sz="1200" b="1" dirty="0">
                <a:solidFill>
                  <a:srgbClr val="595959"/>
                </a:solidFill>
                <a:latin typeface="Verdana" panose="020B0604030504040204" pitchFamily="34" charset="0"/>
                <a:ea typeface="Verdana" panose="020B0604030504040204" pitchFamily="34" charset="0"/>
                <a:cs typeface="Verdana" panose="020B0604030504040204" pitchFamily="34" charset="0"/>
              </a:rPr>
              <a:t>, Lic. en </a:t>
            </a:r>
            <a:r>
              <a:rPr lang="de-DE" sz="1200" b="1" dirty="0" err="1">
                <a:solidFill>
                  <a:srgbClr val="595959"/>
                </a:solidFill>
                <a:latin typeface="Verdana" panose="020B0604030504040204" pitchFamily="34" charset="0"/>
                <a:ea typeface="Verdana" panose="020B0604030504040204" pitchFamily="34" charset="0"/>
                <a:cs typeface="Verdana" panose="020B0604030504040204" pitchFamily="34" charset="0"/>
              </a:rPr>
              <a:t>droit</a:t>
            </a:r>
            <a:endParaRPr lang="de-DE" sz="1200" b="1"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endParaRPr lang="de-DE" sz="1200" b="1" dirty="0">
              <a:solidFill>
                <a:srgbClr val="595959"/>
              </a:solidFill>
              <a:latin typeface="Verdana" panose="020B0604030504040204" pitchFamily="34" charset="0"/>
              <a:ea typeface="Verdana" panose="020B0604030504040204" pitchFamily="34" charset="0"/>
              <a:cs typeface="Verdana" panose="020B0604030504040204" pitchFamily="34" charset="0"/>
            </a:endParaRPr>
          </a:p>
          <a:p>
            <a:r>
              <a:rPr lang="de-DE" sz="1200" b="1" dirty="0">
                <a:solidFill>
                  <a:srgbClr val="595959"/>
                </a:solidFill>
                <a:latin typeface="Verdana" panose="020B0604030504040204" pitchFamily="34" charset="0"/>
                <a:ea typeface="Verdana" panose="020B0604030504040204" pitchFamily="34" charset="0"/>
                <a:cs typeface="Verdana" panose="020B0604030504040204" pitchFamily="34" charset="0"/>
              </a:rPr>
              <a:t>Ass. </a:t>
            </a:r>
            <a:r>
              <a:rPr lang="de-DE" sz="1200" b="1" dirty="0" err="1">
                <a:solidFill>
                  <a:srgbClr val="595959"/>
                </a:solidFill>
                <a:latin typeface="Verdana" panose="020B0604030504040204" pitchFamily="34" charset="0"/>
                <a:ea typeface="Verdana" panose="020B0604030504040204" pitchFamily="34" charset="0"/>
                <a:cs typeface="Verdana" panose="020B0604030504040204" pitchFamily="34" charset="0"/>
              </a:rPr>
              <a:t>Iur</a:t>
            </a:r>
            <a:r>
              <a:rPr lang="de-DE" sz="1200" b="1" dirty="0">
                <a:solidFill>
                  <a:srgbClr val="595959"/>
                </a:solidFill>
                <a:latin typeface="Verdana" panose="020B0604030504040204" pitchFamily="34" charset="0"/>
                <a:ea typeface="Verdana" panose="020B0604030504040204" pitchFamily="34" charset="0"/>
                <a:cs typeface="Verdana" panose="020B0604030504040204" pitchFamily="34" charset="0"/>
              </a:rPr>
              <a:t>. Simon </a:t>
            </a:r>
            <a:r>
              <a:rPr lang="de-DE" sz="1200" b="1" dirty="0" err="1">
                <a:solidFill>
                  <a:srgbClr val="595959"/>
                </a:solidFill>
                <a:latin typeface="Verdana" panose="020B0604030504040204" pitchFamily="34" charset="0"/>
                <a:ea typeface="Verdana" panose="020B0604030504040204" pitchFamily="34" charset="0"/>
                <a:cs typeface="Verdana" panose="020B0604030504040204" pitchFamily="34" charset="0"/>
              </a:rPr>
              <a:t>Szupiluk</a:t>
            </a:r>
            <a:r>
              <a:rPr lang="de-DE" sz="1200" b="1" dirty="0">
                <a:solidFill>
                  <a:srgbClr val="595959"/>
                </a:solidFill>
                <a:latin typeface="Verdana" panose="020B0604030504040204" pitchFamily="34" charset="0"/>
                <a:ea typeface="Verdana" panose="020B0604030504040204" pitchFamily="34" charset="0"/>
                <a:cs typeface="Verdana" panose="020B0604030504040204" pitchFamily="34" charset="0"/>
              </a:rPr>
              <a:t> </a:t>
            </a:r>
          </a:p>
          <a:p>
            <a:endParaRPr lang="de-DE" sz="1200" b="1" dirty="0">
              <a:solidFill>
                <a:srgbClr val="59595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59016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FBFBA-2728-5867-71F0-163A0731D16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488256E-1DEE-EECC-0C2F-99A536D4D7D9}"/>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5B3AD2FD-2F25-1735-5B72-760D9AD2C394}"/>
              </a:ext>
            </a:extLst>
          </p:cNvPr>
          <p:cNvSpPr>
            <a:spLocks noGrp="1"/>
          </p:cNvSpPr>
          <p:nvPr>
            <p:ph type="body" sz="quarter" idx="11"/>
          </p:nvPr>
        </p:nvSpPr>
        <p:spPr/>
        <p:txBody>
          <a:bodyPr/>
          <a:lstStyle/>
          <a:p>
            <a:pPr>
              <a:buFontTx/>
              <a:buChar char="-"/>
            </a:pPr>
            <a:r>
              <a:rPr lang="de-DE" b="1" dirty="0"/>
              <a:t>Rücktrittsvorbehalt</a:t>
            </a:r>
          </a:p>
          <a:p>
            <a:pPr>
              <a:buFontTx/>
              <a:buChar char="-"/>
            </a:pPr>
            <a:r>
              <a:rPr lang="de-DE" dirty="0"/>
              <a:t>Bereicherungsrechtliche Verpflichtung zur Herausgabe des Grundstücks gemäß § 812 Abs. 1 S. 1 Alt. 1 BGB </a:t>
            </a:r>
          </a:p>
          <a:p>
            <a:pPr>
              <a:buFontTx/>
              <a:buChar char="-"/>
            </a:pPr>
            <a:r>
              <a:rPr lang="de-DE" dirty="0"/>
              <a:t>Beschränkung auf den vorhandenen Wert der rechtsgrundlosen Leistung, § 818 Abs. 3 BGB </a:t>
            </a:r>
          </a:p>
          <a:p>
            <a:pPr marL="0" indent="0"/>
            <a:endParaRPr lang="de-DE" dirty="0"/>
          </a:p>
        </p:txBody>
      </p:sp>
      <p:sp>
        <p:nvSpPr>
          <p:cNvPr id="4" name="Fußzeilenplatzhalter 3">
            <a:extLst>
              <a:ext uri="{FF2B5EF4-FFF2-40B4-BE49-F238E27FC236}">
                <a16:creationId xmlns:a16="http://schemas.microsoft.com/office/drawing/2014/main" id="{3B851A07-75BD-DF71-5B3C-F0B97279C403}"/>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2F65FBA8-ED99-2EC1-18C4-7E27C60F6E68}"/>
              </a:ext>
            </a:extLst>
          </p:cNvPr>
          <p:cNvSpPr>
            <a:spLocks noGrp="1"/>
          </p:cNvSpPr>
          <p:nvPr>
            <p:ph type="sldNum" sz="quarter" idx="13"/>
          </p:nvPr>
        </p:nvSpPr>
        <p:spPr/>
        <p:txBody>
          <a:bodyPr/>
          <a:lstStyle/>
          <a:p>
            <a:fld id="{71A4FC8D-13D2-7B4F-9508-B149586C7A80}" type="slidenum">
              <a:rPr lang="de-DE" smtClean="0"/>
              <a:pPr/>
              <a:t>10</a:t>
            </a:fld>
            <a:endParaRPr lang="de-DE"/>
          </a:p>
        </p:txBody>
      </p:sp>
      <p:sp>
        <p:nvSpPr>
          <p:cNvPr id="6" name="Datumsplatzhalter 5">
            <a:extLst>
              <a:ext uri="{FF2B5EF4-FFF2-40B4-BE49-F238E27FC236}">
                <a16:creationId xmlns:a16="http://schemas.microsoft.com/office/drawing/2014/main" id="{A6E76658-D9C5-721B-E033-0C83FB99995E}"/>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36919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E5EAB7D-2B9A-18EC-07A2-6EC9C06ADC4B}"/>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8E3DA67F-8A87-CDB7-8E63-871D3E4B872D}"/>
              </a:ext>
            </a:extLst>
          </p:cNvPr>
          <p:cNvSpPr>
            <a:spLocks noGrp="1"/>
          </p:cNvSpPr>
          <p:nvPr>
            <p:ph type="body" sz="quarter" idx="11"/>
          </p:nvPr>
        </p:nvSpPr>
        <p:spPr/>
        <p:txBody>
          <a:bodyPr/>
          <a:lstStyle/>
          <a:p>
            <a:pPr>
              <a:buFontTx/>
              <a:buChar char="-"/>
            </a:pPr>
            <a:r>
              <a:rPr lang="de-DE" b="1" dirty="0"/>
              <a:t>Verpflichtung zur Tragung öffentlicher Lasten </a:t>
            </a:r>
          </a:p>
          <a:p>
            <a:pPr>
              <a:buFontTx/>
              <a:buChar char="-"/>
            </a:pPr>
            <a:r>
              <a:rPr lang="de-DE" dirty="0" err="1"/>
              <a:t>Lit</a:t>
            </a:r>
            <a:r>
              <a:rPr lang="de-DE" dirty="0"/>
              <a:t>. die öffentlichen Lasten beruhen auf dem Gesetz, nicht auf einer Parteivereinbarung </a:t>
            </a:r>
          </a:p>
          <a:p>
            <a:pPr>
              <a:buFontTx/>
              <a:buChar char="-"/>
            </a:pPr>
            <a:r>
              <a:rPr lang="de-DE" dirty="0" err="1"/>
              <a:t>Rspr</a:t>
            </a:r>
            <a:r>
              <a:rPr lang="de-DE" dirty="0"/>
              <a:t>. Eine Genehmigung erscheint vor dem Hintergrund des Schutzzwecks des § 107 BGB nicht erforderlich, weil die Haftung wirtschaftlich so gering ist, dass eine Verweigerung der Genehmigung allein aus diesem Grund nicht in Betracht käme</a:t>
            </a:r>
          </a:p>
        </p:txBody>
      </p:sp>
      <p:sp>
        <p:nvSpPr>
          <p:cNvPr id="4" name="Fußzeilenplatzhalter 3">
            <a:extLst>
              <a:ext uri="{FF2B5EF4-FFF2-40B4-BE49-F238E27FC236}">
                <a16:creationId xmlns:a16="http://schemas.microsoft.com/office/drawing/2014/main" id="{00880840-0367-B04E-02D3-B7FF04B60989}"/>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35976D09-4C4A-FC74-EA37-85689B8C229B}"/>
              </a:ext>
            </a:extLst>
          </p:cNvPr>
          <p:cNvSpPr>
            <a:spLocks noGrp="1"/>
          </p:cNvSpPr>
          <p:nvPr>
            <p:ph type="sldNum" sz="quarter" idx="13"/>
          </p:nvPr>
        </p:nvSpPr>
        <p:spPr/>
        <p:txBody>
          <a:bodyPr/>
          <a:lstStyle/>
          <a:p>
            <a:fld id="{71A4FC8D-13D2-7B4F-9508-B149586C7A80}" type="slidenum">
              <a:rPr lang="de-DE" smtClean="0"/>
              <a:pPr/>
              <a:t>11</a:t>
            </a:fld>
            <a:endParaRPr lang="de-DE"/>
          </a:p>
        </p:txBody>
      </p:sp>
      <p:sp>
        <p:nvSpPr>
          <p:cNvPr id="6" name="Datumsplatzhalter 5">
            <a:extLst>
              <a:ext uri="{FF2B5EF4-FFF2-40B4-BE49-F238E27FC236}">
                <a16:creationId xmlns:a16="http://schemas.microsoft.com/office/drawing/2014/main" id="{8E21E0E2-5B06-E179-0CFE-9D57B6FBBF44}"/>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170880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C6F56-58CE-87E7-C005-03F54B74E8F6}"/>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950D5D3-0983-1856-E661-75876F2C13E6}"/>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47DA0239-B23D-CA10-75C0-721ABFB07E73}"/>
              </a:ext>
            </a:extLst>
          </p:cNvPr>
          <p:cNvSpPr>
            <a:spLocks noGrp="1"/>
          </p:cNvSpPr>
          <p:nvPr>
            <p:ph type="body" sz="quarter" idx="11"/>
          </p:nvPr>
        </p:nvSpPr>
        <p:spPr/>
        <p:txBody>
          <a:bodyPr/>
          <a:lstStyle/>
          <a:p>
            <a:pPr>
              <a:buFontTx/>
              <a:buChar char="-"/>
            </a:pPr>
            <a:r>
              <a:rPr lang="de-DE" b="1" dirty="0"/>
              <a:t>Außerordentliche Grundstückslasten</a:t>
            </a:r>
          </a:p>
          <a:p>
            <a:pPr>
              <a:buFontTx/>
              <a:buChar char="-"/>
            </a:pPr>
            <a:r>
              <a:rPr lang="de-DE" dirty="0"/>
              <a:t>Wie z. B. die Verpflichtung zur Entrichtung von Erschließungs- oder Anliegerbeiträgen</a:t>
            </a:r>
          </a:p>
          <a:p>
            <a:pPr>
              <a:buFontTx/>
              <a:buChar char="-"/>
            </a:pPr>
            <a:r>
              <a:rPr lang="de-DE" dirty="0"/>
              <a:t>Vom BGH offen gelassen: die bloß theoretische Möglichkeit, dass es hierzu kommt, reicht für einen rechtlichen Nachteil aber nicht aus </a:t>
            </a:r>
          </a:p>
        </p:txBody>
      </p:sp>
      <p:sp>
        <p:nvSpPr>
          <p:cNvPr id="4" name="Fußzeilenplatzhalter 3">
            <a:extLst>
              <a:ext uri="{FF2B5EF4-FFF2-40B4-BE49-F238E27FC236}">
                <a16:creationId xmlns:a16="http://schemas.microsoft.com/office/drawing/2014/main" id="{944693AD-240B-8087-EF2D-AFE1A794714E}"/>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1610077F-DCDB-334B-DEC3-82D062C13C3A}"/>
              </a:ext>
            </a:extLst>
          </p:cNvPr>
          <p:cNvSpPr>
            <a:spLocks noGrp="1"/>
          </p:cNvSpPr>
          <p:nvPr>
            <p:ph type="sldNum" sz="quarter" idx="13"/>
          </p:nvPr>
        </p:nvSpPr>
        <p:spPr/>
        <p:txBody>
          <a:bodyPr/>
          <a:lstStyle/>
          <a:p>
            <a:fld id="{71A4FC8D-13D2-7B4F-9508-B149586C7A80}" type="slidenum">
              <a:rPr lang="de-DE" smtClean="0"/>
              <a:pPr/>
              <a:t>12</a:t>
            </a:fld>
            <a:endParaRPr lang="de-DE"/>
          </a:p>
        </p:txBody>
      </p:sp>
      <p:sp>
        <p:nvSpPr>
          <p:cNvPr id="6" name="Datumsplatzhalter 5">
            <a:extLst>
              <a:ext uri="{FF2B5EF4-FFF2-40B4-BE49-F238E27FC236}">
                <a16:creationId xmlns:a16="http://schemas.microsoft.com/office/drawing/2014/main" id="{478FEA22-3DCC-F622-9FB8-02D3618480D1}"/>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226941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13EEC-CD63-D04F-D613-EB44BEDFC3C6}"/>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5704F5F7-C9A1-39C3-3534-38685D6450A2}"/>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3510FFD7-3DD6-A88E-94F3-2CB158E4A506}"/>
              </a:ext>
            </a:extLst>
          </p:cNvPr>
          <p:cNvSpPr>
            <a:spLocks noGrp="1"/>
          </p:cNvSpPr>
          <p:nvPr>
            <p:ph type="body" sz="quarter" idx="11"/>
          </p:nvPr>
        </p:nvSpPr>
        <p:spPr/>
        <p:txBody>
          <a:bodyPr/>
          <a:lstStyle/>
          <a:p>
            <a:pPr>
              <a:buFontTx/>
              <a:buChar char="-"/>
            </a:pPr>
            <a:r>
              <a:rPr lang="de-DE" b="1" dirty="0"/>
              <a:t>Vermietetes Grundstück </a:t>
            </a:r>
          </a:p>
          <a:p>
            <a:pPr>
              <a:buFontTx/>
              <a:buChar char="-"/>
            </a:pPr>
            <a:r>
              <a:rPr lang="de-DE" dirty="0"/>
              <a:t>Der Minderjährige tritt gemäß § 566 Abs. 1 BGB in den Mietvertrag ein. </a:t>
            </a:r>
          </a:p>
          <a:p>
            <a:pPr>
              <a:buFontTx/>
              <a:buChar char="-"/>
            </a:pPr>
            <a:r>
              <a:rPr lang="de-DE" dirty="0"/>
              <a:t>Zudem: Verpflichtung zur Rückzahlung der Mietkaution</a:t>
            </a:r>
          </a:p>
          <a:p>
            <a:pPr>
              <a:buFontTx/>
              <a:buChar char="-"/>
            </a:pPr>
            <a:r>
              <a:rPr lang="de-DE" dirty="0"/>
              <a:t>Damit rechtlich nachteilig</a:t>
            </a:r>
          </a:p>
        </p:txBody>
      </p:sp>
      <p:sp>
        <p:nvSpPr>
          <p:cNvPr id="4" name="Fußzeilenplatzhalter 3">
            <a:extLst>
              <a:ext uri="{FF2B5EF4-FFF2-40B4-BE49-F238E27FC236}">
                <a16:creationId xmlns:a16="http://schemas.microsoft.com/office/drawing/2014/main" id="{604A0E9E-B09B-409D-98FC-C2697B3DE8D6}"/>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E78A54D5-ED44-32D5-F7B8-4B7D48171FD3}"/>
              </a:ext>
            </a:extLst>
          </p:cNvPr>
          <p:cNvSpPr>
            <a:spLocks noGrp="1"/>
          </p:cNvSpPr>
          <p:nvPr>
            <p:ph type="sldNum" sz="quarter" idx="13"/>
          </p:nvPr>
        </p:nvSpPr>
        <p:spPr/>
        <p:txBody>
          <a:bodyPr/>
          <a:lstStyle/>
          <a:p>
            <a:fld id="{71A4FC8D-13D2-7B4F-9508-B149586C7A80}" type="slidenum">
              <a:rPr lang="de-DE" smtClean="0"/>
              <a:pPr/>
              <a:t>13</a:t>
            </a:fld>
            <a:endParaRPr lang="de-DE"/>
          </a:p>
        </p:txBody>
      </p:sp>
      <p:sp>
        <p:nvSpPr>
          <p:cNvPr id="6" name="Datumsplatzhalter 5">
            <a:extLst>
              <a:ext uri="{FF2B5EF4-FFF2-40B4-BE49-F238E27FC236}">
                <a16:creationId xmlns:a16="http://schemas.microsoft.com/office/drawing/2014/main" id="{544E8011-C116-4FC3-7F34-3F6D865EDD0B}"/>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94690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019A6-A991-1D9A-2DCF-FE646844C804}"/>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952FF41F-4286-4793-F4F3-05660656DC4D}"/>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6ACB8AE6-2DFD-FF54-C395-AF38DF1DD969}"/>
              </a:ext>
            </a:extLst>
          </p:cNvPr>
          <p:cNvSpPr>
            <a:spLocks noGrp="1"/>
          </p:cNvSpPr>
          <p:nvPr>
            <p:ph type="body" sz="quarter" idx="11"/>
          </p:nvPr>
        </p:nvSpPr>
        <p:spPr/>
        <p:txBody>
          <a:bodyPr/>
          <a:lstStyle/>
          <a:p>
            <a:pPr>
              <a:buFontTx/>
              <a:buChar char="-"/>
            </a:pPr>
            <a:r>
              <a:rPr lang="de-DE" b="1" dirty="0"/>
              <a:t>Wohnungseigentum </a:t>
            </a:r>
          </a:p>
          <a:p>
            <a:pPr>
              <a:buFontTx/>
              <a:buChar char="-"/>
            </a:pPr>
            <a:r>
              <a:rPr lang="de-DE" dirty="0" err="1"/>
              <a:t>Grds</a:t>
            </a:r>
            <a:r>
              <a:rPr lang="de-DE" dirty="0"/>
              <a:t>. Vorteilhaft</a:t>
            </a:r>
          </a:p>
          <a:p>
            <a:pPr>
              <a:buFontTx/>
              <a:buChar char="-"/>
            </a:pPr>
            <a:r>
              <a:rPr lang="de-DE" dirty="0"/>
              <a:t>Aber: anders zu bewerten bei Eintritt in Wohnungseigentümergemeinschaft oder Knüpfung des Erwerbs an den Eintritt in einen Verwaltervertrag  </a:t>
            </a:r>
          </a:p>
        </p:txBody>
      </p:sp>
      <p:sp>
        <p:nvSpPr>
          <p:cNvPr id="4" name="Fußzeilenplatzhalter 3">
            <a:extLst>
              <a:ext uri="{FF2B5EF4-FFF2-40B4-BE49-F238E27FC236}">
                <a16:creationId xmlns:a16="http://schemas.microsoft.com/office/drawing/2014/main" id="{9E842BB8-1C14-B574-4B72-1CAC506E286E}"/>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BD97356D-48CB-98CA-6EE7-2BA55019A4D9}"/>
              </a:ext>
            </a:extLst>
          </p:cNvPr>
          <p:cNvSpPr>
            <a:spLocks noGrp="1"/>
          </p:cNvSpPr>
          <p:nvPr>
            <p:ph type="sldNum" sz="quarter" idx="13"/>
          </p:nvPr>
        </p:nvSpPr>
        <p:spPr/>
        <p:txBody>
          <a:bodyPr/>
          <a:lstStyle/>
          <a:p>
            <a:fld id="{71A4FC8D-13D2-7B4F-9508-B149586C7A80}" type="slidenum">
              <a:rPr lang="de-DE" smtClean="0"/>
              <a:pPr/>
              <a:t>14</a:t>
            </a:fld>
            <a:endParaRPr lang="de-DE"/>
          </a:p>
        </p:txBody>
      </p:sp>
      <p:sp>
        <p:nvSpPr>
          <p:cNvPr id="6" name="Datumsplatzhalter 5">
            <a:extLst>
              <a:ext uri="{FF2B5EF4-FFF2-40B4-BE49-F238E27FC236}">
                <a16:creationId xmlns:a16="http://schemas.microsoft.com/office/drawing/2014/main" id="{DFF2BABA-D7AD-0221-8F0C-BB43D93C96C8}"/>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272870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8D978-3DD5-4212-91CB-7F4A6AB3DD16}"/>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E2254AAE-DE91-4EA8-876A-4437BED6BCA2}"/>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359051B1-2FB3-5F77-AE69-F82F0B425954}"/>
              </a:ext>
            </a:extLst>
          </p:cNvPr>
          <p:cNvSpPr>
            <a:spLocks noGrp="1"/>
          </p:cNvSpPr>
          <p:nvPr>
            <p:ph type="body" sz="quarter" idx="11"/>
          </p:nvPr>
        </p:nvSpPr>
        <p:spPr/>
        <p:txBody>
          <a:bodyPr/>
          <a:lstStyle/>
          <a:p>
            <a:pPr>
              <a:buFontTx/>
              <a:buChar char="-"/>
            </a:pPr>
            <a:r>
              <a:rPr lang="de-DE" b="1" dirty="0"/>
              <a:t>Miteigentum </a:t>
            </a:r>
          </a:p>
          <a:p>
            <a:pPr>
              <a:buFontTx/>
              <a:buChar char="-"/>
            </a:pPr>
            <a:r>
              <a:rPr lang="de-DE" dirty="0"/>
              <a:t>Lediglich rechtlich vorteilhaft</a:t>
            </a:r>
          </a:p>
        </p:txBody>
      </p:sp>
      <p:sp>
        <p:nvSpPr>
          <p:cNvPr id="4" name="Fußzeilenplatzhalter 3">
            <a:extLst>
              <a:ext uri="{FF2B5EF4-FFF2-40B4-BE49-F238E27FC236}">
                <a16:creationId xmlns:a16="http://schemas.microsoft.com/office/drawing/2014/main" id="{70293448-D510-BDC3-B8B7-101D6BC26742}"/>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4F00B2F9-EDCB-5A8F-C8BB-56744425F5CA}"/>
              </a:ext>
            </a:extLst>
          </p:cNvPr>
          <p:cNvSpPr>
            <a:spLocks noGrp="1"/>
          </p:cNvSpPr>
          <p:nvPr>
            <p:ph type="sldNum" sz="quarter" idx="13"/>
          </p:nvPr>
        </p:nvSpPr>
        <p:spPr/>
        <p:txBody>
          <a:bodyPr/>
          <a:lstStyle/>
          <a:p>
            <a:fld id="{71A4FC8D-13D2-7B4F-9508-B149586C7A80}" type="slidenum">
              <a:rPr lang="de-DE" smtClean="0"/>
              <a:pPr/>
              <a:t>15</a:t>
            </a:fld>
            <a:endParaRPr lang="de-DE"/>
          </a:p>
        </p:txBody>
      </p:sp>
      <p:sp>
        <p:nvSpPr>
          <p:cNvPr id="6" name="Datumsplatzhalter 5">
            <a:extLst>
              <a:ext uri="{FF2B5EF4-FFF2-40B4-BE49-F238E27FC236}">
                <a16:creationId xmlns:a16="http://schemas.microsoft.com/office/drawing/2014/main" id="{CC4BC9AD-1556-3343-E1E7-8E9547CB0074}"/>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333032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C0B97D-AB04-2566-0730-F7DB6C447CD5}"/>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3B5C89F9-67D3-384A-56C9-19C42D42DB2C}"/>
              </a:ext>
            </a:extLst>
          </p:cNvPr>
          <p:cNvSpPr>
            <a:spLocks noGrp="1"/>
          </p:cNvSpPr>
          <p:nvPr>
            <p:ph type="body" sz="quarter" idx="11"/>
          </p:nvPr>
        </p:nvSpPr>
        <p:spPr/>
        <p:txBody>
          <a:bodyPr/>
          <a:lstStyle/>
          <a:p>
            <a:pPr>
              <a:buFontTx/>
              <a:buChar char="-"/>
            </a:pPr>
            <a:r>
              <a:rPr lang="de-DE" b="1" dirty="0"/>
              <a:t>Erwerb eines Grundstücks, das mit einer Hypothek oder einer Grundschuld belastet ist</a:t>
            </a:r>
          </a:p>
          <a:p>
            <a:pPr>
              <a:buFontTx/>
              <a:buChar char="-"/>
            </a:pPr>
            <a:r>
              <a:rPr lang="de-DE" dirty="0"/>
              <a:t>Diese führen nicht zu einem rechtlichen Nachteil des dinglichen Geschäfts, da sie den rechtlichen Vorteil nur beschränken, nicht aufheben. </a:t>
            </a:r>
          </a:p>
          <a:p>
            <a:pPr>
              <a:buFontTx/>
              <a:buChar char="-"/>
            </a:pPr>
            <a:r>
              <a:rPr lang="de-DE" dirty="0"/>
              <a:t>§ 1147 BGB: keine persönliche Haftung, sondern nur Haftung mit dem Grundstück </a:t>
            </a:r>
          </a:p>
        </p:txBody>
      </p:sp>
      <p:sp>
        <p:nvSpPr>
          <p:cNvPr id="4" name="Fußzeilenplatzhalter 3">
            <a:extLst>
              <a:ext uri="{FF2B5EF4-FFF2-40B4-BE49-F238E27FC236}">
                <a16:creationId xmlns:a16="http://schemas.microsoft.com/office/drawing/2014/main" id="{7A85C5F5-BFBA-3296-570D-BC21EBB116F7}"/>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31D0ED55-D70F-DFD9-E59C-7603F63CC225}"/>
              </a:ext>
            </a:extLst>
          </p:cNvPr>
          <p:cNvSpPr>
            <a:spLocks noGrp="1"/>
          </p:cNvSpPr>
          <p:nvPr>
            <p:ph type="sldNum" sz="quarter" idx="13"/>
          </p:nvPr>
        </p:nvSpPr>
        <p:spPr/>
        <p:txBody>
          <a:bodyPr/>
          <a:lstStyle/>
          <a:p>
            <a:fld id="{71A4FC8D-13D2-7B4F-9508-B149586C7A80}" type="slidenum">
              <a:rPr lang="de-DE" smtClean="0"/>
              <a:pPr/>
              <a:t>16</a:t>
            </a:fld>
            <a:endParaRPr lang="de-DE"/>
          </a:p>
        </p:txBody>
      </p:sp>
      <p:sp>
        <p:nvSpPr>
          <p:cNvPr id="6" name="Datumsplatzhalter 5">
            <a:extLst>
              <a:ext uri="{FF2B5EF4-FFF2-40B4-BE49-F238E27FC236}">
                <a16:creationId xmlns:a16="http://schemas.microsoft.com/office/drawing/2014/main" id="{F64D11F7-3AF7-A13B-9097-C59E54ABAAE9}"/>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159908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3B43DE7-253F-73EB-F987-ACA7C56551E0}"/>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6F1F6071-EFD1-88A3-AAC7-D69B6718EF16}"/>
              </a:ext>
            </a:extLst>
          </p:cNvPr>
          <p:cNvSpPr>
            <a:spLocks noGrp="1"/>
          </p:cNvSpPr>
          <p:nvPr>
            <p:ph type="body" sz="quarter" idx="11"/>
          </p:nvPr>
        </p:nvSpPr>
        <p:spPr/>
        <p:txBody>
          <a:bodyPr/>
          <a:lstStyle/>
          <a:p>
            <a:r>
              <a:rPr lang="de-DE" dirty="0"/>
              <a:t>Somit war die Auflassung lediglich rechtlich vorteilhaft und damit wirksam. </a:t>
            </a:r>
          </a:p>
        </p:txBody>
      </p:sp>
      <p:sp>
        <p:nvSpPr>
          <p:cNvPr id="4" name="Fußzeilenplatzhalter 3">
            <a:extLst>
              <a:ext uri="{FF2B5EF4-FFF2-40B4-BE49-F238E27FC236}">
                <a16:creationId xmlns:a16="http://schemas.microsoft.com/office/drawing/2014/main" id="{47D3E9F0-CCA8-59ED-0851-3A64EDDCFFCA}"/>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9F1FE9CF-E7D2-9951-7698-A7D04CE43356}"/>
              </a:ext>
            </a:extLst>
          </p:cNvPr>
          <p:cNvSpPr>
            <a:spLocks noGrp="1"/>
          </p:cNvSpPr>
          <p:nvPr>
            <p:ph type="sldNum" sz="quarter" idx="13"/>
          </p:nvPr>
        </p:nvSpPr>
        <p:spPr/>
        <p:txBody>
          <a:bodyPr/>
          <a:lstStyle/>
          <a:p>
            <a:fld id="{71A4FC8D-13D2-7B4F-9508-B149586C7A80}" type="slidenum">
              <a:rPr lang="de-DE" smtClean="0"/>
              <a:pPr/>
              <a:t>17</a:t>
            </a:fld>
            <a:endParaRPr lang="de-DE"/>
          </a:p>
        </p:txBody>
      </p:sp>
      <p:sp>
        <p:nvSpPr>
          <p:cNvPr id="6" name="Datumsplatzhalter 5">
            <a:extLst>
              <a:ext uri="{FF2B5EF4-FFF2-40B4-BE49-F238E27FC236}">
                <a16:creationId xmlns:a16="http://schemas.microsoft.com/office/drawing/2014/main" id="{E46AE1B4-728F-582A-81C7-28546E0E1B49}"/>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1383423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D785872-EFF4-7E08-2209-DCB7F79E7DAB}"/>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0B3F9EE5-5178-C5B4-985E-6CD9C26A58C9}"/>
              </a:ext>
            </a:extLst>
          </p:cNvPr>
          <p:cNvSpPr>
            <a:spLocks noGrp="1"/>
          </p:cNvSpPr>
          <p:nvPr>
            <p:ph type="body" sz="quarter" idx="11"/>
          </p:nvPr>
        </p:nvSpPr>
        <p:spPr/>
        <p:txBody>
          <a:bodyPr/>
          <a:lstStyle/>
          <a:p>
            <a:r>
              <a:rPr lang="de-DE" u="sng" dirty="0"/>
              <a:t>III. Stellvertretung der Kinder durch M</a:t>
            </a:r>
          </a:p>
          <a:p>
            <a:pPr>
              <a:buFontTx/>
              <a:buChar char="-"/>
            </a:pPr>
            <a:r>
              <a:rPr lang="de-DE" dirty="0"/>
              <a:t>Grundsätzlich gemäß § 1629 BGB </a:t>
            </a:r>
          </a:p>
          <a:p>
            <a:pPr>
              <a:buFontTx/>
              <a:buChar char="-"/>
            </a:pPr>
            <a:r>
              <a:rPr lang="de-DE" dirty="0"/>
              <a:t>Hier: § 1680 BGB </a:t>
            </a:r>
          </a:p>
          <a:p>
            <a:pPr>
              <a:buFontTx/>
              <a:buChar char="-"/>
            </a:pPr>
            <a:r>
              <a:rPr lang="de-DE" dirty="0"/>
              <a:t>Aber: § 1629 Abs. 2 S. 1 BGB mit Verweis auf § 1795 BGB</a:t>
            </a:r>
          </a:p>
          <a:p>
            <a:pPr>
              <a:buFontTx/>
              <a:buChar char="-"/>
            </a:pPr>
            <a:endParaRPr lang="de-DE" dirty="0"/>
          </a:p>
          <a:p>
            <a:pPr>
              <a:buFontTx/>
              <a:buChar char="-"/>
            </a:pPr>
            <a:r>
              <a:rPr lang="de-DE" dirty="0"/>
              <a:t>§ 181 BGB (analog, für den Fall dass keine Stellvertretung durch M): </a:t>
            </a:r>
          </a:p>
          <a:p>
            <a:pPr>
              <a:buFontTx/>
              <a:buChar char="-"/>
            </a:pPr>
            <a:r>
              <a:rPr lang="de-DE" dirty="0"/>
              <a:t>Gesetzliche Gestattung</a:t>
            </a:r>
          </a:p>
          <a:p>
            <a:pPr>
              <a:buFontTx/>
              <a:buChar char="-"/>
            </a:pPr>
            <a:r>
              <a:rPr lang="de-DE" dirty="0"/>
              <a:t>Erfüllung einer Verbindlichkeit</a:t>
            </a:r>
          </a:p>
        </p:txBody>
      </p:sp>
      <p:sp>
        <p:nvSpPr>
          <p:cNvPr id="4" name="Fußzeilenplatzhalter 3">
            <a:extLst>
              <a:ext uri="{FF2B5EF4-FFF2-40B4-BE49-F238E27FC236}">
                <a16:creationId xmlns:a16="http://schemas.microsoft.com/office/drawing/2014/main" id="{B28BE38B-A500-750D-C945-A8A5BD19DB06}"/>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AF38ADE2-C3EA-BB27-66B8-9C27F1968246}"/>
              </a:ext>
            </a:extLst>
          </p:cNvPr>
          <p:cNvSpPr>
            <a:spLocks noGrp="1"/>
          </p:cNvSpPr>
          <p:nvPr>
            <p:ph type="sldNum" sz="quarter" idx="13"/>
          </p:nvPr>
        </p:nvSpPr>
        <p:spPr/>
        <p:txBody>
          <a:bodyPr/>
          <a:lstStyle/>
          <a:p>
            <a:fld id="{71A4FC8D-13D2-7B4F-9508-B149586C7A80}" type="slidenum">
              <a:rPr lang="de-DE" smtClean="0"/>
              <a:pPr/>
              <a:t>18</a:t>
            </a:fld>
            <a:endParaRPr lang="de-DE"/>
          </a:p>
        </p:txBody>
      </p:sp>
      <p:sp>
        <p:nvSpPr>
          <p:cNvPr id="6" name="Datumsplatzhalter 5">
            <a:extLst>
              <a:ext uri="{FF2B5EF4-FFF2-40B4-BE49-F238E27FC236}">
                <a16:creationId xmlns:a16="http://schemas.microsoft.com/office/drawing/2014/main" id="{25687400-EEEC-D560-9EDA-44AE6B325A34}"/>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226930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AB2BEAA-4B85-B453-FF85-C4E396AC88D9}"/>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AB63AB5A-0725-94D5-370C-025F6DE30090}"/>
              </a:ext>
            </a:extLst>
          </p:cNvPr>
          <p:cNvSpPr>
            <a:spLocks noGrp="1"/>
          </p:cNvSpPr>
          <p:nvPr>
            <p:ph type="body" sz="quarter" idx="11"/>
          </p:nvPr>
        </p:nvSpPr>
        <p:spPr/>
        <p:txBody>
          <a:bodyPr/>
          <a:lstStyle/>
          <a:p>
            <a:r>
              <a:rPr lang="de-DE" u="sng" dirty="0"/>
              <a:t>IV. Exkurs zur Gesamtbetrachtungslehre </a:t>
            </a:r>
          </a:p>
          <a:p>
            <a:pPr>
              <a:buFontTx/>
              <a:buChar char="-"/>
            </a:pPr>
            <a:r>
              <a:rPr lang="de-DE" dirty="0"/>
              <a:t>Hypothese: schuldrechtliches Rechtsgeschäft wirksam, aber dingliches Rechtsgeschäft nachteilig</a:t>
            </a:r>
          </a:p>
          <a:p>
            <a:pPr>
              <a:buFontTx/>
              <a:buChar char="-"/>
            </a:pPr>
            <a:r>
              <a:rPr lang="de-DE" dirty="0"/>
              <a:t>Folge: Übereignung des Grundstücks ist die Erfüllung einer Verbindlichkeit gemäß § 181 BGB </a:t>
            </a:r>
          </a:p>
        </p:txBody>
      </p:sp>
      <p:sp>
        <p:nvSpPr>
          <p:cNvPr id="4" name="Fußzeilenplatzhalter 3">
            <a:extLst>
              <a:ext uri="{FF2B5EF4-FFF2-40B4-BE49-F238E27FC236}">
                <a16:creationId xmlns:a16="http://schemas.microsoft.com/office/drawing/2014/main" id="{2C72145C-A65F-680E-2D59-756EAC95839A}"/>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6D80485D-5A77-F222-F653-2798D79BC7EC}"/>
              </a:ext>
            </a:extLst>
          </p:cNvPr>
          <p:cNvSpPr>
            <a:spLocks noGrp="1"/>
          </p:cNvSpPr>
          <p:nvPr>
            <p:ph type="sldNum" sz="quarter" idx="13"/>
          </p:nvPr>
        </p:nvSpPr>
        <p:spPr/>
        <p:txBody>
          <a:bodyPr/>
          <a:lstStyle/>
          <a:p>
            <a:fld id="{71A4FC8D-13D2-7B4F-9508-B149586C7A80}" type="slidenum">
              <a:rPr lang="de-DE" smtClean="0"/>
              <a:pPr/>
              <a:t>19</a:t>
            </a:fld>
            <a:endParaRPr lang="de-DE"/>
          </a:p>
        </p:txBody>
      </p:sp>
      <p:sp>
        <p:nvSpPr>
          <p:cNvPr id="6" name="Datumsplatzhalter 5">
            <a:extLst>
              <a:ext uri="{FF2B5EF4-FFF2-40B4-BE49-F238E27FC236}">
                <a16:creationId xmlns:a16="http://schemas.microsoft.com/office/drawing/2014/main" id="{BBE668BD-F6B7-AE78-7088-29A04531CCC4}"/>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21840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55CE3F-B10A-438E-C9A6-7731DFCC9502}"/>
              </a:ext>
            </a:extLst>
          </p:cNvPr>
          <p:cNvSpPr>
            <a:spLocks noGrp="1"/>
          </p:cNvSpPr>
          <p:nvPr>
            <p:ph type="body" sz="quarter" idx="10"/>
          </p:nvPr>
        </p:nvSpPr>
        <p:spPr/>
        <p:txBody>
          <a:bodyPr/>
          <a:lstStyle/>
          <a:p>
            <a:endParaRPr lang="de-DE" dirty="0"/>
          </a:p>
        </p:txBody>
      </p:sp>
      <p:sp>
        <p:nvSpPr>
          <p:cNvPr id="3" name="Textplatzhalter 2">
            <a:extLst>
              <a:ext uri="{FF2B5EF4-FFF2-40B4-BE49-F238E27FC236}">
                <a16:creationId xmlns:a16="http://schemas.microsoft.com/office/drawing/2014/main" id="{73FC7E4C-2935-8E75-AC2E-B04AC7981D51}"/>
              </a:ext>
            </a:extLst>
          </p:cNvPr>
          <p:cNvSpPr>
            <a:spLocks noGrp="1"/>
          </p:cNvSpPr>
          <p:nvPr>
            <p:ph type="body" sz="quarter" idx="11"/>
          </p:nvPr>
        </p:nvSpPr>
        <p:spPr>
          <a:xfrm>
            <a:off x="1130400" y="956539"/>
            <a:ext cx="7239000" cy="5460136"/>
          </a:xfrm>
        </p:spPr>
        <p:txBody>
          <a:bodyPr/>
          <a:lstStyle/>
          <a:p>
            <a:r>
              <a:rPr lang="de-DE" sz="1400" b="1" u="sng" dirty="0">
                <a:latin typeface="Verdana" panose="020B0604030504040204" pitchFamily="34" charset="0"/>
                <a:ea typeface="Verdana" panose="020B0604030504040204" pitchFamily="34" charset="0"/>
                <a:cs typeface="Verdana" panose="020B0604030504040204" pitchFamily="34" charset="0"/>
              </a:rPr>
              <a:t>Fall 1 </a:t>
            </a:r>
          </a:p>
          <a:p>
            <a:pPr algn="just">
              <a:lnSpc>
                <a:spcPct val="115000"/>
              </a:lnSpc>
              <a:buNone/>
            </a:pPr>
            <a:r>
              <a:rPr lang="de-DE" sz="1400" dirty="0">
                <a:effectLst/>
                <a:latin typeface="Verdana" panose="020B0604030504040204" pitchFamily="34" charset="0"/>
                <a:ea typeface="Verdana" panose="020B0604030504040204" pitchFamily="34" charset="0"/>
                <a:cs typeface="Verdana" panose="020B0604030504040204" pitchFamily="34" charset="0"/>
              </a:rPr>
              <a:t>Eine Witwe (M) war Alleineigentümerin eines Grundstücks. Aus der Ehe mit ihrem verstorbenen Mann hatte sie zwei minderjährige Kinder K1 (11 Jahre) und K2 (14 Jahre). Um die Erbschaftssteuer zu verringern, die die Kinder im Falle ihres Todes zahlen würden, beschloss die Mutter, ihnen das Grundstück schon zu Lebzeiten zu gleichen Teilen schenkweise zu übereignen, sodass beide jeweils hälftiges Miteigentum an dem Grundstück erwarben. </a:t>
            </a:r>
          </a:p>
          <a:p>
            <a:pPr algn="just">
              <a:lnSpc>
                <a:spcPct val="115000"/>
              </a:lnSpc>
              <a:buNone/>
            </a:pPr>
            <a:r>
              <a:rPr lang="de-DE" sz="1400" dirty="0">
                <a:effectLst/>
                <a:latin typeface="Verdana" panose="020B0604030504040204" pitchFamily="34" charset="0"/>
                <a:ea typeface="Verdana" panose="020B0604030504040204" pitchFamily="34" charset="0"/>
                <a:cs typeface="Verdana" panose="020B0604030504040204" pitchFamily="34" charset="0"/>
              </a:rPr>
              <a:t>Die M und die Kinder ließen folgenden Überlassungsvertrag notariell beurkunden: </a:t>
            </a:r>
          </a:p>
          <a:p>
            <a:pPr algn="just">
              <a:lnSpc>
                <a:spcPct val="115000"/>
              </a:lnSpc>
              <a:buNone/>
            </a:pPr>
            <a:r>
              <a:rPr lang="de-DE" sz="1400" i="1" dirty="0">
                <a:effectLst/>
                <a:latin typeface="Verdana" panose="020B0604030504040204" pitchFamily="34" charset="0"/>
                <a:ea typeface="Verdana" panose="020B0604030504040204" pitchFamily="34" charset="0"/>
                <a:cs typeface="Verdana" panose="020B0604030504040204" pitchFamily="34" charset="0"/>
              </a:rPr>
              <a:t>Die Parteien vereinbaren, dass die Mutter den Kindern im Wege der vorweggenommenen Erbfolge je einen hälftigen Miteigentumsanteil am Grundstück überträgt. Sie erklären die dafür erforderliche dingliche Einigung gemäß § 925 BGB (Auflassung).</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p>
            <a:pPr algn="just">
              <a:lnSpc>
                <a:spcPct val="115000"/>
              </a:lnSpc>
              <a:buNone/>
            </a:pPr>
            <a:r>
              <a:rPr lang="de-DE" sz="1400" i="1" dirty="0">
                <a:effectLst/>
                <a:latin typeface="Verdana" panose="020B0604030504040204" pitchFamily="34" charset="0"/>
                <a:ea typeface="Verdana" panose="020B0604030504040204" pitchFamily="34" charset="0"/>
                <a:cs typeface="Verdana" panose="020B0604030504040204" pitchFamily="34" charset="0"/>
              </a:rPr>
              <a:t>Die Mutter behält sich das Recht vor, von dem schuldrechtlichen Teil des Vertrages zurückzutreten, wenn eines ihrer Kinder zu ihren Lebzeiten verstirbt oder seinen Miteigentumsanteil teilweise veräußert oder belastet. Um ihren bei Ausübung des Rücktrittsrechts entsprechenden Anspruch auf (Rück-) Übereignung des Grundstücks zu sichern, bewilligen die Kinder die Eintragung einer Auflassungsvormerkung zugunsten der Mutter.</a:t>
            </a:r>
            <a:endParaRPr lang="de-DE" sz="1400" dirty="0">
              <a:effectLst/>
              <a:latin typeface="Verdana" panose="020B0604030504040204" pitchFamily="34" charset="0"/>
              <a:ea typeface="Verdana" panose="020B0604030504040204" pitchFamily="34" charset="0"/>
              <a:cs typeface="Verdana" panose="020B0604030504040204" pitchFamily="34" charset="0"/>
            </a:endParaRPr>
          </a:p>
          <a:p>
            <a:pPr algn="just">
              <a:lnSpc>
                <a:spcPct val="115000"/>
              </a:lnSpc>
            </a:pPr>
            <a:r>
              <a:rPr lang="de-DE" sz="1400" dirty="0">
                <a:effectLst/>
                <a:latin typeface="Verdana" panose="020B0604030504040204" pitchFamily="34" charset="0"/>
                <a:ea typeface="Verdana" panose="020B0604030504040204" pitchFamily="34" charset="0"/>
                <a:cs typeface="Verdana" panose="020B0604030504040204" pitchFamily="34" charset="0"/>
              </a:rPr>
              <a:t>Sind die Kinder Eigentümer des Grundstücks geworden?</a:t>
            </a:r>
          </a:p>
          <a:p>
            <a:endParaRPr lang="de-DE"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a:extLst>
              <a:ext uri="{FF2B5EF4-FFF2-40B4-BE49-F238E27FC236}">
                <a16:creationId xmlns:a16="http://schemas.microsoft.com/office/drawing/2014/main" id="{CB1963B3-AC03-743B-7983-F14B78223AA6}"/>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84D4FCD9-226C-5EC0-7D03-C80FF0E1D0B4}"/>
              </a:ext>
            </a:extLst>
          </p:cNvPr>
          <p:cNvSpPr>
            <a:spLocks noGrp="1"/>
          </p:cNvSpPr>
          <p:nvPr>
            <p:ph type="sldNum" sz="quarter" idx="13"/>
          </p:nvPr>
        </p:nvSpPr>
        <p:spPr/>
        <p:txBody>
          <a:bodyPr/>
          <a:lstStyle/>
          <a:p>
            <a:fld id="{71A4FC8D-13D2-7B4F-9508-B149586C7A80}" type="slidenum">
              <a:rPr lang="de-DE" smtClean="0"/>
              <a:pPr/>
              <a:t>2</a:t>
            </a:fld>
            <a:endParaRPr lang="de-DE"/>
          </a:p>
        </p:txBody>
      </p:sp>
      <p:sp>
        <p:nvSpPr>
          <p:cNvPr id="6" name="Datumsplatzhalter 5">
            <a:extLst>
              <a:ext uri="{FF2B5EF4-FFF2-40B4-BE49-F238E27FC236}">
                <a16:creationId xmlns:a16="http://schemas.microsoft.com/office/drawing/2014/main" id="{8BE9A5AD-59AD-55B1-6D57-EFACC2507BA7}"/>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3787071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3D2EBE9-EA89-017D-E8D4-5345C63D723A}"/>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3EF11114-81E3-7454-44DA-7FF490598455}"/>
              </a:ext>
            </a:extLst>
          </p:cNvPr>
          <p:cNvSpPr>
            <a:spLocks noGrp="1"/>
          </p:cNvSpPr>
          <p:nvPr>
            <p:ph type="body" sz="quarter" idx="11"/>
          </p:nvPr>
        </p:nvSpPr>
        <p:spPr/>
        <p:txBody>
          <a:bodyPr/>
          <a:lstStyle/>
          <a:p>
            <a:r>
              <a:rPr lang="de-DE" b="1" dirty="0"/>
              <a:t>Gesamtbetrachtungslehre</a:t>
            </a:r>
          </a:p>
          <a:p>
            <a:r>
              <a:rPr lang="de-DE" dirty="0"/>
              <a:t>- Ist das dingliche Rechtsgeschäft nachteilig, dann wird dieser dingliche Nachteil bei der Beurteilung des schuldrechtlichen Vertrages mitberücksichtigt, sodass dieses nicht mehr lediglich rechtlich vorteilhaft ist</a:t>
            </a:r>
          </a:p>
          <a:p>
            <a:r>
              <a:rPr lang="de-DE" dirty="0"/>
              <a:t>- Einschränkung des § 181 BGB mit Blick auf den Schutzzweck des § 107 BGB</a:t>
            </a:r>
          </a:p>
        </p:txBody>
      </p:sp>
      <p:sp>
        <p:nvSpPr>
          <p:cNvPr id="4" name="Fußzeilenplatzhalter 3">
            <a:extLst>
              <a:ext uri="{FF2B5EF4-FFF2-40B4-BE49-F238E27FC236}">
                <a16:creationId xmlns:a16="http://schemas.microsoft.com/office/drawing/2014/main" id="{ABFF78D3-A61C-7345-A475-82D24F3D3ED4}"/>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0A78A4AD-6E22-D8FF-C57E-19D1135BD439}"/>
              </a:ext>
            </a:extLst>
          </p:cNvPr>
          <p:cNvSpPr>
            <a:spLocks noGrp="1"/>
          </p:cNvSpPr>
          <p:nvPr>
            <p:ph type="sldNum" sz="quarter" idx="13"/>
          </p:nvPr>
        </p:nvSpPr>
        <p:spPr/>
        <p:txBody>
          <a:bodyPr/>
          <a:lstStyle/>
          <a:p>
            <a:fld id="{71A4FC8D-13D2-7B4F-9508-B149586C7A80}" type="slidenum">
              <a:rPr lang="de-DE" smtClean="0"/>
              <a:pPr/>
              <a:t>20</a:t>
            </a:fld>
            <a:endParaRPr lang="de-DE"/>
          </a:p>
        </p:txBody>
      </p:sp>
      <p:sp>
        <p:nvSpPr>
          <p:cNvPr id="6" name="Datumsplatzhalter 5">
            <a:extLst>
              <a:ext uri="{FF2B5EF4-FFF2-40B4-BE49-F238E27FC236}">
                <a16:creationId xmlns:a16="http://schemas.microsoft.com/office/drawing/2014/main" id="{79A57C35-4359-028E-C0B7-119D81C6C563}"/>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346555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D07652A-7358-934F-6786-294478CB5272}"/>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2CAE7CD0-0C73-CE5F-911B-E0836B473B28}"/>
              </a:ext>
            </a:extLst>
          </p:cNvPr>
          <p:cNvSpPr>
            <a:spLocks noGrp="1"/>
          </p:cNvSpPr>
          <p:nvPr>
            <p:ph type="body" sz="quarter" idx="11"/>
          </p:nvPr>
        </p:nvSpPr>
        <p:spPr/>
        <p:txBody>
          <a:bodyPr/>
          <a:lstStyle/>
          <a:p>
            <a:r>
              <a:rPr lang="de-DE" dirty="0"/>
              <a:t>- </a:t>
            </a:r>
            <a:r>
              <a:rPr lang="de-DE" b="1" dirty="0"/>
              <a:t>Literatur</a:t>
            </a:r>
            <a:r>
              <a:rPr lang="de-DE" dirty="0"/>
              <a:t>: Verstoß gegen das Abstraktionsprinzip </a:t>
            </a:r>
          </a:p>
        </p:txBody>
      </p:sp>
      <p:sp>
        <p:nvSpPr>
          <p:cNvPr id="4" name="Fußzeilenplatzhalter 3">
            <a:extLst>
              <a:ext uri="{FF2B5EF4-FFF2-40B4-BE49-F238E27FC236}">
                <a16:creationId xmlns:a16="http://schemas.microsoft.com/office/drawing/2014/main" id="{DFEBEC85-6018-A040-DFFD-EE457FC6B4EF}"/>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897B61FE-F3D5-201F-D86F-EE0BF97FF399}"/>
              </a:ext>
            </a:extLst>
          </p:cNvPr>
          <p:cNvSpPr>
            <a:spLocks noGrp="1"/>
          </p:cNvSpPr>
          <p:nvPr>
            <p:ph type="sldNum" sz="quarter" idx="13"/>
          </p:nvPr>
        </p:nvSpPr>
        <p:spPr/>
        <p:txBody>
          <a:bodyPr/>
          <a:lstStyle/>
          <a:p>
            <a:fld id="{71A4FC8D-13D2-7B4F-9508-B149586C7A80}" type="slidenum">
              <a:rPr lang="de-DE" smtClean="0"/>
              <a:pPr/>
              <a:t>21</a:t>
            </a:fld>
            <a:endParaRPr lang="de-DE"/>
          </a:p>
        </p:txBody>
      </p:sp>
      <p:sp>
        <p:nvSpPr>
          <p:cNvPr id="6" name="Datumsplatzhalter 5">
            <a:extLst>
              <a:ext uri="{FF2B5EF4-FFF2-40B4-BE49-F238E27FC236}">
                <a16:creationId xmlns:a16="http://schemas.microsoft.com/office/drawing/2014/main" id="{DA2E3F3C-FDD3-22FE-88E1-33C443780CBB}"/>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2625994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231A4B1-2F0D-B22F-4DED-779B515193E6}"/>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87EDB9CB-115B-D5C9-E823-086A0D51AF2E}"/>
              </a:ext>
            </a:extLst>
          </p:cNvPr>
          <p:cNvSpPr>
            <a:spLocks noGrp="1"/>
          </p:cNvSpPr>
          <p:nvPr>
            <p:ph type="body" sz="quarter" idx="11"/>
          </p:nvPr>
        </p:nvSpPr>
        <p:spPr/>
        <p:txBody>
          <a:bodyPr/>
          <a:lstStyle/>
          <a:p>
            <a:pPr>
              <a:buFontTx/>
              <a:buChar char="-"/>
            </a:pPr>
            <a:r>
              <a:rPr lang="de-DE" b="1" dirty="0"/>
              <a:t>BGH seit 2010</a:t>
            </a:r>
            <a:r>
              <a:rPr lang="de-DE" dirty="0"/>
              <a:t>: teleologische Reduktion des § 181 BGB </a:t>
            </a:r>
          </a:p>
          <a:p>
            <a:pPr>
              <a:buFontTx/>
              <a:buChar char="-"/>
            </a:pPr>
            <a:r>
              <a:rPr lang="de-DE" dirty="0"/>
              <a:t>Es wird die Voraussetzung des lediglich rechtlichen Vorteiles in den § 181 BGB hineingelesen.</a:t>
            </a:r>
          </a:p>
          <a:p>
            <a:pPr>
              <a:buFontTx/>
              <a:buChar char="-"/>
            </a:pPr>
            <a:r>
              <a:rPr lang="de-DE" dirty="0"/>
              <a:t>Eine umgekehrte Gesamtbetrachtung (wie in der Hypothese Fall 1) hat der BGH immer abgelehnt.</a:t>
            </a:r>
          </a:p>
        </p:txBody>
      </p:sp>
      <p:sp>
        <p:nvSpPr>
          <p:cNvPr id="4" name="Fußzeilenplatzhalter 3">
            <a:extLst>
              <a:ext uri="{FF2B5EF4-FFF2-40B4-BE49-F238E27FC236}">
                <a16:creationId xmlns:a16="http://schemas.microsoft.com/office/drawing/2014/main" id="{9590C582-43E3-02BA-9E05-77A35ADB9ED4}"/>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8C0D6870-2D34-CCA5-CB82-4BB5EB9731CE}"/>
              </a:ext>
            </a:extLst>
          </p:cNvPr>
          <p:cNvSpPr>
            <a:spLocks noGrp="1"/>
          </p:cNvSpPr>
          <p:nvPr>
            <p:ph type="sldNum" sz="quarter" idx="13"/>
          </p:nvPr>
        </p:nvSpPr>
        <p:spPr/>
        <p:txBody>
          <a:bodyPr/>
          <a:lstStyle/>
          <a:p>
            <a:fld id="{71A4FC8D-13D2-7B4F-9508-B149586C7A80}" type="slidenum">
              <a:rPr lang="de-DE" smtClean="0"/>
              <a:pPr/>
              <a:t>22</a:t>
            </a:fld>
            <a:endParaRPr lang="de-DE"/>
          </a:p>
        </p:txBody>
      </p:sp>
      <p:sp>
        <p:nvSpPr>
          <p:cNvPr id="6" name="Datumsplatzhalter 5">
            <a:extLst>
              <a:ext uri="{FF2B5EF4-FFF2-40B4-BE49-F238E27FC236}">
                <a16:creationId xmlns:a16="http://schemas.microsoft.com/office/drawing/2014/main" id="{DAB10B38-F904-667A-4D84-3AF5220BF3BA}"/>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203739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201DE6D-76F0-0B8D-7921-920AC741A376}"/>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D16EF9D1-D5AA-5DDC-2374-280F739C00C9}"/>
              </a:ext>
            </a:extLst>
          </p:cNvPr>
          <p:cNvSpPr>
            <a:spLocks noGrp="1"/>
          </p:cNvSpPr>
          <p:nvPr>
            <p:ph type="body" sz="quarter" idx="11"/>
          </p:nvPr>
        </p:nvSpPr>
        <p:spPr>
          <a:xfrm>
            <a:off x="1130400" y="1332000"/>
            <a:ext cx="7239000" cy="4905312"/>
          </a:xfrm>
        </p:spPr>
        <p:txBody>
          <a:bodyPr/>
          <a:lstStyle/>
          <a:p>
            <a:r>
              <a:rPr lang="de-DE" sz="2000" b="1" dirty="0"/>
              <a:t>Fall 2</a:t>
            </a:r>
          </a:p>
          <a:p>
            <a:r>
              <a:rPr lang="de-DE" sz="2000" dirty="0"/>
              <a:t>Der Bekl. (B) verkaufte der Kl. (K) mit notariellem Vertrag ein Grundstück; in dem Vertrag erklärten die Parteien zugleich die Auflassung. Als Kaufpreis wurde ein Betrag von 120.000 Euro beurkundet. Tatsächlich vereinbart war ein Preis von 150.000 Euro. Den nicht mitbeurkundeten Differenzbetrag von 30.000 Euro hatte K dem B bereits vor dem Beurkundungstermin in bar gezahlt. Nach Zahlung des restlichen Kaufpreises von 120.000 Euro an den B wurde K als Eigentümerin in das Grundbuch eingetragen. </a:t>
            </a:r>
          </a:p>
          <a:p>
            <a:r>
              <a:rPr lang="de-DE" sz="2000" dirty="0"/>
              <a:t>B und K hätten den Kaufvertrag auch ohne die Schwarzgeldabrede zu den gleichen Konditionen abgeschlossen. Ist der Kaufvertrag wirksam?</a:t>
            </a:r>
          </a:p>
          <a:p>
            <a:endParaRPr lang="de-DE" dirty="0"/>
          </a:p>
        </p:txBody>
      </p:sp>
      <p:sp>
        <p:nvSpPr>
          <p:cNvPr id="4" name="Fußzeilenplatzhalter 3">
            <a:extLst>
              <a:ext uri="{FF2B5EF4-FFF2-40B4-BE49-F238E27FC236}">
                <a16:creationId xmlns:a16="http://schemas.microsoft.com/office/drawing/2014/main" id="{99E2524C-1C54-E734-562C-E96799E2221A}"/>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B1174074-457D-EFE3-967F-ECAA8F3452B9}"/>
              </a:ext>
            </a:extLst>
          </p:cNvPr>
          <p:cNvSpPr>
            <a:spLocks noGrp="1"/>
          </p:cNvSpPr>
          <p:nvPr>
            <p:ph type="sldNum" sz="quarter" idx="13"/>
          </p:nvPr>
        </p:nvSpPr>
        <p:spPr/>
        <p:txBody>
          <a:bodyPr/>
          <a:lstStyle/>
          <a:p>
            <a:fld id="{71A4FC8D-13D2-7B4F-9508-B149586C7A80}" type="slidenum">
              <a:rPr lang="de-DE" smtClean="0"/>
              <a:pPr/>
              <a:t>23</a:t>
            </a:fld>
            <a:endParaRPr lang="de-DE"/>
          </a:p>
        </p:txBody>
      </p:sp>
      <p:sp>
        <p:nvSpPr>
          <p:cNvPr id="6" name="Datumsplatzhalter 5">
            <a:extLst>
              <a:ext uri="{FF2B5EF4-FFF2-40B4-BE49-F238E27FC236}">
                <a16:creationId xmlns:a16="http://schemas.microsoft.com/office/drawing/2014/main" id="{96FB5A77-E9FB-FC7A-64B3-DA17A6BC2BE7}"/>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1434464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CFABD17-8C0A-112E-D0E2-D0F770E9355A}"/>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D368291E-9851-5093-6783-87AB2632A84B}"/>
              </a:ext>
            </a:extLst>
          </p:cNvPr>
          <p:cNvSpPr>
            <a:spLocks noGrp="1"/>
          </p:cNvSpPr>
          <p:nvPr>
            <p:ph type="body" sz="quarter" idx="11"/>
          </p:nvPr>
        </p:nvSpPr>
        <p:spPr/>
        <p:txBody>
          <a:bodyPr/>
          <a:lstStyle/>
          <a:p>
            <a:pPr marL="514350" indent="-514350">
              <a:buAutoNum type="romanUcPeriod"/>
            </a:pPr>
            <a:r>
              <a:rPr lang="de-DE" u="sng" dirty="0"/>
              <a:t>Simuliertes Geschäft (120 000 € Kaufpreis)</a:t>
            </a:r>
          </a:p>
          <a:p>
            <a:pPr marL="514350" indent="-514350">
              <a:buAutoNum type="romanUcPeriod"/>
            </a:pPr>
            <a:endParaRPr lang="de-DE" dirty="0"/>
          </a:p>
          <a:p>
            <a:pPr>
              <a:buFontTx/>
              <a:buChar char="-"/>
            </a:pPr>
            <a:r>
              <a:rPr lang="de-DE" dirty="0"/>
              <a:t>§§ 433, 311b Abs. 1 S. 1 BGB</a:t>
            </a:r>
          </a:p>
          <a:p>
            <a:pPr>
              <a:buFontTx/>
              <a:buChar char="-"/>
            </a:pPr>
            <a:r>
              <a:rPr lang="de-DE" dirty="0"/>
              <a:t>Nichtigkeit als Scheingeschäft, § 117 Abs. 1 BGB</a:t>
            </a:r>
          </a:p>
        </p:txBody>
      </p:sp>
      <p:sp>
        <p:nvSpPr>
          <p:cNvPr id="4" name="Fußzeilenplatzhalter 3">
            <a:extLst>
              <a:ext uri="{FF2B5EF4-FFF2-40B4-BE49-F238E27FC236}">
                <a16:creationId xmlns:a16="http://schemas.microsoft.com/office/drawing/2014/main" id="{C699B128-A5ED-7139-97F9-43991778E78F}"/>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159FCC55-A666-81E6-E54B-1CB56D7E34A6}"/>
              </a:ext>
            </a:extLst>
          </p:cNvPr>
          <p:cNvSpPr>
            <a:spLocks noGrp="1"/>
          </p:cNvSpPr>
          <p:nvPr>
            <p:ph type="sldNum" sz="quarter" idx="13"/>
          </p:nvPr>
        </p:nvSpPr>
        <p:spPr/>
        <p:txBody>
          <a:bodyPr/>
          <a:lstStyle/>
          <a:p>
            <a:fld id="{71A4FC8D-13D2-7B4F-9508-B149586C7A80}" type="slidenum">
              <a:rPr lang="de-DE" smtClean="0"/>
              <a:pPr/>
              <a:t>24</a:t>
            </a:fld>
            <a:endParaRPr lang="de-DE"/>
          </a:p>
        </p:txBody>
      </p:sp>
      <p:sp>
        <p:nvSpPr>
          <p:cNvPr id="6" name="Datumsplatzhalter 5">
            <a:extLst>
              <a:ext uri="{FF2B5EF4-FFF2-40B4-BE49-F238E27FC236}">
                <a16:creationId xmlns:a16="http://schemas.microsoft.com/office/drawing/2014/main" id="{F63EC104-1B26-AC2E-EC7E-B64626CF0111}"/>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411300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1BC575-C2CC-FA9A-15EB-15B51A4E749C}"/>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6A74413E-908B-BED9-CAAB-3AFD672B6D85}"/>
              </a:ext>
            </a:extLst>
          </p:cNvPr>
          <p:cNvSpPr>
            <a:spLocks noGrp="1"/>
          </p:cNvSpPr>
          <p:nvPr>
            <p:ph type="body" sz="quarter" idx="11"/>
          </p:nvPr>
        </p:nvSpPr>
        <p:spPr/>
        <p:txBody>
          <a:bodyPr/>
          <a:lstStyle/>
          <a:p>
            <a:r>
              <a:rPr lang="de-DE" dirty="0"/>
              <a:t>II. </a:t>
            </a:r>
            <a:r>
              <a:rPr lang="de-DE" u="sng" dirty="0"/>
              <a:t>Dissimuliertes Geschäft (Kaufpreis 150 000 €)</a:t>
            </a:r>
          </a:p>
          <a:p>
            <a:r>
              <a:rPr lang="de-DE" dirty="0"/>
              <a:t>Formnichtig: § 125 S. 1 i. V. m. § 311b Abs. 1 S. 1 BGB</a:t>
            </a:r>
          </a:p>
          <a:p>
            <a:r>
              <a:rPr lang="de-DE" dirty="0"/>
              <a:t>Aber: Heilung durch Eintragung: § 311b Abs. 1 S. 2 BGB</a:t>
            </a:r>
          </a:p>
        </p:txBody>
      </p:sp>
      <p:sp>
        <p:nvSpPr>
          <p:cNvPr id="4" name="Fußzeilenplatzhalter 3">
            <a:extLst>
              <a:ext uri="{FF2B5EF4-FFF2-40B4-BE49-F238E27FC236}">
                <a16:creationId xmlns:a16="http://schemas.microsoft.com/office/drawing/2014/main" id="{96915F19-E08E-AD60-295B-E582C8DB4D47}"/>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DCF914F4-0635-B168-A909-976CCE945480}"/>
              </a:ext>
            </a:extLst>
          </p:cNvPr>
          <p:cNvSpPr>
            <a:spLocks noGrp="1"/>
          </p:cNvSpPr>
          <p:nvPr>
            <p:ph type="sldNum" sz="quarter" idx="13"/>
          </p:nvPr>
        </p:nvSpPr>
        <p:spPr/>
        <p:txBody>
          <a:bodyPr/>
          <a:lstStyle/>
          <a:p>
            <a:fld id="{71A4FC8D-13D2-7B4F-9508-B149586C7A80}" type="slidenum">
              <a:rPr lang="de-DE" smtClean="0"/>
              <a:pPr/>
              <a:t>25</a:t>
            </a:fld>
            <a:endParaRPr lang="de-DE"/>
          </a:p>
        </p:txBody>
      </p:sp>
      <p:sp>
        <p:nvSpPr>
          <p:cNvPr id="6" name="Datumsplatzhalter 5">
            <a:extLst>
              <a:ext uri="{FF2B5EF4-FFF2-40B4-BE49-F238E27FC236}">
                <a16:creationId xmlns:a16="http://schemas.microsoft.com/office/drawing/2014/main" id="{9B5C0A6A-448A-3C8C-827F-711E03A9E7A0}"/>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324019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AD54B3E-8F96-A7D3-2291-C792BFA8E589}"/>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38D44736-DDB8-4206-171F-02EAC926C145}"/>
              </a:ext>
            </a:extLst>
          </p:cNvPr>
          <p:cNvSpPr>
            <a:spLocks noGrp="1"/>
          </p:cNvSpPr>
          <p:nvPr>
            <p:ph type="body" sz="quarter" idx="11"/>
          </p:nvPr>
        </p:nvSpPr>
        <p:spPr/>
        <p:txBody>
          <a:bodyPr/>
          <a:lstStyle/>
          <a:p>
            <a:r>
              <a:rPr lang="de-DE" dirty="0"/>
              <a:t>Nichtigkeit gemäß § 134 BGB?</a:t>
            </a:r>
          </a:p>
          <a:p>
            <a:r>
              <a:rPr lang="de-DE" dirty="0"/>
              <a:t>Verstoß gegen § 370 AO ?</a:t>
            </a:r>
          </a:p>
          <a:p>
            <a:endParaRPr lang="de-DE" dirty="0"/>
          </a:p>
          <a:p>
            <a:r>
              <a:rPr lang="de-DE" dirty="0"/>
              <a:t>Nichtigkeit gemäß § 138 BGB? Verstoß gegen die guten Sitten?</a:t>
            </a:r>
          </a:p>
          <a:p>
            <a:endParaRPr lang="de-DE" dirty="0"/>
          </a:p>
          <a:p>
            <a:r>
              <a:rPr lang="de-DE" dirty="0"/>
              <a:t>Nichtigkeit gemäß § 139 BGB</a:t>
            </a:r>
          </a:p>
        </p:txBody>
      </p:sp>
      <p:sp>
        <p:nvSpPr>
          <p:cNvPr id="4" name="Fußzeilenplatzhalter 3">
            <a:extLst>
              <a:ext uri="{FF2B5EF4-FFF2-40B4-BE49-F238E27FC236}">
                <a16:creationId xmlns:a16="http://schemas.microsoft.com/office/drawing/2014/main" id="{154BF11F-412A-7460-6866-7778A5ACA2B7}"/>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1CA8AC00-90CB-9C91-31C7-250D7BBE50FD}"/>
              </a:ext>
            </a:extLst>
          </p:cNvPr>
          <p:cNvSpPr>
            <a:spLocks noGrp="1"/>
          </p:cNvSpPr>
          <p:nvPr>
            <p:ph type="sldNum" sz="quarter" idx="13"/>
          </p:nvPr>
        </p:nvSpPr>
        <p:spPr/>
        <p:txBody>
          <a:bodyPr/>
          <a:lstStyle/>
          <a:p>
            <a:fld id="{71A4FC8D-13D2-7B4F-9508-B149586C7A80}" type="slidenum">
              <a:rPr lang="de-DE" smtClean="0"/>
              <a:pPr/>
              <a:t>26</a:t>
            </a:fld>
            <a:endParaRPr lang="de-DE"/>
          </a:p>
        </p:txBody>
      </p:sp>
      <p:sp>
        <p:nvSpPr>
          <p:cNvPr id="6" name="Datumsplatzhalter 5">
            <a:extLst>
              <a:ext uri="{FF2B5EF4-FFF2-40B4-BE49-F238E27FC236}">
                <a16:creationId xmlns:a16="http://schemas.microsoft.com/office/drawing/2014/main" id="{3B7FB605-BFB7-2B13-66F9-C3E3D120ED02}"/>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196845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400302-F96B-3532-B6B0-08C1EF246B7E}"/>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E2BE3EDB-FC3B-B238-386C-B9C2E669B037}"/>
              </a:ext>
            </a:extLst>
          </p:cNvPr>
          <p:cNvSpPr>
            <a:spLocks noGrp="1"/>
          </p:cNvSpPr>
          <p:nvPr>
            <p:ph type="body" sz="quarter" idx="11"/>
          </p:nvPr>
        </p:nvSpPr>
        <p:spPr/>
        <p:txBody>
          <a:bodyPr/>
          <a:lstStyle/>
          <a:p>
            <a:r>
              <a:rPr lang="de-DE" b="1" dirty="0"/>
              <a:t>Lesehinweise</a:t>
            </a:r>
          </a:p>
          <a:p>
            <a:r>
              <a:rPr lang="de-DE" u="sng" dirty="0"/>
              <a:t>I. Rechtsprechung</a:t>
            </a:r>
          </a:p>
          <a:p>
            <a:r>
              <a:rPr lang="de-DE" i="1" dirty="0"/>
              <a:t>BGH, Beschl. vom 25.11.2004 - V ZB 13/04, NJW 2005, 415 </a:t>
            </a:r>
          </a:p>
          <a:p>
            <a:r>
              <a:rPr lang="de-DE" i="1" dirty="0"/>
              <a:t>BGH, Beschl. v. 18.4.2024 – V ZB 51/23, NJW 2024, 1957</a:t>
            </a:r>
          </a:p>
          <a:p>
            <a:r>
              <a:rPr lang="de-DE" dirty="0"/>
              <a:t>BGH, Urt. v. 15.3.2024 – V ZR 115/22, NZM 2024, 513</a:t>
            </a:r>
          </a:p>
          <a:p>
            <a:r>
              <a:rPr lang="de-DE" dirty="0"/>
              <a:t>BGH, Urteil vom 5.7.2002 - V ZR 229/01, NJW-RR 2002, 1527</a:t>
            </a:r>
          </a:p>
          <a:p>
            <a:endParaRPr lang="de-DE" dirty="0"/>
          </a:p>
          <a:p>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AB23BFD8-6FD3-39D2-9C50-A17009F9DC15}"/>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269264F6-2270-6421-6EA3-0E169DBE0F3A}"/>
              </a:ext>
            </a:extLst>
          </p:cNvPr>
          <p:cNvSpPr>
            <a:spLocks noGrp="1"/>
          </p:cNvSpPr>
          <p:nvPr>
            <p:ph type="sldNum" sz="quarter" idx="13"/>
          </p:nvPr>
        </p:nvSpPr>
        <p:spPr/>
        <p:txBody>
          <a:bodyPr/>
          <a:lstStyle/>
          <a:p>
            <a:fld id="{71A4FC8D-13D2-7B4F-9508-B149586C7A80}" type="slidenum">
              <a:rPr lang="de-DE" smtClean="0"/>
              <a:pPr/>
              <a:t>27</a:t>
            </a:fld>
            <a:endParaRPr lang="de-DE"/>
          </a:p>
        </p:txBody>
      </p:sp>
      <p:sp>
        <p:nvSpPr>
          <p:cNvPr id="6" name="Datumsplatzhalter 5">
            <a:extLst>
              <a:ext uri="{FF2B5EF4-FFF2-40B4-BE49-F238E27FC236}">
                <a16:creationId xmlns:a16="http://schemas.microsoft.com/office/drawing/2014/main" id="{84442802-D863-7913-C26D-E6B0038CDD68}"/>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309017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152731E-AF53-F1B5-6D94-011B66C0AF71}"/>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E052056B-8CF5-3E15-FA0A-4739B1FFE334}"/>
              </a:ext>
            </a:extLst>
          </p:cNvPr>
          <p:cNvSpPr>
            <a:spLocks noGrp="1"/>
          </p:cNvSpPr>
          <p:nvPr>
            <p:ph type="body" sz="quarter" idx="11"/>
          </p:nvPr>
        </p:nvSpPr>
        <p:spPr/>
        <p:txBody>
          <a:bodyPr/>
          <a:lstStyle/>
          <a:p>
            <a:r>
              <a:rPr lang="de-DE" sz="2000" u="sng" dirty="0"/>
              <a:t>II. Literatur</a:t>
            </a:r>
          </a:p>
          <a:p>
            <a:r>
              <a:rPr lang="de-DE" sz="2000" dirty="0"/>
              <a:t>De la </a:t>
            </a:r>
            <a:r>
              <a:rPr lang="de-DE" sz="2000" dirty="0" err="1"/>
              <a:t>Durantaye</a:t>
            </a:r>
            <a:r>
              <a:rPr lang="de-DE" sz="2000" dirty="0"/>
              <a:t>/</a:t>
            </a:r>
            <a:r>
              <a:rPr lang="de-DE" sz="2000" dirty="0" err="1"/>
              <a:t>Stieper</a:t>
            </a:r>
            <a:r>
              <a:rPr lang="de-DE" sz="2000" dirty="0"/>
              <a:t>, </a:t>
            </a:r>
            <a:r>
              <a:rPr lang="de-DE" sz="2000" dirty="0" err="1"/>
              <a:t>Casebook</a:t>
            </a:r>
            <a:r>
              <a:rPr lang="de-DE" sz="2000" dirty="0"/>
              <a:t> BGB Allgemeiner Teil, Fall 16, S. 107 – 116</a:t>
            </a:r>
          </a:p>
          <a:p>
            <a:r>
              <a:rPr lang="de-DE" sz="2000" dirty="0"/>
              <a:t>Würdinger: BGB AT: Schwarzgeldabrede beim Grundstückskauf (</a:t>
            </a:r>
            <a:r>
              <a:rPr lang="de-DE" sz="2000" dirty="0" err="1"/>
              <a:t>JuS</a:t>
            </a:r>
            <a:r>
              <a:rPr lang="de-DE" sz="2000" dirty="0"/>
              <a:t> 2024, 783) </a:t>
            </a:r>
          </a:p>
          <a:p>
            <a:r>
              <a:rPr lang="de-DE" sz="2000" dirty="0"/>
              <a:t>Würdinger: BGB AT: Erwerb eines Miteigentumsanteils an einem nicht vermieteten oder verpachteten Grundstück durch einen Minderjährigen (</a:t>
            </a:r>
            <a:r>
              <a:rPr lang="de-DE" sz="2000" dirty="0" err="1"/>
              <a:t>JuS</a:t>
            </a:r>
            <a:r>
              <a:rPr lang="de-DE" sz="2000" dirty="0"/>
              <a:t> 2024, 974)</a:t>
            </a:r>
          </a:p>
          <a:p>
            <a:r>
              <a:rPr lang="de-DE" sz="2000" dirty="0"/>
              <a:t>Meier: Unentgeltlicher Erwerb von Miteigentum durch Minderjährige als rechtlicher Nachteil (NJW 2024, 1914) </a:t>
            </a:r>
          </a:p>
          <a:p>
            <a:endParaRPr lang="de-DE" dirty="0"/>
          </a:p>
        </p:txBody>
      </p:sp>
      <p:sp>
        <p:nvSpPr>
          <p:cNvPr id="4" name="Fußzeilenplatzhalter 3">
            <a:extLst>
              <a:ext uri="{FF2B5EF4-FFF2-40B4-BE49-F238E27FC236}">
                <a16:creationId xmlns:a16="http://schemas.microsoft.com/office/drawing/2014/main" id="{0B4573EF-58FC-1553-0EE5-4D1CE39B0484}"/>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6E0FB3CE-D80E-853B-53DB-5E4CA5CFBD76}"/>
              </a:ext>
            </a:extLst>
          </p:cNvPr>
          <p:cNvSpPr>
            <a:spLocks noGrp="1"/>
          </p:cNvSpPr>
          <p:nvPr>
            <p:ph type="sldNum" sz="quarter" idx="13"/>
          </p:nvPr>
        </p:nvSpPr>
        <p:spPr/>
        <p:txBody>
          <a:bodyPr/>
          <a:lstStyle/>
          <a:p>
            <a:fld id="{71A4FC8D-13D2-7B4F-9508-B149586C7A80}" type="slidenum">
              <a:rPr lang="de-DE" smtClean="0"/>
              <a:pPr/>
              <a:t>28</a:t>
            </a:fld>
            <a:endParaRPr lang="de-DE"/>
          </a:p>
        </p:txBody>
      </p:sp>
      <p:sp>
        <p:nvSpPr>
          <p:cNvPr id="6" name="Datumsplatzhalter 5">
            <a:extLst>
              <a:ext uri="{FF2B5EF4-FFF2-40B4-BE49-F238E27FC236}">
                <a16:creationId xmlns:a16="http://schemas.microsoft.com/office/drawing/2014/main" id="{C3BE1E36-B470-2CCB-B5A0-34891B40880A}"/>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217037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652975"/>
            <a:ext cx="5832648" cy="1766664"/>
          </a:xfrm>
        </p:spPr>
        <p:txBody>
          <a:bodyPr/>
          <a:lstStyle/>
          <a:p>
            <a:r>
              <a:rPr lang="de-DE" b="1" dirty="0">
                <a:solidFill>
                  <a:srgbClr val="7F7F7F"/>
                </a:solidFill>
                <a:latin typeface="Verdana" panose="020B0604030504040204" pitchFamily="34" charset="0"/>
                <a:ea typeface="Verdana" panose="020B0604030504040204" pitchFamily="34" charset="0"/>
                <a:cs typeface="Verdana" panose="020B0604030504040204" pitchFamily="34" charset="0"/>
              </a:rPr>
              <a:t>Vielen Dank für Ihre Aufmerksamkeit!</a:t>
            </a:r>
            <a:br>
              <a:rPr lang="de-DE" b="1" dirty="0">
                <a:solidFill>
                  <a:srgbClr val="7F7F7F"/>
                </a:solidFill>
                <a:latin typeface="Verdana" panose="020B0604030504040204" pitchFamily="34" charset="0"/>
                <a:ea typeface="Verdana" panose="020B0604030504040204" pitchFamily="34" charset="0"/>
                <a:cs typeface="Verdana" panose="020B0604030504040204" pitchFamily="34" charset="0"/>
              </a:rPr>
            </a:br>
            <a:br>
              <a:rPr lang="de-DE" dirty="0">
                <a:solidFill>
                  <a:srgbClr val="7F7F7F"/>
                </a:solidFill>
                <a:latin typeface="Verdana" panose="020B0604030504040204" pitchFamily="34" charset="0"/>
                <a:ea typeface="Verdana" panose="020B0604030504040204" pitchFamily="34" charset="0"/>
                <a:cs typeface="Verdana" panose="020B0604030504040204" pitchFamily="34" charset="0"/>
              </a:rPr>
            </a:br>
            <a:endParaRPr lang="de-DE" sz="1800" dirty="0">
              <a:solidFill>
                <a:srgbClr val="7F7F7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9796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55491EA-5ED3-7F5B-28D4-397312CF657A}"/>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AC311CC4-B5E7-3A62-5DE0-3D876CA90923}"/>
              </a:ext>
            </a:extLst>
          </p:cNvPr>
          <p:cNvSpPr>
            <a:spLocks noGrp="1"/>
          </p:cNvSpPr>
          <p:nvPr>
            <p:ph type="body" sz="quarter" idx="11"/>
          </p:nvPr>
        </p:nvSpPr>
        <p:spPr/>
        <p:txBody>
          <a:bodyPr/>
          <a:lstStyle/>
          <a:p>
            <a:r>
              <a:rPr lang="de-DE" u="sng" dirty="0"/>
              <a:t>Aufbau: </a:t>
            </a:r>
          </a:p>
          <a:p>
            <a:r>
              <a:rPr lang="de-DE" u="sng" dirty="0"/>
              <a:t>(für die Falllösung wäre nur II. relevant, hier geht es um eine umfassende Besprechung der aufgeworfenen Probleme)</a:t>
            </a:r>
          </a:p>
          <a:p>
            <a:endParaRPr lang="de-DE" dirty="0"/>
          </a:p>
          <a:p>
            <a:pPr marL="514350" indent="-514350">
              <a:buAutoNum type="romanUcPeriod"/>
            </a:pPr>
            <a:r>
              <a:rPr lang="de-DE" dirty="0"/>
              <a:t>Wirksamkeit des Schenkungsvertrages als schuldrechtliches Kausalgeschäft</a:t>
            </a:r>
          </a:p>
          <a:p>
            <a:pPr marL="514350" indent="-514350">
              <a:buAutoNum type="romanUcPeriod"/>
            </a:pPr>
            <a:r>
              <a:rPr lang="de-DE" dirty="0"/>
              <a:t>Wirksamkeit der Eigentumsübertragung </a:t>
            </a:r>
          </a:p>
          <a:p>
            <a:pPr marL="514350" indent="-514350">
              <a:buAutoNum type="romanUcPeriod"/>
            </a:pPr>
            <a:r>
              <a:rPr lang="de-DE" dirty="0"/>
              <a:t> Stellvertretung der Kinder durch M </a:t>
            </a:r>
          </a:p>
          <a:p>
            <a:pPr marL="514350" indent="-514350">
              <a:buAutoNum type="romanUcPeriod"/>
            </a:pPr>
            <a:r>
              <a:rPr lang="de-DE" dirty="0"/>
              <a:t>Exkurs: Gesamtbetrachtungslehre des BGH</a:t>
            </a:r>
          </a:p>
        </p:txBody>
      </p:sp>
      <p:sp>
        <p:nvSpPr>
          <p:cNvPr id="4" name="Fußzeilenplatzhalter 3">
            <a:extLst>
              <a:ext uri="{FF2B5EF4-FFF2-40B4-BE49-F238E27FC236}">
                <a16:creationId xmlns:a16="http://schemas.microsoft.com/office/drawing/2014/main" id="{365636C6-DEA6-DF91-EB75-49C1F895F026}"/>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160C1D0E-936B-8B60-E5F4-4D7ED07DFA6A}"/>
              </a:ext>
            </a:extLst>
          </p:cNvPr>
          <p:cNvSpPr>
            <a:spLocks noGrp="1"/>
          </p:cNvSpPr>
          <p:nvPr>
            <p:ph type="sldNum" sz="quarter" idx="13"/>
          </p:nvPr>
        </p:nvSpPr>
        <p:spPr/>
        <p:txBody>
          <a:bodyPr/>
          <a:lstStyle/>
          <a:p>
            <a:fld id="{71A4FC8D-13D2-7B4F-9508-B149586C7A80}" type="slidenum">
              <a:rPr lang="de-DE" smtClean="0"/>
              <a:pPr/>
              <a:t>3</a:t>
            </a:fld>
            <a:endParaRPr lang="de-DE"/>
          </a:p>
        </p:txBody>
      </p:sp>
      <p:sp>
        <p:nvSpPr>
          <p:cNvPr id="6" name="Datumsplatzhalter 5">
            <a:extLst>
              <a:ext uri="{FF2B5EF4-FFF2-40B4-BE49-F238E27FC236}">
                <a16:creationId xmlns:a16="http://schemas.microsoft.com/office/drawing/2014/main" id="{2932E443-FDAC-FA24-04CB-C29F45DD13DD}"/>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33136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0A7BDE7-5F86-2AD9-EC59-D38FE349C4D3}"/>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A5B4E93D-0AFC-1A51-B391-5A234998DC29}"/>
              </a:ext>
            </a:extLst>
          </p:cNvPr>
          <p:cNvSpPr>
            <a:spLocks noGrp="1"/>
          </p:cNvSpPr>
          <p:nvPr>
            <p:ph type="body" sz="quarter" idx="11"/>
          </p:nvPr>
        </p:nvSpPr>
        <p:spPr/>
        <p:txBody>
          <a:bodyPr/>
          <a:lstStyle/>
          <a:p>
            <a:pPr marL="514350" indent="-514350">
              <a:buAutoNum type="romanUcPeriod"/>
            </a:pPr>
            <a:r>
              <a:rPr lang="de-DE" u="sng" dirty="0"/>
              <a:t>Wirksamkeit des Schenkungsvertrages als schuldrechtliches Kausalgeschäft </a:t>
            </a:r>
          </a:p>
          <a:p>
            <a:pPr>
              <a:buFontTx/>
              <a:buChar char="-"/>
            </a:pPr>
            <a:r>
              <a:rPr lang="de-DE" dirty="0"/>
              <a:t>Zustandekommen der Schenkung gemäß § 516 BGB: zwei übereinstimmende Willenserklärungen </a:t>
            </a:r>
          </a:p>
          <a:p>
            <a:pPr>
              <a:buFontTx/>
              <a:buChar char="-"/>
            </a:pPr>
            <a:r>
              <a:rPr lang="de-DE" dirty="0"/>
              <a:t>Wirksamkeit der Willenserklärungen von K1 und K2? </a:t>
            </a:r>
          </a:p>
          <a:p>
            <a:pPr>
              <a:buFontTx/>
              <a:buChar char="-"/>
            </a:pPr>
            <a:r>
              <a:rPr lang="de-DE" dirty="0"/>
              <a:t>K1 und K2 sind 11 und 14 Jahre alt: beschränkt geschäftsfähig gemäß § 106 BGB</a:t>
            </a:r>
          </a:p>
          <a:p>
            <a:pPr>
              <a:buFontTx/>
              <a:buChar char="-"/>
            </a:pPr>
            <a:endParaRPr lang="de-DE" dirty="0"/>
          </a:p>
        </p:txBody>
      </p:sp>
      <p:sp>
        <p:nvSpPr>
          <p:cNvPr id="4" name="Fußzeilenplatzhalter 3">
            <a:extLst>
              <a:ext uri="{FF2B5EF4-FFF2-40B4-BE49-F238E27FC236}">
                <a16:creationId xmlns:a16="http://schemas.microsoft.com/office/drawing/2014/main" id="{501D593E-5B97-52EA-739D-047AC3CD7415}"/>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6F27D1DA-DBFB-C485-2A4A-40234AA09CAC}"/>
              </a:ext>
            </a:extLst>
          </p:cNvPr>
          <p:cNvSpPr>
            <a:spLocks noGrp="1"/>
          </p:cNvSpPr>
          <p:nvPr>
            <p:ph type="sldNum" sz="quarter" idx="13"/>
          </p:nvPr>
        </p:nvSpPr>
        <p:spPr/>
        <p:txBody>
          <a:bodyPr/>
          <a:lstStyle/>
          <a:p>
            <a:fld id="{71A4FC8D-13D2-7B4F-9508-B149586C7A80}" type="slidenum">
              <a:rPr lang="de-DE" smtClean="0"/>
              <a:pPr/>
              <a:t>4</a:t>
            </a:fld>
            <a:endParaRPr lang="de-DE"/>
          </a:p>
        </p:txBody>
      </p:sp>
      <p:sp>
        <p:nvSpPr>
          <p:cNvPr id="6" name="Datumsplatzhalter 5">
            <a:extLst>
              <a:ext uri="{FF2B5EF4-FFF2-40B4-BE49-F238E27FC236}">
                <a16:creationId xmlns:a16="http://schemas.microsoft.com/office/drawing/2014/main" id="{6C38A01D-73C2-9CDB-0FEE-9659E44CFB11}"/>
              </a:ext>
            </a:extLst>
          </p:cNvPr>
          <p:cNvSpPr>
            <a:spLocks noGrp="1"/>
          </p:cNvSpPr>
          <p:nvPr>
            <p:ph type="dt" sz="half" idx="14"/>
          </p:nvPr>
        </p:nvSpPr>
        <p:spPr/>
        <p:txBody>
          <a:bodyPr/>
          <a:lstStyle/>
          <a:p>
            <a:fld id="{816AF9C2-DCD8-7F46-BDAF-71BF6C7B194F}" type="datetime1">
              <a:rPr lang="de-DE" smtClean="0"/>
              <a:pPr/>
              <a:t>15.04.25</a:t>
            </a:fld>
            <a:endParaRPr lang="de-DE" dirty="0"/>
          </a:p>
        </p:txBody>
      </p:sp>
    </p:spTree>
    <p:extLst>
      <p:ext uri="{BB962C8B-B14F-4D97-AF65-F5344CB8AC3E}">
        <p14:creationId xmlns:p14="http://schemas.microsoft.com/office/powerpoint/2010/main" val="360179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69692AB-339F-7769-2CBC-1185895474D3}"/>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F2D634F7-9A53-08AC-4916-E31B4448BE2A}"/>
              </a:ext>
            </a:extLst>
          </p:cNvPr>
          <p:cNvSpPr>
            <a:spLocks noGrp="1"/>
          </p:cNvSpPr>
          <p:nvPr>
            <p:ph type="body" sz="quarter" idx="11"/>
          </p:nvPr>
        </p:nvSpPr>
        <p:spPr/>
        <p:txBody>
          <a:bodyPr/>
          <a:lstStyle/>
          <a:p>
            <a:pPr>
              <a:buFontTx/>
              <a:buChar char="-"/>
            </a:pPr>
            <a:r>
              <a:rPr lang="de-DE" dirty="0"/>
              <a:t>Damit hängt die Wirksamkeit der Willenserklärung (Annahmeerklärung) davon ab, ob diese lediglich rechtlich vorteilhaft ist, §107 BGB. </a:t>
            </a:r>
          </a:p>
          <a:p>
            <a:pPr>
              <a:buFontTx/>
              <a:buChar char="-"/>
            </a:pPr>
            <a:r>
              <a:rPr lang="de-DE" dirty="0"/>
              <a:t>Ein lediglich rechtlicher Vorteil liegt vor, wenn das Rechtsgeschäft keine unmittelbaren rechtlichen Nachteile für den Minderjährigen mit sich bringt. </a:t>
            </a:r>
          </a:p>
          <a:p>
            <a:pPr marL="0" indent="0"/>
            <a:endParaRPr lang="de-DE" dirty="0"/>
          </a:p>
        </p:txBody>
      </p:sp>
      <p:sp>
        <p:nvSpPr>
          <p:cNvPr id="4" name="Fußzeilenplatzhalter 3">
            <a:extLst>
              <a:ext uri="{FF2B5EF4-FFF2-40B4-BE49-F238E27FC236}">
                <a16:creationId xmlns:a16="http://schemas.microsoft.com/office/drawing/2014/main" id="{7FB3504B-A99F-8601-8558-8D2F23A6F97D}"/>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DE615CF4-FC7D-5F4C-DBB0-CD54408204AF}"/>
              </a:ext>
            </a:extLst>
          </p:cNvPr>
          <p:cNvSpPr>
            <a:spLocks noGrp="1"/>
          </p:cNvSpPr>
          <p:nvPr>
            <p:ph type="sldNum" sz="quarter" idx="13"/>
          </p:nvPr>
        </p:nvSpPr>
        <p:spPr/>
        <p:txBody>
          <a:bodyPr/>
          <a:lstStyle/>
          <a:p>
            <a:fld id="{71A4FC8D-13D2-7B4F-9508-B149586C7A80}" type="slidenum">
              <a:rPr lang="de-DE" smtClean="0"/>
              <a:pPr/>
              <a:t>5</a:t>
            </a:fld>
            <a:endParaRPr lang="de-DE"/>
          </a:p>
        </p:txBody>
      </p:sp>
      <p:sp>
        <p:nvSpPr>
          <p:cNvPr id="6" name="Datumsplatzhalter 5">
            <a:extLst>
              <a:ext uri="{FF2B5EF4-FFF2-40B4-BE49-F238E27FC236}">
                <a16:creationId xmlns:a16="http://schemas.microsoft.com/office/drawing/2014/main" id="{3ACD18B0-1D41-422A-14DC-340992DBF9BE}"/>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232467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D0D07DF-D475-3906-8B32-D586B17ED50E}"/>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24DEC774-DDFF-FD2C-EFE1-40C93974C453}"/>
              </a:ext>
            </a:extLst>
          </p:cNvPr>
          <p:cNvSpPr>
            <a:spLocks noGrp="1"/>
          </p:cNvSpPr>
          <p:nvPr>
            <p:ph type="body" sz="quarter" idx="11"/>
          </p:nvPr>
        </p:nvSpPr>
        <p:spPr/>
        <p:txBody>
          <a:bodyPr/>
          <a:lstStyle/>
          <a:p>
            <a:r>
              <a:rPr lang="de-DE" b="1" dirty="0"/>
              <a:t>P: Rücktrittsvorbehalt </a:t>
            </a:r>
          </a:p>
          <a:p>
            <a:r>
              <a:rPr lang="de-DE" dirty="0"/>
              <a:t>- § 346 Abs. 1 BGB: K1 und K2 hätten im Falle der Ausübung des Rücktrittsrechts nicht nur die ihren jeweiligen Miteigentumsanteil zurückzugewähren</a:t>
            </a:r>
          </a:p>
          <a:p>
            <a:r>
              <a:rPr lang="de-DE" dirty="0"/>
              <a:t>- Sie müssten auch Wertersatz und Schadensersatz, insbesondere für eine zwischenzeitlich eingetretene Verschlechterung des Grundstücks, haften, § 346 Abs. 2 – 4 BGB </a:t>
            </a:r>
          </a:p>
        </p:txBody>
      </p:sp>
      <p:sp>
        <p:nvSpPr>
          <p:cNvPr id="4" name="Fußzeilenplatzhalter 3">
            <a:extLst>
              <a:ext uri="{FF2B5EF4-FFF2-40B4-BE49-F238E27FC236}">
                <a16:creationId xmlns:a16="http://schemas.microsoft.com/office/drawing/2014/main" id="{ED2B7F0F-1A00-AF6F-F007-FAB8402AC5C3}"/>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95D74D4D-8ED1-2765-42C5-B9AEAFD4DAA7}"/>
              </a:ext>
            </a:extLst>
          </p:cNvPr>
          <p:cNvSpPr>
            <a:spLocks noGrp="1"/>
          </p:cNvSpPr>
          <p:nvPr>
            <p:ph type="sldNum" sz="quarter" idx="13"/>
          </p:nvPr>
        </p:nvSpPr>
        <p:spPr/>
        <p:txBody>
          <a:bodyPr/>
          <a:lstStyle/>
          <a:p>
            <a:fld id="{71A4FC8D-13D2-7B4F-9508-B149586C7A80}" type="slidenum">
              <a:rPr lang="de-DE" smtClean="0"/>
              <a:pPr/>
              <a:t>6</a:t>
            </a:fld>
            <a:endParaRPr lang="de-DE"/>
          </a:p>
        </p:txBody>
      </p:sp>
      <p:sp>
        <p:nvSpPr>
          <p:cNvPr id="6" name="Datumsplatzhalter 5">
            <a:extLst>
              <a:ext uri="{FF2B5EF4-FFF2-40B4-BE49-F238E27FC236}">
                <a16:creationId xmlns:a16="http://schemas.microsoft.com/office/drawing/2014/main" id="{B394D193-2A2F-17E7-99FB-B87BF2328DCB}"/>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295984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4F114B-FE0D-8510-08E3-D2C1D7D886E0}"/>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3A7192E1-514F-3CB7-5134-966430829D7F}"/>
              </a:ext>
            </a:extLst>
          </p:cNvPr>
          <p:cNvSpPr>
            <a:spLocks noGrp="1"/>
          </p:cNvSpPr>
          <p:nvPr>
            <p:ph type="body" sz="quarter" idx="11"/>
          </p:nvPr>
        </p:nvSpPr>
        <p:spPr/>
        <p:txBody>
          <a:bodyPr/>
          <a:lstStyle/>
          <a:p>
            <a:pPr>
              <a:buFont typeface="Wingdings" pitchFamily="2" charset="2"/>
              <a:buChar char="à"/>
            </a:pPr>
            <a:r>
              <a:rPr lang="de-DE" dirty="0">
                <a:sym typeface="Wingdings" pitchFamily="2" charset="2"/>
              </a:rPr>
              <a:t>Deshalb ist die Schenkung schwebend unwirksam.</a:t>
            </a:r>
          </a:p>
          <a:p>
            <a:pPr marL="0" indent="0"/>
            <a:endParaRPr lang="de-DE" dirty="0">
              <a:sym typeface="Wingdings" pitchFamily="2" charset="2"/>
            </a:endParaRPr>
          </a:p>
          <a:p>
            <a:pPr marL="0" indent="0"/>
            <a:r>
              <a:rPr lang="de-DE" dirty="0">
                <a:sym typeface="Wingdings" pitchFamily="2" charset="2"/>
              </a:rPr>
              <a:t>Eine nachträgliche Genehmigung der Mutter gemäß § 108 BGB ist nicht erfolgt.</a:t>
            </a:r>
          </a:p>
        </p:txBody>
      </p:sp>
      <p:sp>
        <p:nvSpPr>
          <p:cNvPr id="4" name="Fußzeilenplatzhalter 3">
            <a:extLst>
              <a:ext uri="{FF2B5EF4-FFF2-40B4-BE49-F238E27FC236}">
                <a16:creationId xmlns:a16="http://schemas.microsoft.com/office/drawing/2014/main" id="{E4EA4EDA-2150-CA66-33FD-BB11B37DEC68}"/>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0334C7A1-D1E7-24A6-6A23-99BEF2A2E78A}"/>
              </a:ext>
            </a:extLst>
          </p:cNvPr>
          <p:cNvSpPr>
            <a:spLocks noGrp="1"/>
          </p:cNvSpPr>
          <p:nvPr>
            <p:ph type="sldNum" sz="quarter" idx="13"/>
          </p:nvPr>
        </p:nvSpPr>
        <p:spPr/>
        <p:txBody>
          <a:bodyPr/>
          <a:lstStyle/>
          <a:p>
            <a:fld id="{71A4FC8D-13D2-7B4F-9508-B149586C7A80}" type="slidenum">
              <a:rPr lang="de-DE" smtClean="0"/>
              <a:pPr/>
              <a:t>7</a:t>
            </a:fld>
            <a:endParaRPr lang="de-DE"/>
          </a:p>
        </p:txBody>
      </p:sp>
      <p:sp>
        <p:nvSpPr>
          <p:cNvPr id="6" name="Datumsplatzhalter 5">
            <a:extLst>
              <a:ext uri="{FF2B5EF4-FFF2-40B4-BE49-F238E27FC236}">
                <a16:creationId xmlns:a16="http://schemas.microsoft.com/office/drawing/2014/main" id="{80536CD2-FE01-14D8-D72A-0D0D2F1E540F}"/>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207085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789B4CD-D12D-6E08-F54E-C4ABD288CC4A}"/>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D2B93ED1-C06E-D3AB-B106-E6FC513C6F74}"/>
              </a:ext>
            </a:extLst>
          </p:cNvPr>
          <p:cNvSpPr>
            <a:spLocks noGrp="1"/>
          </p:cNvSpPr>
          <p:nvPr>
            <p:ph type="body" sz="quarter" idx="11"/>
          </p:nvPr>
        </p:nvSpPr>
        <p:spPr>
          <a:xfrm>
            <a:off x="1149424" y="1332000"/>
            <a:ext cx="7239000" cy="4495800"/>
          </a:xfrm>
        </p:spPr>
        <p:txBody>
          <a:bodyPr/>
          <a:lstStyle/>
          <a:p>
            <a:r>
              <a:rPr lang="de-DE" b="1" dirty="0"/>
              <a:t>II. Wirksamkeit der Eigentumsübertragung </a:t>
            </a:r>
          </a:p>
          <a:p>
            <a:r>
              <a:rPr lang="de-DE" dirty="0"/>
              <a:t>Fraglich ist, ob die Auflassung (§ 925 BGB), also die in Erfüllung des schuldrechtlichen Vertrages erfolgende Einigung, wirksam ist.</a:t>
            </a:r>
          </a:p>
          <a:p>
            <a:r>
              <a:rPr lang="de-DE" dirty="0"/>
              <a:t>- Aufgrund der beschränkten Geschäftsfähigkeit von K1 und K2 kommt es darauf an, ob das dingliche Geschäft lediglich rechtlich vorteilhaft ist gemäß §107 BGB.  </a:t>
            </a:r>
          </a:p>
        </p:txBody>
      </p:sp>
      <p:sp>
        <p:nvSpPr>
          <p:cNvPr id="4" name="Fußzeilenplatzhalter 3">
            <a:extLst>
              <a:ext uri="{FF2B5EF4-FFF2-40B4-BE49-F238E27FC236}">
                <a16:creationId xmlns:a16="http://schemas.microsoft.com/office/drawing/2014/main" id="{1040AFDF-7EB2-CB85-85B0-DF138F9513B9}"/>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1A56655B-B051-A9EB-C345-1DF593603759}"/>
              </a:ext>
            </a:extLst>
          </p:cNvPr>
          <p:cNvSpPr>
            <a:spLocks noGrp="1"/>
          </p:cNvSpPr>
          <p:nvPr>
            <p:ph type="sldNum" sz="quarter" idx="13"/>
          </p:nvPr>
        </p:nvSpPr>
        <p:spPr/>
        <p:txBody>
          <a:bodyPr/>
          <a:lstStyle/>
          <a:p>
            <a:fld id="{71A4FC8D-13D2-7B4F-9508-B149586C7A80}" type="slidenum">
              <a:rPr lang="de-DE" smtClean="0"/>
              <a:pPr/>
              <a:t>8</a:t>
            </a:fld>
            <a:endParaRPr lang="de-DE"/>
          </a:p>
        </p:txBody>
      </p:sp>
      <p:sp>
        <p:nvSpPr>
          <p:cNvPr id="6" name="Datumsplatzhalter 5">
            <a:extLst>
              <a:ext uri="{FF2B5EF4-FFF2-40B4-BE49-F238E27FC236}">
                <a16:creationId xmlns:a16="http://schemas.microsoft.com/office/drawing/2014/main" id="{FFD072BB-49DB-59F6-A2FA-BE3D334C3169}"/>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316049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08D586A-5E54-15A3-8F1B-C8042FB12B42}"/>
              </a:ext>
            </a:extLst>
          </p:cNvPr>
          <p:cNvSpPr>
            <a:spLocks noGrp="1"/>
          </p:cNvSpPr>
          <p:nvPr>
            <p:ph type="body" sz="quarter" idx="10"/>
          </p:nvPr>
        </p:nvSpPr>
        <p:spPr/>
        <p:txBody>
          <a:bodyPr/>
          <a:lstStyle/>
          <a:p>
            <a:endParaRPr lang="de-DE"/>
          </a:p>
        </p:txBody>
      </p:sp>
      <p:sp>
        <p:nvSpPr>
          <p:cNvPr id="3" name="Textplatzhalter 2">
            <a:extLst>
              <a:ext uri="{FF2B5EF4-FFF2-40B4-BE49-F238E27FC236}">
                <a16:creationId xmlns:a16="http://schemas.microsoft.com/office/drawing/2014/main" id="{BDA69B51-B619-EA86-DFB9-2A974B9D3F0A}"/>
              </a:ext>
            </a:extLst>
          </p:cNvPr>
          <p:cNvSpPr>
            <a:spLocks noGrp="1"/>
          </p:cNvSpPr>
          <p:nvPr>
            <p:ph type="body" sz="quarter" idx="11"/>
          </p:nvPr>
        </p:nvSpPr>
        <p:spPr/>
        <p:txBody>
          <a:bodyPr/>
          <a:lstStyle/>
          <a:p>
            <a:r>
              <a:rPr lang="de-DE" dirty="0"/>
              <a:t>- Der Erwerb von Grundstücken ist nicht rechtlich vorteilhaft, wenn der Minderjährige infolge des Erwerbs mit Verpflichtungen belastet wird, für die er nicht nur dinglich mit der erworbenen Sache, sondern auch persönlich mit seinem eigenen Vermögen haftet. </a:t>
            </a:r>
          </a:p>
        </p:txBody>
      </p:sp>
      <p:sp>
        <p:nvSpPr>
          <p:cNvPr id="4" name="Fußzeilenplatzhalter 3">
            <a:extLst>
              <a:ext uri="{FF2B5EF4-FFF2-40B4-BE49-F238E27FC236}">
                <a16:creationId xmlns:a16="http://schemas.microsoft.com/office/drawing/2014/main" id="{3CB532FE-4593-E38B-C160-AD84787291A6}"/>
              </a:ext>
            </a:extLst>
          </p:cNvPr>
          <p:cNvSpPr>
            <a:spLocks noGrp="1"/>
          </p:cNvSpPr>
          <p:nvPr>
            <p:ph type="ftr" sz="quarter" idx="12"/>
          </p:nvPr>
        </p:nvSpPr>
        <p:spPr/>
        <p:txBody>
          <a:bodyPr/>
          <a:lstStyle/>
          <a:p>
            <a:pPr>
              <a:defRPr/>
            </a:pPr>
            <a:endParaRPr lang="de-DE"/>
          </a:p>
        </p:txBody>
      </p:sp>
      <p:sp>
        <p:nvSpPr>
          <p:cNvPr id="5" name="Foliennummernplatzhalter 4">
            <a:extLst>
              <a:ext uri="{FF2B5EF4-FFF2-40B4-BE49-F238E27FC236}">
                <a16:creationId xmlns:a16="http://schemas.microsoft.com/office/drawing/2014/main" id="{BC7D3CDF-1B78-4F9F-E02C-BD38137CC7CB}"/>
              </a:ext>
            </a:extLst>
          </p:cNvPr>
          <p:cNvSpPr>
            <a:spLocks noGrp="1"/>
          </p:cNvSpPr>
          <p:nvPr>
            <p:ph type="sldNum" sz="quarter" idx="13"/>
          </p:nvPr>
        </p:nvSpPr>
        <p:spPr/>
        <p:txBody>
          <a:bodyPr/>
          <a:lstStyle/>
          <a:p>
            <a:fld id="{71A4FC8D-13D2-7B4F-9508-B149586C7A80}" type="slidenum">
              <a:rPr lang="de-DE" smtClean="0"/>
              <a:pPr/>
              <a:t>9</a:t>
            </a:fld>
            <a:endParaRPr lang="de-DE"/>
          </a:p>
        </p:txBody>
      </p:sp>
      <p:sp>
        <p:nvSpPr>
          <p:cNvPr id="6" name="Datumsplatzhalter 5">
            <a:extLst>
              <a:ext uri="{FF2B5EF4-FFF2-40B4-BE49-F238E27FC236}">
                <a16:creationId xmlns:a16="http://schemas.microsoft.com/office/drawing/2014/main" id="{27DA8BCB-74D9-BCBD-233B-95FF3E963C95}"/>
              </a:ext>
            </a:extLst>
          </p:cNvPr>
          <p:cNvSpPr>
            <a:spLocks noGrp="1"/>
          </p:cNvSpPr>
          <p:nvPr>
            <p:ph type="dt" sz="half" idx="14"/>
          </p:nvPr>
        </p:nvSpPr>
        <p:spPr/>
        <p:txBody>
          <a:bodyPr/>
          <a:lstStyle/>
          <a:p>
            <a:fld id="{816AF9C2-DCD8-7F46-BDAF-71BF6C7B194F}" type="datetime1">
              <a:rPr lang="de-DE" smtClean="0"/>
              <a:pPr/>
              <a:t>15.04.25</a:t>
            </a:fld>
            <a:endParaRPr lang="de-DE"/>
          </a:p>
        </p:txBody>
      </p:sp>
    </p:spTree>
    <p:extLst>
      <p:ext uri="{BB962C8B-B14F-4D97-AF65-F5344CB8AC3E}">
        <p14:creationId xmlns:p14="http://schemas.microsoft.com/office/powerpoint/2010/main" val="3609778048"/>
      </p:ext>
    </p:extLst>
  </p:cSld>
  <p:clrMapOvr>
    <a:masterClrMapping/>
  </p:clrMapOvr>
</p:sld>
</file>

<file path=ppt/theme/theme1.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Office-Design">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1393</Words>
  <Application>Microsoft Macintosh PowerPoint</Application>
  <PresentationFormat>Bildschirmpräsentation (4:3)</PresentationFormat>
  <Paragraphs>164</Paragraphs>
  <Slides>29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29</vt:i4>
      </vt:variant>
    </vt:vector>
  </HeadingPairs>
  <TitlesOfParts>
    <vt:vector size="36" baseType="lpstr">
      <vt:lpstr>Arial</vt:lpstr>
      <vt:lpstr>Calibri</vt:lpstr>
      <vt:lpstr>Geneva</vt:lpstr>
      <vt:lpstr>Lucida Grande</vt:lpstr>
      <vt:lpstr>Verdana</vt:lpstr>
      <vt:lpstr>Wingdings</vt:lpstr>
      <vt:lpstr>1_Office-Design</vt:lpstr>
      <vt:lpstr>Übung im Zivilrecht für Fortgeschrittene Sommersemester 2025   Einheit 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mws</dc:creator>
  <cp:lastModifiedBy>Viola Kodweiß</cp:lastModifiedBy>
  <cp:revision>150</cp:revision>
  <cp:lastPrinted>2021-03-25T21:04:05Z</cp:lastPrinted>
  <dcterms:created xsi:type="dcterms:W3CDTF">2010-05-03T10:36:49Z</dcterms:created>
  <dcterms:modified xsi:type="dcterms:W3CDTF">2025-04-15T06:55:06Z</dcterms:modified>
</cp:coreProperties>
</file>