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F9AC4-BA25-D238-BEBC-51E3A94EB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10" y="1788454"/>
            <a:ext cx="8361229" cy="2098226"/>
          </a:xfrm>
        </p:spPr>
        <p:txBody>
          <a:bodyPr/>
          <a:lstStyle/>
          <a:p>
            <a:r>
              <a:rPr lang="de-DE" dirty="0" err="1"/>
              <a:t>Repetitorium</a:t>
            </a:r>
            <a:r>
              <a:rPr lang="de-DE" dirty="0"/>
              <a:t> ZPO 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8D6FFAF-B23F-5FBD-63D7-169F46C7DD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3. Termin, 26. Juni 2025</a:t>
            </a:r>
          </a:p>
          <a:p>
            <a:r>
              <a:rPr lang="de-DE" dirty="0"/>
              <a:t>Lehrstuhl Prof. Dr. Christian Gomille, RiOLG</a:t>
            </a:r>
          </a:p>
        </p:txBody>
      </p:sp>
    </p:spTree>
    <p:extLst>
      <p:ext uri="{BB962C8B-B14F-4D97-AF65-F5344CB8AC3E}">
        <p14:creationId xmlns:p14="http://schemas.microsoft.com/office/powerpoint/2010/main" val="3235124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F89398-0F01-AA39-8519-62DFE717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14C7B9-A2BA-877A-5768-088297581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u="sng" dirty="0"/>
              <a:t>4. Prozessuale Rechtsfolgen der Prozessaufrechnung</a:t>
            </a:r>
          </a:p>
          <a:p>
            <a:endParaRPr lang="de-DE" u="sng" dirty="0"/>
          </a:p>
          <a:p>
            <a:pPr lvl="1"/>
            <a:r>
              <a:rPr lang="de-DE" i="0" dirty="0"/>
              <a:t> </a:t>
            </a:r>
            <a:r>
              <a:rPr lang="de-DE" i="0" dirty="0" err="1"/>
              <a:t>Rechtshängigkeit</a:t>
            </a:r>
            <a:r>
              <a:rPr lang="de-DE" i="0" dirty="0"/>
              <a:t> der mittels Aufrechnung geltend gemachten Gegenforderung </a:t>
            </a:r>
            <a:r>
              <a:rPr lang="de-DE" i="0" dirty="0">
                <a:solidFill>
                  <a:srgbClr val="FF0000"/>
                </a:solidFill>
              </a:rPr>
              <a:t>(-)</a:t>
            </a:r>
          </a:p>
          <a:p>
            <a:pPr lvl="2"/>
            <a:r>
              <a:rPr lang="de-DE" dirty="0"/>
              <a:t>Arg: Wortlaut des § 261 ZPO: </a:t>
            </a:r>
            <a:r>
              <a:rPr lang="de-DE" dirty="0" err="1"/>
              <a:t>Rechtshängigkeit</a:t>
            </a:r>
            <a:r>
              <a:rPr lang="de-DE" dirty="0"/>
              <a:t> durch „Erhebung“ der Klage</a:t>
            </a:r>
          </a:p>
          <a:p>
            <a:pPr lvl="2"/>
            <a:r>
              <a:rPr lang="de-DE" i="0" dirty="0"/>
              <a:t>Arg: Zu strake Beschneid</a:t>
            </a:r>
            <a:r>
              <a:rPr lang="de-DE" dirty="0"/>
              <a:t>ung der Verteidigungsrechte des Beklagten</a:t>
            </a:r>
          </a:p>
          <a:p>
            <a:pPr lvl="3"/>
            <a:r>
              <a:rPr lang="de-DE" i="0" dirty="0"/>
              <a:t>zB Rücknahme der Aufrechnung nur mit Zustimmung des Klägers, vgl. § 269 I ZPO</a:t>
            </a:r>
          </a:p>
          <a:p>
            <a:pPr lvl="2"/>
            <a:endParaRPr lang="de-DE" i="0" dirty="0"/>
          </a:p>
          <a:p>
            <a:pPr lvl="1"/>
            <a:r>
              <a:rPr lang="de-DE" i="0" dirty="0"/>
              <a:t>Rechtskraft </a:t>
            </a:r>
            <a:r>
              <a:rPr lang="de-DE" i="0" dirty="0">
                <a:solidFill>
                  <a:srgbClr val="00B050"/>
                </a:solidFill>
              </a:rPr>
              <a:t>(+)</a:t>
            </a:r>
            <a:r>
              <a:rPr lang="de-DE" i="0" dirty="0">
                <a:solidFill>
                  <a:schemeClr val="tx1"/>
                </a:solidFill>
              </a:rPr>
              <a:t> bis zur Höhe des Betrags, in dem Gegenforderung geltend gemacht wurde</a:t>
            </a:r>
            <a:endParaRPr lang="de-DE" i="0" dirty="0">
              <a:solidFill>
                <a:srgbClr val="00B050"/>
              </a:solidFill>
            </a:endParaRPr>
          </a:p>
          <a:p>
            <a:pPr lvl="2"/>
            <a:r>
              <a:rPr lang="de-DE" i="0" dirty="0"/>
              <a:t>Grundsatz: nur Tenor erwächst in Rechtskraft</a:t>
            </a:r>
          </a:p>
          <a:p>
            <a:pPr lvl="2"/>
            <a:r>
              <a:rPr lang="de-DE" dirty="0"/>
              <a:t>Ausnahme: § 322 II ZPO</a:t>
            </a:r>
          </a:p>
          <a:p>
            <a:pPr lvl="3"/>
            <a:r>
              <a:rPr lang="de-DE" i="0" dirty="0"/>
              <a:t>Direkt nur bei erfolgloser Aufrechnung („Gegenforderung nicht besteht“)</a:t>
            </a:r>
          </a:p>
          <a:p>
            <a:pPr lvl="3"/>
            <a:r>
              <a:rPr lang="de-DE" i="0" dirty="0"/>
              <a:t>Analog bei erfolgreicher Aufrechnung -&gt; keine doppelte Geltendmachung der Forderung</a:t>
            </a:r>
          </a:p>
        </p:txBody>
      </p:sp>
    </p:spTree>
    <p:extLst>
      <p:ext uri="{BB962C8B-B14F-4D97-AF65-F5344CB8AC3E}">
        <p14:creationId xmlns:p14="http://schemas.microsoft.com/office/powerpoint/2010/main" val="1600830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DE60F-70FC-E2D3-4647-E097B8FA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Fall 9 „Umstrittene Malerarbeiten“ – Die Prozessaufrechnung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A3FA9D-4DF8-4EA9-DE06-E72DB0A77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Malermeister Konrad K verklagt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vor dem AG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Aichach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auf Zahlung von 2.000 Euro für Malerarbeiten, die er in ihrem Haus in Friedberg vorgenommen hat.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beantragt, die Klage abzuweisen. Inhaltlich wendet sie ein, den K für seine geschuldeten Tätigkeiten vollständig vergütet zu haben. Die nunmehr eingeklagten 2.000 Euro resultierten daraus, dass K seinen ursprünglich erteilten Auftrag eigenmächtig erweitert habe. Hilfsweise erklärt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die Aufrechnung mit einer Schadenersatzforderung, die ihr gegen K zustehe. Sein Geselle Gustav habe eine chinesische, tönerne Skulptur im Wert von ebenfalls 2.000 Euro aus Unachtsamkeit zerstört. In der Beweisaufnahme räumt Gustav als Zeuge die Behauptungen der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im Wesentlichen ein. Ein Sachverständigengutachten bestätigt die Angaben der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zum Wert der Skulptur. </a:t>
            </a:r>
          </a:p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Welche Erfolgsaussichten hat die Klage des K? 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275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58EAD2-DDE1-A8B1-0502-4AF01FA1F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9: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61EEB2-724B-A7B0-1170-24CD973A1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Zulässigkeit der Klage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Die Klage hat Erfolg, soweit sie zulässig und begründet ist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Die Klage ist zulässig, wenn die Sachentscheidungsvoraussetzungen gegeben sind und Prozesshindernisse nicht entgegenstehen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Insoweit sind keine Probleme ersichtlich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Insbesondere ist das AG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Aichach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gem. § 23 Nr. 1 GVG, § 1 ZPO sachlich und gem. §§ 12, 13 ZPO, § 7 BGB oder gem. § 21 ZPO örtlich zuständig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908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A1A17-F78A-440F-93A6-1C03608A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9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CC1208-4C6B-CB0D-6BD0-1EF62FBF5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98959"/>
            <a:ext cx="9601200" cy="3581400"/>
          </a:xfrm>
        </p:spPr>
        <p:txBody>
          <a:bodyPr/>
          <a:lstStyle/>
          <a:p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Begründetheit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der Klage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Die Klage ist begründet, soweit Konrad gegen 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einen Anspruch auf Zahlung von 2.000 € aus Werkvertrag gem. § 631 Abs. 1 BGB hat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Frage: Ist der Anspruch entstanden?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Problem: Hierzu stellen Konrad und 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unterschiedliche Behauptungen auf, so dass weitere Feststellungen zu treffen sind -&gt; keine Spruchreife der </a:t>
            </a:r>
            <a:r>
              <a:rPr lang="de-DE" i="0" dirty="0">
                <a:solidFill>
                  <a:srgbClr val="000000"/>
                </a:solidFill>
                <a:latin typeface="-webkit-standard"/>
              </a:rPr>
              <a:t>H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auptforderung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Aber denkbar: Womöglich kann das AG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Aichach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die Klage von Konrad bereits jetzt abweisen, wenn die Klageforderung jedenfalls infolge der Aufrechnung von B gem. § 389 BGB erloschen ist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871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C67474-3237-4BA2-863D-67C3E767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9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C65E79-37C6-64D1-B2E4-4D8CBAA38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Voraussetzungen für die Klageabweisung aufgrund der Prozessaufrechnung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Die Prozessaufrechnung muss in vollem Umfang wirksam sein, d.h.</a:t>
            </a:r>
          </a:p>
          <a:p>
            <a:pPr lvl="2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Der mit der Klage geltend gemachte Anspruch muss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materiellrechtlich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erloschen sein gem. § 389 BGB</a:t>
            </a:r>
          </a:p>
          <a:p>
            <a:pPr lvl="2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Dieses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materiellrechtliche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Erlöschen muss B dem Gericht als Verteidigungsmittel (§ 282 ZPO) zur Kenntnis gebracht haben 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0294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13A9B9-A0C4-AC93-7E87-6988A0D7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9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66896B-D1E5-BC1E-D2C8-07DA60790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Wirksamkeit als Prozesshandlung</a:t>
            </a:r>
          </a:p>
          <a:p>
            <a:endParaRPr lang="de-DE" dirty="0"/>
          </a:p>
          <a:p>
            <a:pPr lvl="1"/>
            <a:r>
              <a:rPr lang="de-DE" i="0" dirty="0"/>
              <a:t>Inhalt: Als Prozesshandlung ist die Aufrechnung ein Verteidigungsmittel gegen die erhobene Forderung und bedeutet die Behauptung des Beklagten, dass die Aufrechnung erklärt sei</a:t>
            </a:r>
          </a:p>
          <a:p>
            <a:pPr lvl="1"/>
            <a:r>
              <a:rPr lang="de-DE" i="0" dirty="0"/>
              <a:t>Voraussetzungen: Die prozessrechtliche Wirksamkeit erfordert zunächst das Vorliegen der allgemeinen Prozesshandlungsvoraussetzungen </a:t>
            </a:r>
          </a:p>
          <a:p>
            <a:pPr lvl="1"/>
            <a:r>
              <a:rPr lang="de-DE" i="0" dirty="0"/>
              <a:t>Und weiter: Als Prozesshandlung ist die Prozessaufrechnung bedingungsfeindlich</a:t>
            </a:r>
          </a:p>
          <a:p>
            <a:pPr lvl="1"/>
            <a:r>
              <a:rPr lang="de-DE" i="0" dirty="0"/>
              <a:t>Hier Problem: Aufrechnung erklärt für den Fall, dass der Anspruch besteht </a:t>
            </a:r>
          </a:p>
          <a:p>
            <a:pPr lvl="1"/>
            <a:r>
              <a:rPr lang="de-DE" i="0" dirty="0"/>
              <a:t>Aber: Rein </a:t>
            </a:r>
            <a:r>
              <a:rPr lang="de-DE" i="0" dirty="0" err="1"/>
              <a:t>innerprozessuale</a:t>
            </a:r>
            <a:r>
              <a:rPr lang="de-DE" i="0" dirty="0"/>
              <a:t> Bedingungen sind unproblematisch </a:t>
            </a:r>
          </a:p>
          <a:p>
            <a:pPr lvl="1"/>
            <a:r>
              <a:rPr lang="de-DE" i="0" dirty="0"/>
              <a:t>Rechtzeitiges </a:t>
            </a:r>
            <a:r>
              <a:rPr lang="de-DE" i="0" dirty="0" err="1"/>
              <a:t>Geltendmachen</a:t>
            </a:r>
            <a:r>
              <a:rPr lang="de-DE" i="0" dirty="0"/>
              <a:t> gem. § 296 ZPO </a:t>
            </a:r>
            <a:br>
              <a:rPr lang="de-DE" i="0" dirty="0"/>
            </a:br>
            <a:endParaRPr lang="de-DE" i="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8273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63353-6581-171B-01A0-EDC46DD73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9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CFAE3F-93D5-9D75-7C14-CE1A1379C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Wirksamkeit als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materiellrechtliche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Gestaltungserklärung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Der mit der Klage geltend gemachte Anspruch erlischt nur, wenn auch die 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materiellrechtliche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Aufrechnungserklärung gem. § 388 BGB wirksam und erfolgreich ist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Bestehen einer Aufrechnungslage gem. § 387 BGB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Wirksame Aufrechnungserklärung gem. § 388 BGB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Problem: Hilfsweise Aufrechnung und Bedingungsfeindlichkeit der Gestaltungserklärung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7395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BFB60-8540-C289-C41B-BC4E6844D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9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9EC33F-7979-CC72-44A2-4E6C44017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Wann darf über die nur hilfsweise erklärte Aufrechnung entschieden werden?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Früher ernsthaft vertretene Meinung: Das Gericht darf ohne Feststellungen zum sonstigen Bestehen der Klageforderung abweisen, wenn die Klageforderung jedenfalls infolge der Aufrechnung erloschen wäre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Aber: Das wird heute nicht mehr vertreten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Argument: Die Klageabweisung entscheidet rechtskräftig über die Klageforderung und gem. § 322 Abs. 2 ZPO auch über die Gegenforderung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Deshalb muss dem Urteil entnommen werden können, ob die Klage wegen der Aufrechnung oder aus anderen Gründen abgewiesen wurde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8809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67ED34-2335-7A64-6D93-4AC1B68A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55510"/>
            <a:ext cx="10896600" cy="1330390"/>
          </a:xfrm>
        </p:spPr>
        <p:txBody>
          <a:bodyPr>
            <a:normAutofit fontScale="90000"/>
          </a:bodyPr>
          <a:lstStyle/>
          <a:p>
            <a:r>
              <a:rPr lang="de-DE" dirty="0"/>
              <a:t>Fall 10: „ Verspekuliert“</a:t>
            </a:r>
            <a:br>
              <a:rPr lang="de-DE" dirty="0"/>
            </a:br>
            <a:r>
              <a:rPr lang="de-DE" dirty="0"/>
              <a:t>Schwerpunkte: Nichtstreitige Prozessbeendigung, beiderseitige Erledigungserklärung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E2CAC0-D361-F29B-98E4-10EE85D66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schuldet Konrad K aus Werkvertrag einen Restbetrag von 520 Euro, den sie auch nach mehreren Mahnungen des K nicht begleicht. Sie spekuliert darauf, dass K den mühsamen Weg zum Gericht scheuen werde und sie so diesen Betrag einsparen kann. Als ihr die beim zuständigen Gericht erhobene Zahlungsklage des K zugestellt wird, überweist sie K schließlich den Rechnungsbetrag einschließlich der zwischenzeitlich aufgelaufenen Verzugszinsen.</a:t>
            </a:r>
          </a:p>
          <a:p>
            <a:r>
              <a:rPr lang="de-DE" b="0" i="0" u="none" strike="noStrike">
                <a:solidFill>
                  <a:srgbClr val="000000"/>
                </a:solidFill>
                <a:effectLst/>
                <a:latin typeface="-webkit-standard"/>
              </a:rPr>
              <a:t>Welche </a:t>
            </a:r>
            <a:r>
              <a:rPr lang="de-DE">
                <a:solidFill>
                  <a:srgbClr val="000000"/>
                </a:solidFill>
                <a:latin typeface="-webkit-standard"/>
              </a:rPr>
              <a:t>ihrer</a:t>
            </a:r>
            <a:r>
              <a:rPr lang="de-DE" b="0" i="0" u="none" strike="noStrike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Reaktionsmöglichkeiten entspricht den Interessen des K am besten?</a:t>
            </a:r>
          </a:p>
        </p:txBody>
      </p:sp>
    </p:spTree>
    <p:extLst>
      <p:ext uri="{BB962C8B-B14F-4D97-AF65-F5344CB8AC3E}">
        <p14:creationId xmlns:p14="http://schemas.microsoft.com/office/powerpoint/2010/main" val="3644461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E88B4-93BB-AEF5-554A-9FF2D949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10: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875FFF-A4D0-3F80-956B-A8D84DBD9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Erste Option: Den Prozess wie gehabt fortführen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K hat beantragt, B zur Zahlung von 520 Euro an ich zu verurteilen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K ist zur Wahrheit verpflichtet gem. § 138 Abs. 1 ZPO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Er muss dem Gericht mitteilen, dass die streitgegenständliche Forderung zwischenzeitlich beglichen wurde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 der Folge wird K den Prozess verlieren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Der Prozessverlust zieht gem. § 91 ZPO die 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Kostentragungslast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nach sich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368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EA315-76BE-3FD7-A600-CCC2985A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 Themenschwerpunkte: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3CB24B-4289-48C0-C6FE-F7BD8F42F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Prozessaufrechnung (vgl. Fall 9)</a:t>
            </a:r>
          </a:p>
          <a:p>
            <a:r>
              <a:rPr lang="de-DE" dirty="0"/>
              <a:t>Die nichtstreitige Prozessbeendigung, insbesondere</a:t>
            </a:r>
          </a:p>
          <a:p>
            <a:pPr lvl="1"/>
            <a:r>
              <a:rPr lang="de-DE" i="0" dirty="0"/>
              <a:t>Beiderseitige Erledigungserklärung (vgl. Fall 10)</a:t>
            </a:r>
          </a:p>
          <a:p>
            <a:pPr lvl="1"/>
            <a:r>
              <a:rPr lang="de-DE" i="0" dirty="0"/>
              <a:t>Einseitige Erledigungserklärung (vgl. Fall 11)</a:t>
            </a:r>
          </a:p>
        </p:txBody>
      </p:sp>
    </p:spTree>
    <p:extLst>
      <p:ext uri="{BB962C8B-B14F-4D97-AF65-F5344CB8AC3E}">
        <p14:creationId xmlns:p14="http://schemas.microsoft.com/office/powerpoint/2010/main" val="4215389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3FBC8-D803-7402-3C37-DF8B351D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10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45D79F-12DD-C4E6-1A4B-6F86C8D82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Zweite Option: Verzicht erklären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Ein streitiges Endurteil lässt sich auch durch die Erklärung des Verzichts vermeiden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Der Verzicht führt zu einer Verurteilung des K aufgrund von § 306 ZPO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Auch derjenige, der aufgrund seines Verzichts mit der Klage abgewiesen wird, ist unterliegende Partei i.S.d. § 91 ZPO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Auch im Fall des Verzichts hätte Konrad K die Prozesskosten zu tragen  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3759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7325E-CF73-9BC4-F6E8-01976BC3C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10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6A5F4A-9761-310E-41B3-1482D810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Dritte Option: Klagerücknahme gem. § 269 ZPO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Die Klagerücknahme führt zum Ende der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Rechtshängigkeit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§ 269 Abs. 3 Satz 1 Hs. 1 ZPO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Problem: Konrad K hätte gem. § 269 Abs. 3 Satz 2 ZPO immer noch die Verfahrenskosten zu tragen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Ausnahme 1: Frühere rechtskräftige Entscheidung über die Kosten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Ausnahme 2: 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Kostentragungspflicht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aus einem anderen Grund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Ausnahme 3: Wegfall des Klageanlasses vor der Zustellung der Klage an den Beklagten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0651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2D679-B9A4-D48C-BAB0-E6CFF6A7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Fall 10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667BC4-D073-2A8E-5F98-656CFCC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Vierte Option: Erledigungserklärung gem. § 91a ZPO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Erledigung = Die ursprünglich zulässige und begründete Klage ist durch einen nach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Rechtshängigkeit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eingetretenen Umstand unzulässig oder unbegründet geworden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Schließt der Beklagte sich der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klägerischen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Erledigungserklärung an oder widerspricht er gem. § 91a Abs. 1 Satz 2 ZPO nicht („übereinstimmende Erledigungserklärung“), so beendet dies den Prozess in der Hauptsache unmittelbar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Das bedeutet: Die 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Rechtshängigkeit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des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klägerischen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Anspruchs endet automatisch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Über die Kosten wird aufgrund von § 91a Abs. 1 Satz 1 ZPO nach billigem Ermessen durch Beschluss entschieden 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Schließt der Beklagte sich der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klägerischen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Erledigungserklärung nicht an, spricht man von einer einseitigen Erledigungserklärung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6305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1F65C7-8435-2A77-B238-375024FE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233" y="24765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de-DE" dirty="0"/>
              <a:t>Fall 11: „Melodien für Millionen“</a:t>
            </a:r>
            <a:br>
              <a:rPr lang="de-DE" dirty="0"/>
            </a:br>
            <a:r>
              <a:rPr lang="de-DE" dirty="0"/>
              <a:t>Schwerpunkt: Einseitige Erledigungserklärung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98B3E8-1B58-18A2-E777-94CC1C84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Konrad K hat Unterlassungsklage gegen die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Gesangsstudentin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erhoben, die im selben Mietshaus wie er direkt neben ihm wohnt. Er will ihr untersagen lassen, in der Zeit von 22:00 Uhr abends bis 7:00 Uhr morgens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Gesangsübungen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zu machen, soweit sie die orts- und zeitübliche Lautstärke überschreiten. Im Termin zur mündlichen Verhandlung erklärt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wahrheitsgemäß, sie sei zwischenzeitlich umgezogen. K meint, dass sich der Rechtsstreit dadurch aus seiner Sicht erledigt habe.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Betzy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will dies nicht gelten lassen und besteht auf einer Sachentscheidung.</a:t>
            </a:r>
          </a:p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Wie wird das Gericht entscheiden?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1093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0EFF29-BAE3-029E-DBCD-310FA8692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Fall 11 Lösung: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494144-2532-60F6-8B18-A635A36DE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Problem: Einseitige Erledigungserklärung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Frage: Was passiert, wenn der Beklagte sich der Erledigungserklärung des Klägers nicht anschließt? </a:t>
            </a:r>
          </a:p>
          <a:p>
            <a:pPr lvl="2"/>
            <a:r>
              <a:rPr lang="de-DE" b="0" i="1" u="none" strike="noStrike" dirty="0">
                <a:solidFill>
                  <a:srgbClr val="000000"/>
                </a:solidFill>
                <a:effectLst/>
                <a:latin typeface="-webkit-standard"/>
              </a:rPr>
              <a:t>Denkbar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Der Prozess läuft einfach weiter </a:t>
            </a:r>
          </a:p>
          <a:p>
            <a:pPr lvl="3"/>
            <a:r>
              <a:rPr lang="de-DE" b="0" i="0" u="sng" strike="noStrike" dirty="0">
                <a:solidFill>
                  <a:srgbClr val="000000"/>
                </a:solidFill>
                <a:effectLst/>
                <a:latin typeface="-webkit-standard"/>
              </a:rPr>
              <a:t>Aber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Der Kläger hat erklärt, dass er sein ursprüngliches Rechtsschutzziel nicht weiter verfolgt </a:t>
            </a:r>
          </a:p>
          <a:p>
            <a:pPr lvl="2"/>
            <a:r>
              <a:rPr lang="de-DE" i="1" u="none" strike="noStrike" dirty="0">
                <a:solidFill>
                  <a:srgbClr val="000000"/>
                </a:solidFill>
                <a:effectLst/>
                <a:latin typeface="-webkit-standard"/>
              </a:rPr>
              <a:t>Denkbar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Behandlung als Verzicht oder als Klagerücknahme</a:t>
            </a:r>
          </a:p>
          <a:p>
            <a:pPr lvl="3"/>
            <a:r>
              <a:rPr lang="de-DE" b="0" i="0" u="sng" strike="noStrike" dirty="0">
                <a:solidFill>
                  <a:srgbClr val="000000"/>
                </a:solidFill>
                <a:effectLst/>
                <a:latin typeface="-webkit-standard"/>
              </a:rPr>
              <a:t>Aber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In diesem Fall muss der Kläger die Prozesskosten tragen, was er keinesfalls will </a:t>
            </a:r>
          </a:p>
          <a:p>
            <a:pPr lvl="2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Deshalb h.M.: Analog § 133 BGB ist die einseitig gebliebene Erledigungserklärung als Klageänderung mit dem Inhalt zu interpretieren, dass die Feststellung der Erledigung des Rechtsstreits beantragt sei 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5929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F0B78-B9CF-6EA8-B0CB-46CED5486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Fall 11 Lösung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0C807B-7E45-E43C-6F14-52DE68E73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Einseitige Erledigungserklärung: Prüfungsschema</a:t>
            </a: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1. Ermittlung des Rechtsschutzziels: Diskussion, was die einseitige Erledigungserklärung ist </a:t>
            </a:r>
          </a:p>
          <a:p>
            <a:pPr lvl="1"/>
            <a:endParaRPr lang="de-DE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1"/>
            <a:r>
              <a:rPr lang="de-DE" i="0" dirty="0">
                <a:solidFill>
                  <a:srgbClr val="000000"/>
                </a:solidFill>
                <a:latin typeface="-webkit-standard"/>
              </a:rPr>
              <a:t>2. 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Zulässigkeit der geänderten Klage: Achtung Feststellungsklage gem. § 256 ZPO </a:t>
            </a:r>
          </a:p>
          <a:p>
            <a:pPr lvl="2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Zulässigkeit der Klageänderung gem. §§ 263, 264 BGB </a:t>
            </a:r>
          </a:p>
          <a:p>
            <a:pPr lvl="2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Achtung: Feststellungsklage gem. § 256 Abs. 1 ZPO!</a:t>
            </a:r>
          </a:p>
          <a:p>
            <a:pPr lvl="2"/>
            <a:endParaRPr lang="de-DE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1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3.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Begründetheit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der geänderten Klage: Die Klage ist begründet, wenn der Rechtsstreit in der Hauptsache erledigt ist</a:t>
            </a:r>
          </a:p>
          <a:p>
            <a:pPr lvl="2"/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Erledigt ist der Rechtsstreit, wenn die Klage ursprünglich zulässig und begründet war und durch ein Ereignis nach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Rechtshängigkeit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unzulässig oder unbegründet wurde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8579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C3BEC-58D6-54C9-0383-3FE23C37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eure Aufmerksamkeit, bis nächste Woche ! </a:t>
            </a:r>
            <a:r>
              <a:rPr lang="de-DE" dirty="0">
                <a:sym typeface="Wingdings" pitchFamily="2" charset="2"/>
              </a:rPr>
              <a:t>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C30A47-4EB5-3683-5956-1F921A0A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910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01C2A8-5A8E-0CDB-00C0-2F600328C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F047CE-0A9A-8643-6C41-DAC4BFAB4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Als Prozessaufrechnung bezeichnet man die im Prozess – sei es durch Schriftsatz oder in der mündlichen Verhandlung – erklärte Aufrechnung des Beklagten gegen die Klageforderung </a:t>
            </a:r>
          </a:p>
          <a:p>
            <a:endParaRPr lang="de-DE" dirty="0"/>
          </a:p>
          <a:p>
            <a:r>
              <a:rPr lang="de-DE" dirty="0"/>
              <a:t>Prozessaufrechnung als sog. „Doppeltatbestand“</a:t>
            </a:r>
          </a:p>
          <a:p>
            <a:pPr lvl="1"/>
            <a:r>
              <a:rPr lang="de-DE" i="0" dirty="0"/>
              <a:t>Einerseits:  Prozesshandlung</a:t>
            </a:r>
          </a:p>
          <a:p>
            <a:pPr lvl="1"/>
            <a:r>
              <a:rPr lang="de-DE" i="0" dirty="0"/>
              <a:t>Andererseits: </a:t>
            </a:r>
            <a:r>
              <a:rPr lang="de-DE" i="0" dirty="0" err="1"/>
              <a:t>materiellrechtliche</a:t>
            </a:r>
            <a:r>
              <a:rPr lang="de-DE" i="0" dirty="0"/>
              <a:t> Gestaltungserklärung nach § 388 BGB</a:t>
            </a:r>
          </a:p>
          <a:p>
            <a:pPr lvl="1"/>
            <a:endParaRPr lang="de-DE" i="0" dirty="0"/>
          </a:p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Beide Handlungen können tatsächlich in einem Akt zusammentreffen</a:t>
            </a:r>
            <a:endParaRPr lang="de-DE" i="0" dirty="0"/>
          </a:p>
          <a:p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Für eine erfolgreiche Prozessaufrechnung müssen sowohl die Prozesshandlung als auch die </a:t>
            </a:r>
            <a:r>
              <a:rPr lang="de-DE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materiellrechtliche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Gestaltungserklärung  wirksam sein</a:t>
            </a:r>
          </a:p>
          <a:p>
            <a:endParaRPr lang="de-DE" i="0" dirty="0"/>
          </a:p>
        </p:txBody>
      </p:sp>
    </p:spTree>
    <p:extLst>
      <p:ext uri="{BB962C8B-B14F-4D97-AF65-F5344CB8AC3E}">
        <p14:creationId xmlns:p14="http://schemas.microsoft.com/office/powerpoint/2010/main" val="295555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0F2D7-7701-ECA7-3C3E-DC4FA6BF1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8FF326-4EF9-01F5-1A8D-BA3F982DB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1. </a:t>
            </a:r>
            <a:r>
              <a:rPr lang="de-DE" u="sng" dirty="0"/>
              <a:t>Allgemeine Prozesshandlungsvoraussetzungen</a:t>
            </a:r>
          </a:p>
          <a:p>
            <a:pPr lvl="1"/>
            <a:r>
              <a:rPr lang="de-DE" i="0" dirty="0"/>
              <a:t>Parteifähigkeit § 50 ZPO</a:t>
            </a:r>
          </a:p>
          <a:p>
            <a:pPr lvl="1"/>
            <a:r>
              <a:rPr lang="de-DE" i="0" dirty="0"/>
              <a:t>Prozessfähigkeit § 51 ZPO</a:t>
            </a:r>
          </a:p>
          <a:p>
            <a:pPr lvl="1"/>
            <a:r>
              <a:rPr lang="de-DE" i="0" dirty="0" err="1"/>
              <a:t>Postulationsfähigkeit</a:t>
            </a:r>
            <a:endParaRPr lang="de-DE" i="0" dirty="0"/>
          </a:p>
          <a:p>
            <a:pPr lvl="1"/>
            <a:r>
              <a:rPr lang="de-DE" i="0" dirty="0"/>
              <a:t>Beachte allgemeine </a:t>
            </a:r>
            <a:r>
              <a:rPr lang="de-DE" i="0" dirty="0" err="1"/>
              <a:t>Präklusionsvorschrift</a:t>
            </a:r>
            <a:r>
              <a:rPr lang="de-DE" i="0" dirty="0"/>
              <a:t> § 296 II ZPO</a:t>
            </a:r>
          </a:p>
          <a:p>
            <a:pPr lvl="2"/>
            <a:r>
              <a:rPr lang="de-DE" dirty="0"/>
              <a:t>-&gt; Prozessaufrechnung kann als Verteidigungsmittel vom Gericht zurückgewiesen werden, wenn sie nicht rechtzeitig geltend gemacht wird</a:t>
            </a:r>
            <a:endParaRPr lang="de-DE" i="0" dirty="0"/>
          </a:p>
        </p:txBody>
      </p:sp>
    </p:spTree>
    <p:extLst>
      <p:ext uri="{BB962C8B-B14F-4D97-AF65-F5344CB8AC3E}">
        <p14:creationId xmlns:p14="http://schemas.microsoft.com/office/powerpoint/2010/main" val="158578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E000A-2162-1CD3-1869-11988BE22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FCF02B-520A-E298-8556-5AD53D71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b="1" i="0" dirty="0"/>
              <a:t>P: </a:t>
            </a:r>
            <a:r>
              <a:rPr lang="de-DE" b="1" i="0" dirty="0" err="1"/>
              <a:t>Erforderlichkeit</a:t>
            </a:r>
            <a:r>
              <a:rPr lang="de-DE" b="1" i="0" dirty="0"/>
              <a:t> der Zuständigkeit des Gerichts auch für die Gegenforderung, mit der aufgerechnet wird?</a:t>
            </a:r>
          </a:p>
          <a:p>
            <a:pPr lvl="2"/>
            <a:r>
              <a:rPr lang="de-DE" i="0" dirty="0"/>
              <a:t>Denkbar: Dafür spricht, dass die Entscheidung über die Aufrechnung gem. § 322 II ZPO zumindest teilweise in Rechtskraft erwächst</a:t>
            </a:r>
          </a:p>
          <a:p>
            <a:pPr lvl="2"/>
            <a:r>
              <a:rPr lang="de-DE" dirty="0"/>
              <a:t>Aber hM: Gericht muss nicht zuständig sein</a:t>
            </a:r>
          </a:p>
          <a:p>
            <a:pPr lvl="3"/>
            <a:r>
              <a:rPr lang="de-DE" i="0" dirty="0"/>
              <a:t>Aufrechnung = reines Verteidigungsmittel</a:t>
            </a:r>
          </a:p>
          <a:p>
            <a:pPr lvl="3"/>
            <a:r>
              <a:rPr lang="de-DE" i="0" dirty="0"/>
              <a:t>Keine </a:t>
            </a:r>
            <a:r>
              <a:rPr lang="de-DE" i="0" dirty="0" err="1"/>
              <a:t>Rechtshängigkeit</a:t>
            </a:r>
            <a:r>
              <a:rPr lang="de-DE" i="0" dirty="0"/>
              <a:t> des mit der Aufrechnung geltend gemachten Anspruchs</a:t>
            </a:r>
          </a:p>
          <a:p>
            <a:pPr lvl="3"/>
            <a:r>
              <a:rPr lang="de-DE" i="0" dirty="0"/>
              <a:t>Auch kein Zusammenrechnen der Haupt- und Gegenforderung iSv § 5 ZPO</a:t>
            </a:r>
          </a:p>
        </p:txBody>
      </p:sp>
    </p:spTree>
    <p:extLst>
      <p:ext uri="{BB962C8B-B14F-4D97-AF65-F5344CB8AC3E}">
        <p14:creationId xmlns:p14="http://schemas.microsoft.com/office/powerpoint/2010/main" val="266802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768119-DBA2-C5F5-8D5E-338C4158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CDB2CF-9B54-5FE5-9FC8-0A886CB05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b="1" i="0" dirty="0"/>
              <a:t>P: Aufrechnung mit einer </a:t>
            </a:r>
            <a:r>
              <a:rPr lang="de-DE" b="1" i="0" dirty="0" err="1"/>
              <a:t>rechtswegfremden</a:t>
            </a:r>
            <a:r>
              <a:rPr lang="de-DE" b="1" i="0" dirty="0"/>
              <a:t> Forderung</a:t>
            </a:r>
          </a:p>
          <a:p>
            <a:pPr lvl="2"/>
            <a:r>
              <a:rPr lang="de-DE" i="0" dirty="0"/>
              <a:t>Denkbar: wegen § 17 II GVG muss auch die Aufrechnung mit einer </a:t>
            </a:r>
            <a:r>
              <a:rPr lang="de-DE" i="0" dirty="0" err="1"/>
              <a:t>rechtswegfremden</a:t>
            </a:r>
            <a:r>
              <a:rPr lang="de-DE" i="0" dirty="0"/>
              <a:t> Forderung möglich sein</a:t>
            </a:r>
          </a:p>
          <a:p>
            <a:pPr lvl="2"/>
            <a:endParaRPr lang="de-DE" i="0" dirty="0"/>
          </a:p>
          <a:p>
            <a:pPr lvl="2"/>
            <a:r>
              <a:rPr lang="de-DE" dirty="0"/>
              <a:t>Aber hM: Aufrechnung mit </a:t>
            </a:r>
            <a:r>
              <a:rPr lang="de-DE" dirty="0" err="1"/>
              <a:t>rechtswegfremder</a:t>
            </a:r>
            <a:r>
              <a:rPr lang="de-DE" dirty="0"/>
              <a:t> Forderung unzulässig</a:t>
            </a:r>
          </a:p>
          <a:p>
            <a:pPr lvl="3"/>
            <a:r>
              <a:rPr lang="de-DE" i="0" dirty="0"/>
              <a:t>Wortlaut des § 17 II GVG „Rechtsstreit“ passt nicht</a:t>
            </a:r>
          </a:p>
          <a:p>
            <a:pPr lvl="4"/>
            <a:r>
              <a:rPr lang="de-DE" dirty="0"/>
              <a:t>Meint nur anhängigen Streitgegenstand; mit Aufrechnung aber Geltendmachung eines weiteren Streitgegenstandes</a:t>
            </a:r>
          </a:p>
          <a:p>
            <a:pPr lvl="3"/>
            <a:r>
              <a:rPr lang="de-DE" i="0" dirty="0">
                <a:sym typeface="Wingdings" pitchFamily="2" charset="2"/>
              </a:rPr>
              <a:t> Was muss Gericht nun tun? Aussetzung des Verfahrens nach §148 I ZPO bis zur Entscheidung über die Gegenforderung zB durch das Verwaltungsgericht </a:t>
            </a:r>
            <a:endParaRPr lang="de-DE" i="0" dirty="0"/>
          </a:p>
        </p:txBody>
      </p:sp>
    </p:spTree>
    <p:extLst>
      <p:ext uri="{BB962C8B-B14F-4D97-AF65-F5344CB8AC3E}">
        <p14:creationId xmlns:p14="http://schemas.microsoft.com/office/powerpoint/2010/main" val="344911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5F1EF-D202-6159-FB48-7E6B381CC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B7ED6C-793E-DD38-64DC-3C70C4AAF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/>
              <a:t>2. </a:t>
            </a:r>
            <a:r>
              <a:rPr lang="de-DE" u="sng" dirty="0" err="1"/>
              <a:t>Materiellrechtliche</a:t>
            </a:r>
            <a:r>
              <a:rPr lang="de-DE" u="sng" dirty="0"/>
              <a:t> Wirksamkeitsvoraussetzung</a:t>
            </a:r>
          </a:p>
          <a:p>
            <a:endParaRPr lang="de-DE" dirty="0"/>
          </a:p>
          <a:p>
            <a:pPr lvl="1"/>
            <a:r>
              <a:rPr lang="de-DE" i="0" dirty="0"/>
              <a:t>Aufrechnungslage § 387 BGB</a:t>
            </a:r>
          </a:p>
          <a:p>
            <a:pPr lvl="1"/>
            <a:endParaRPr lang="de-DE" i="0" dirty="0"/>
          </a:p>
          <a:p>
            <a:pPr lvl="1"/>
            <a:r>
              <a:rPr lang="de-DE" i="0" dirty="0"/>
              <a:t>Aufrechnungserklärung § 388 BGB</a:t>
            </a:r>
          </a:p>
          <a:p>
            <a:pPr lvl="2"/>
            <a:r>
              <a:rPr lang="de-DE" dirty="0"/>
              <a:t>P: Bedingungsfeindlichkeit der Aufrechnung</a:t>
            </a:r>
          </a:p>
          <a:p>
            <a:pPr lvl="2"/>
            <a:endParaRPr lang="de-DE" i="0" dirty="0"/>
          </a:p>
          <a:p>
            <a:pPr lvl="1"/>
            <a:r>
              <a:rPr lang="de-DE" i="0" dirty="0"/>
              <a:t>Kein Aufrechnungsverbot</a:t>
            </a:r>
          </a:p>
        </p:txBody>
      </p:sp>
    </p:spTree>
    <p:extLst>
      <p:ext uri="{BB962C8B-B14F-4D97-AF65-F5344CB8AC3E}">
        <p14:creationId xmlns:p14="http://schemas.microsoft.com/office/powerpoint/2010/main" val="233811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BF442-3FBC-4345-6F7E-37F2F792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D2DD5F-DE1F-5E94-5BC3-9880B1EE6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de-DE" b="1" i="0" dirty="0"/>
              <a:t>P: Bedingungsfeindlichkeit der Aufrechnung nach § 388 S. 2 BGB</a:t>
            </a:r>
          </a:p>
          <a:p>
            <a:pPr lvl="2"/>
            <a:r>
              <a:rPr lang="de-DE" i="0" dirty="0"/>
              <a:t>Häufig: Hilfsaufrechnung / </a:t>
            </a:r>
            <a:r>
              <a:rPr lang="de-DE" i="0" dirty="0" err="1"/>
              <a:t>Eventualaufrechn</a:t>
            </a:r>
            <a:r>
              <a:rPr lang="de-DE" dirty="0" err="1"/>
              <a:t>ung</a:t>
            </a:r>
            <a:r>
              <a:rPr lang="de-DE" dirty="0"/>
              <a:t> -&gt; Primär Klageabweisung beantragt, nur hilfsweise Prozessaufrechnung unter der Bedingung, dass Hauptforderung besteht</a:t>
            </a:r>
          </a:p>
          <a:p>
            <a:pPr lvl="2"/>
            <a:endParaRPr lang="de-DE" dirty="0"/>
          </a:p>
          <a:p>
            <a:pPr lvl="2"/>
            <a:r>
              <a:rPr lang="de-DE" i="0" dirty="0"/>
              <a:t>Nach hM </a:t>
            </a:r>
            <a:r>
              <a:rPr lang="de-DE" dirty="0"/>
              <a:t>ist solche </a:t>
            </a:r>
            <a:r>
              <a:rPr lang="de-DE" dirty="0" err="1"/>
              <a:t>innerprozessuale</a:t>
            </a:r>
            <a:r>
              <a:rPr lang="de-DE" dirty="0"/>
              <a:t> Bedingung dennoch zulässig</a:t>
            </a:r>
          </a:p>
          <a:p>
            <a:pPr lvl="3"/>
            <a:r>
              <a:rPr lang="de-DE" i="0" dirty="0"/>
              <a:t>Arg: </a:t>
            </a:r>
            <a:r>
              <a:rPr lang="de-DE" i="0" dirty="0" err="1"/>
              <a:t>Telos</a:t>
            </a:r>
            <a:r>
              <a:rPr lang="de-DE" i="0" dirty="0"/>
              <a:t> der Bedingungsfeindlichkeit = Vermeidung von Rechtsunsicherheit </a:t>
            </a:r>
          </a:p>
          <a:p>
            <a:pPr lvl="4"/>
            <a:r>
              <a:rPr lang="de-DE" dirty="0"/>
              <a:t>Solche aber nicht zu befürchten, wenn im Prozess selbst entschieden wird, ob die Bedingung eingetreten ist</a:t>
            </a:r>
          </a:p>
          <a:p>
            <a:pPr lvl="2"/>
            <a:r>
              <a:rPr lang="de-DE" i="0" dirty="0"/>
              <a:t>Beachte </a:t>
            </a:r>
            <a:r>
              <a:rPr lang="de-DE" i="0" dirty="0" err="1"/>
              <a:t>Beweiserhebungstheorie</a:t>
            </a:r>
            <a:endParaRPr lang="de-DE" dirty="0"/>
          </a:p>
          <a:p>
            <a:pPr lvl="3"/>
            <a:r>
              <a:rPr lang="de-DE" i="0" dirty="0"/>
              <a:t>Gericht trifft bei der </a:t>
            </a:r>
            <a:r>
              <a:rPr lang="de-DE" i="0" dirty="0" err="1"/>
              <a:t>Eventualaufrechnung</a:t>
            </a:r>
            <a:r>
              <a:rPr lang="de-DE" i="0" dirty="0"/>
              <a:t> die Pflicht, zunächst Beweis über den  Bedingungseintritt zu erheben (Bestehen der Hauptforderung ja/nein)</a:t>
            </a:r>
          </a:p>
          <a:p>
            <a:pPr lvl="3"/>
            <a:r>
              <a:rPr lang="de-DE" i="0" dirty="0"/>
              <a:t>Unzulässig: „Der klageweise geltend gemachte Anspruch ist unabhängig von seinem Bestehen jedenfalls durch die Aufrechnung erloschen“</a:t>
            </a:r>
          </a:p>
        </p:txBody>
      </p:sp>
    </p:spTree>
    <p:extLst>
      <p:ext uri="{BB962C8B-B14F-4D97-AF65-F5344CB8AC3E}">
        <p14:creationId xmlns:p14="http://schemas.microsoft.com/office/powerpoint/2010/main" val="400508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1B7B-CBA9-ECC1-6AA6-AEBD084E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Prozessaufrechnung - Fortsetzung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FD8159-8927-61A3-918F-1C6BA122E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/>
              <a:t>3. P: Prozesshandlung unwirksam, materiell ist die </a:t>
            </a:r>
            <a:r>
              <a:rPr lang="de-DE" b="1" u="sng" dirty="0" err="1"/>
              <a:t>Aufrechnunsgerklärung</a:t>
            </a:r>
            <a:r>
              <a:rPr lang="de-DE" b="1" u="sng" dirty="0"/>
              <a:t> wirksam</a:t>
            </a:r>
            <a:endParaRPr lang="de-DE" dirty="0"/>
          </a:p>
          <a:p>
            <a:pPr lvl="1"/>
            <a:r>
              <a:rPr lang="de-DE" i="0" dirty="0"/>
              <a:t>Bsp: Prozessaufrechnung </a:t>
            </a:r>
            <a:r>
              <a:rPr lang="de-DE" i="0" dirty="0" err="1"/>
              <a:t>materiellrechtlich</a:t>
            </a:r>
            <a:r>
              <a:rPr lang="de-DE" i="0" dirty="0"/>
              <a:t> wirksam, wird aber vom Gericht nach § 296 II ZPO als verspätet </a:t>
            </a:r>
            <a:r>
              <a:rPr lang="de-DE" i="0" dirty="0" err="1"/>
              <a:t>zurükgewiesen</a:t>
            </a:r>
            <a:endParaRPr lang="de-DE" i="0" dirty="0"/>
          </a:p>
          <a:p>
            <a:pPr lvl="2"/>
            <a:r>
              <a:rPr lang="de-DE" dirty="0"/>
              <a:t>Prozessuale Wirksamkeit wegen § 296 II ZPO (-)</a:t>
            </a:r>
          </a:p>
          <a:p>
            <a:pPr lvl="2"/>
            <a:r>
              <a:rPr lang="de-DE" i="0" dirty="0"/>
              <a:t>P: materielle Wirksamkeit?</a:t>
            </a:r>
          </a:p>
          <a:p>
            <a:pPr lvl="3"/>
            <a:r>
              <a:rPr lang="de-DE" i="0" dirty="0"/>
              <a:t>Denkbar: getrennt zu betrachten, deswegen materiell wirksam</a:t>
            </a:r>
          </a:p>
          <a:p>
            <a:pPr lvl="3"/>
            <a:r>
              <a:rPr lang="de-DE" i="0" dirty="0"/>
              <a:t>Aber: dann würde die Forderung erlöschen, im Prozess würde dies aber außer Acht gelassen werden =&gt; Unbillig !</a:t>
            </a:r>
          </a:p>
          <a:p>
            <a:pPr lvl="3"/>
            <a:r>
              <a:rPr lang="de-DE" i="0" dirty="0"/>
              <a:t>Daher: Rechtsgedanke des § 139 BGB: scheitert die prozessuale Geltendmachung, ist auch die </a:t>
            </a:r>
            <a:r>
              <a:rPr lang="de-DE" i="0" dirty="0" err="1"/>
              <a:t>materiellrechtliche</a:t>
            </a:r>
            <a:r>
              <a:rPr lang="de-DE" i="0" dirty="0"/>
              <a:t> Aufrechnungserklärung unwirksam </a:t>
            </a:r>
          </a:p>
        </p:txBody>
      </p:sp>
    </p:spTree>
    <p:extLst>
      <p:ext uri="{BB962C8B-B14F-4D97-AF65-F5344CB8AC3E}">
        <p14:creationId xmlns:p14="http://schemas.microsoft.com/office/powerpoint/2010/main" val="311093495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26</Slides>
  <Notes>0</Notes>
  <HiddenSlides>0</HiddenSlide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Ausschnitt</vt:lpstr>
      <vt:lpstr>Repetitorium ZPO I</vt:lpstr>
      <vt:lpstr>Heutige Themenschwerpunkte: </vt:lpstr>
      <vt:lpstr>Die Prozessaufrechnung</vt:lpstr>
      <vt:lpstr>Die Prozessaufrechnung - Fortsetzung</vt:lpstr>
      <vt:lpstr>Die Prozessaufrechnung - Fortsetzung</vt:lpstr>
      <vt:lpstr>Die Prozessaufrechnung - Fortsetzung</vt:lpstr>
      <vt:lpstr>Die Prozessaufrechnung - Fortsetzung</vt:lpstr>
      <vt:lpstr>Die Prozessaufrechnung - Fortsetzung</vt:lpstr>
      <vt:lpstr>Die Prozessaufrechnung - Fortsetzung</vt:lpstr>
      <vt:lpstr>Die Prozessaufrechnung - Fortsetzung</vt:lpstr>
      <vt:lpstr>Fall 9 „Umstrittene Malerarbeiten“ – Die Prozessaufrechnung</vt:lpstr>
      <vt:lpstr>Lösung Fall 9:</vt:lpstr>
      <vt:lpstr>Lösung Fall 9 Fortsetzung</vt:lpstr>
      <vt:lpstr>Lösung Fall 9 Fortsetzung</vt:lpstr>
      <vt:lpstr>Lösung Fall 9 Fortsetzung</vt:lpstr>
      <vt:lpstr>Lösung Fall 9 Fortsetzung</vt:lpstr>
      <vt:lpstr>Lösung Fall 9 Fortsetzung</vt:lpstr>
      <vt:lpstr>Fall 10: „ Verspekuliert“ Schwerpunkte: Nichtstreitige Prozessbeendigung, beiderseitige Erledigungserklärung</vt:lpstr>
      <vt:lpstr>Lösung Fall 10:</vt:lpstr>
      <vt:lpstr>Lösung Fall 10 Fortsetzung</vt:lpstr>
      <vt:lpstr>Lösung Fall 10 Fortsetzung</vt:lpstr>
      <vt:lpstr>Lösung Fall 10 Fortsetzung</vt:lpstr>
      <vt:lpstr>Fall 11: „Melodien für Millionen“ Schwerpunkt: Einseitige Erledigungserklärung</vt:lpstr>
      <vt:lpstr>Fall 11 Lösung:</vt:lpstr>
      <vt:lpstr>Fall 11 Lösung Fortsetzung</vt:lpstr>
      <vt:lpstr>Vielen Dank für eure Aufmerksamkeit, bis nächste Woche 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Repetitorium ZPO I</dc:title>
  <dc:creator>Marie Recktenwald</dc:creator>
  <cp:lastModifiedBy>Marie Recktenwald</cp:lastModifiedBy>
  <cp:revision>3</cp:revision>
  <dcterms:created xsi:type="dcterms:W3CDTF">2025-06-23T15:19:45Z</dcterms:created>
  <dcterms:modified xsi:type="dcterms:W3CDTF">2025-06-26T09:27:29Z</dcterms:modified>
</cp:coreProperties>
</file>