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E303FD-29E9-0D1D-266E-C08239565C4B}"/>
              </a:ext>
            </a:extLst>
          </p:cNvPr>
          <p:cNvSpPr>
            <a:spLocks noGrp="1"/>
          </p:cNvSpPr>
          <p:nvPr>
            <p:ph type="ctrTitle"/>
          </p:nvPr>
        </p:nvSpPr>
        <p:spPr/>
        <p:txBody>
          <a:bodyPr/>
          <a:lstStyle/>
          <a:p>
            <a:r>
              <a:rPr lang="de-DE" dirty="0" err="1"/>
              <a:t>Repetitorium</a:t>
            </a:r>
            <a:r>
              <a:rPr lang="de-DE" dirty="0"/>
              <a:t> ZPO I</a:t>
            </a:r>
          </a:p>
        </p:txBody>
      </p:sp>
      <p:sp>
        <p:nvSpPr>
          <p:cNvPr id="3" name="Untertitel 2">
            <a:extLst>
              <a:ext uri="{FF2B5EF4-FFF2-40B4-BE49-F238E27FC236}">
                <a16:creationId xmlns:a16="http://schemas.microsoft.com/office/drawing/2014/main" id="{E601C7C8-70D6-F037-911B-F72753B94A3A}"/>
              </a:ext>
            </a:extLst>
          </p:cNvPr>
          <p:cNvSpPr>
            <a:spLocks noGrp="1"/>
          </p:cNvSpPr>
          <p:nvPr>
            <p:ph type="subTitle" idx="1"/>
          </p:nvPr>
        </p:nvSpPr>
        <p:spPr/>
        <p:txBody>
          <a:bodyPr>
            <a:normAutofit fontScale="92500" lnSpcReduction="10000"/>
          </a:bodyPr>
          <a:lstStyle/>
          <a:p>
            <a:r>
              <a:rPr lang="de-DE" dirty="0"/>
              <a:t>4. Einheit, 03. Juli 2025</a:t>
            </a:r>
          </a:p>
          <a:p>
            <a:r>
              <a:rPr lang="de-DE" dirty="0"/>
              <a:t>Lehrstuhl Prof. Dr. Christian Gomille, RiOLG </a:t>
            </a:r>
          </a:p>
          <a:p>
            <a:r>
              <a:rPr lang="de-DE" dirty="0"/>
              <a:t>Marie Recktenwald</a:t>
            </a:r>
          </a:p>
        </p:txBody>
      </p:sp>
    </p:spTree>
    <p:extLst>
      <p:ext uri="{BB962C8B-B14F-4D97-AF65-F5344CB8AC3E}">
        <p14:creationId xmlns:p14="http://schemas.microsoft.com/office/powerpoint/2010/main" val="2372840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40FAB9-12CF-9E1E-BC1E-4DF9239BCE6D}"/>
              </a:ext>
            </a:extLst>
          </p:cNvPr>
          <p:cNvSpPr>
            <a:spLocks noGrp="1"/>
          </p:cNvSpPr>
          <p:nvPr>
            <p:ph type="title"/>
          </p:nvPr>
        </p:nvSpPr>
        <p:spPr/>
        <p:txBody>
          <a:bodyPr/>
          <a:lstStyle/>
          <a:p>
            <a:r>
              <a:rPr lang="de-DE" dirty="0"/>
              <a:t>Fall 12 Lösung</a:t>
            </a:r>
          </a:p>
        </p:txBody>
      </p:sp>
      <p:sp>
        <p:nvSpPr>
          <p:cNvPr id="3" name="Inhaltsplatzhalter 2">
            <a:extLst>
              <a:ext uri="{FF2B5EF4-FFF2-40B4-BE49-F238E27FC236}">
                <a16:creationId xmlns:a16="http://schemas.microsoft.com/office/drawing/2014/main" id="{9D4EE31B-3336-9DB8-E08C-6BE097B0B822}"/>
              </a:ext>
            </a:extLst>
          </p:cNvPr>
          <p:cNvSpPr>
            <a:spLocks noGrp="1"/>
          </p:cNvSpPr>
          <p:nvPr>
            <p:ph idx="1"/>
          </p:nvPr>
        </p:nvSpPr>
        <p:spPr/>
        <p:txBody>
          <a:bodyPr/>
          <a:lstStyle/>
          <a:p>
            <a:r>
              <a:rPr lang="de-DE" b="0" i="0" u="sng" strike="noStrike" dirty="0">
                <a:solidFill>
                  <a:srgbClr val="000000"/>
                </a:solidFill>
                <a:effectLst/>
                <a:latin typeface="-webkit-standard"/>
              </a:rPr>
              <a:t>Handlungsbedarf und Handlungsoptionen</a:t>
            </a:r>
          </a:p>
          <a:p>
            <a:pPr lvl="1"/>
            <a:r>
              <a:rPr lang="de-DE" b="0" i="0" u="none" strike="noStrike" dirty="0">
                <a:solidFill>
                  <a:srgbClr val="000000"/>
                </a:solidFill>
                <a:effectLst/>
                <a:latin typeface="-webkit-standard"/>
              </a:rPr>
              <a:t>Boris muss es gelingen, das Gericht des zweiten Prozesses an die Erkenntnisse zu § 935 BGB aus dem ersten Prozess zu binden</a:t>
            </a:r>
          </a:p>
          <a:p>
            <a:pPr lvl="1"/>
            <a:r>
              <a:rPr lang="de-DE" b="0" i="0" u="none" strike="noStrike" dirty="0">
                <a:solidFill>
                  <a:srgbClr val="000000"/>
                </a:solidFill>
                <a:effectLst/>
                <a:latin typeface="-webkit-standard"/>
              </a:rPr>
              <a:t>Die Rechtskraft des ersten Urteils erstreckt sich nicht auf das Vorliegen oder </a:t>
            </a:r>
            <a:r>
              <a:rPr lang="de-DE" b="0" i="0" u="none" strike="noStrike" dirty="0" err="1">
                <a:solidFill>
                  <a:srgbClr val="000000"/>
                </a:solidFill>
                <a:effectLst/>
                <a:latin typeface="-webkit-standard"/>
              </a:rPr>
              <a:t>Nichtvorliegen</a:t>
            </a:r>
            <a:r>
              <a:rPr lang="de-DE" b="0" i="0" u="none" strike="noStrike" dirty="0">
                <a:solidFill>
                  <a:srgbClr val="000000"/>
                </a:solidFill>
                <a:effectLst/>
                <a:latin typeface="-webkit-standard"/>
              </a:rPr>
              <a:t> der Voraussetzungen von § 935 BGB</a:t>
            </a:r>
          </a:p>
          <a:p>
            <a:pPr lvl="1"/>
            <a:r>
              <a:rPr lang="de-DE" b="0" i="0" u="none" strike="noStrike" dirty="0">
                <a:solidFill>
                  <a:srgbClr val="000000"/>
                </a:solidFill>
                <a:effectLst/>
                <a:latin typeface="-webkit-standard"/>
              </a:rPr>
              <a:t>Womöglich lässt sich insoweit sogar ein Zwischenfeststellungsurteil gem. § 256 Abs. 2 ZPO erwirken, das aber wegen § 325 ZPO auch nicht gegen den Dritten D wirkte </a:t>
            </a:r>
          </a:p>
          <a:p>
            <a:pPr lvl="1"/>
            <a:r>
              <a:rPr lang="de-DE" b="0" i="0" u="none" strike="noStrike" dirty="0">
                <a:solidFill>
                  <a:srgbClr val="000000"/>
                </a:solidFill>
                <a:effectLst/>
                <a:latin typeface="-webkit-standard"/>
              </a:rPr>
              <a:t>Aber: Womöglich hilft dem Boris das Institut der sog. Streitverkündung gem. §§ 72 ff. ZPO weiter</a:t>
            </a:r>
          </a:p>
          <a:p>
            <a:endParaRPr lang="de-DE" dirty="0"/>
          </a:p>
        </p:txBody>
      </p:sp>
    </p:spTree>
    <p:extLst>
      <p:ext uri="{BB962C8B-B14F-4D97-AF65-F5344CB8AC3E}">
        <p14:creationId xmlns:p14="http://schemas.microsoft.com/office/powerpoint/2010/main" val="2889805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31F7C2-0D82-83C4-28E1-309175F2CCC0}"/>
              </a:ext>
            </a:extLst>
          </p:cNvPr>
          <p:cNvSpPr>
            <a:spLocks noGrp="1"/>
          </p:cNvSpPr>
          <p:nvPr>
            <p:ph type="title"/>
          </p:nvPr>
        </p:nvSpPr>
        <p:spPr/>
        <p:txBody>
          <a:bodyPr/>
          <a:lstStyle/>
          <a:p>
            <a:r>
              <a:rPr lang="de-DE" dirty="0"/>
              <a:t>Fall 12 Lösung</a:t>
            </a:r>
          </a:p>
        </p:txBody>
      </p:sp>
      <p:sp>
        <p:nvSpPr>
          <p:cNvPr id="3" name="Inhaltsplatzhalter 2">
            <a:extLst>
              <a:ext uri="{FF2B5EF4-FFF2-40B4-BE49-F238E27FC236}">
                <a16:creationId xmlns:a16="http://schemas.microsoft.com/office/drawing/2014/main" id="{7A51BB9A-0569-E9BA-4315-C7783FE6C55E}"/>
              </a:ext>
            </a:extLst>
          </p:cNvPr>
          <p:cNvSpPr>
            <a:spLocks noGrp="1"/>
          </p:cNvSpPr>
          <p:nvPr>
            <p:ph idx="1"/>
          </p:nvPr>
        </p:nvSpPr>
        <p:spPr/>
        <p:txBody>
          <a:bodyPr>
            <a:normAutofit lnSpcReduction="10000"/>
          </a:bodyPr>
          <a:lstStyle/>
          <a:p>
            <a:r>
              <a:rPr lang="de-DE" u="sng" dirty="0"/>
              <a:t>Begriff</a:t>
            </a:r>
          </a:p>
          <a:p>
            <a:pPr lvl="1"/>
            <a:r>
              <a:rPr lang="de-DE" dirty="0"/>
              <a:t>Definition: Als Streitverkündung bezeichnet man die förmliche Benachrichtigung eines Dritten (sog. „Streitverkündeter/Streitverkündungsempfänger“) von einem anhängigen Rechtsstreit durch eine Partei (sog. „Streitverkünder“)</a:t>
            </a:r>
          </a:p>
          <a:p>
            <a:pPr lvl="1"/>
            <a:r>
              <a:rPr lang="de-DE" dirty="0"/>
              <a:t>Vergleich mit der Nebenintervention: Anders als bei der Nebenintervention will hier kein außenstehender Dritter von sich aus Zugang zum Prozess, vielmehr will eine der Parteien einen außenstehenden Dritten in den Prozess einbeziehen </a:t>
            </a:r>
          </a:p>
          <a:p>
            <a:pPr lvl="1"/>
            <a:r>
              <a:rPr lang="de-DE" dirty="0"/>
              <a:t>Wirkung der Streitverkündung: Gem. §§ 74 Abs. </a:t>
            </a:r>
            <a:r>
              <a:rPr lang="de-DE"/>
              <a:t>3, 68 </a:t>
            </a:r>
            <a:r>
              <a:rPr lang="de-DE" dirty="0"/>
              <a:t>ZPO wird der Streitverkündete wie ein </a:t>
            </a:r>
            <a:r>
              <a:rPr lang="de-DE" dirty="0" err="1"/>
              <a:t>Nebenintervenient</a:t>
            </a:r>
            <a:r>
              <a:rPr lang="de-DE" dirty="0"/>
              <a:t> behandelt </a:t>
            </a:r>
            <a:br>
              <a:rPr lang="de-DE" dirty="0"/>
            </a:br>
            <a:endParaRPr lang="de-DE" dirty="0"/>
          </a:p>
          <a:p>
            <a:endParaRPr lang="de-DE" dirty="0"/>
          </a:p>
        </p:txBody>
      </p:sp>
    </p:spTree>
    <p:extLst>
      <p:ext uri="{BB962C8B-B14F-4D97-AF65-F5344CB8AC3E}">
        <p14:creationId xmlns:p14="http://schemas.microsoft.com/office/powerpoint/2010/main" val="4228748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31186C-2C31-C773-8063-01353B140E3F}"/>
              </a:ext>
            </a:extLst>
          </p:cNvPr>
          <p:cNvSpPr>
            <a:spLocks noGrp="1"/>
          </p:cNvSpPr>
          <p:nvPr>
            <p:ph type="title"/>
          </p:nvPr>
        </p:nvSpPr>
        <p:spPr/>
        <p:txBody>
          <a:bodyPr/>
          <a:lstStyle/>
          <a:p>
            <a:r>
              <a:rPr lang="de-DE" dirty="0"/>
              <a:t>Fall 12 Lösung</a:t>
            </a:r>
          </a:p>
        </p:txBody>
      </p:sp>
      <p:sp>
        <p:nvSpPr>
          <p:cNvPr id="3" name="Inhaltsplatzhalter 2">
            <a:extLst>
              <a:ext uri="{FF2B5EF4-FFF2-40B4-BE49-F238E27FC236}">
                <a16:creationId xmlns:a16="http://schemas.microsoft.com/office/drawing/2014/main" id="{A763C900-0E07-783B-9604-E4C4EC7ED6F8}"/>
              </a:ext>
            </a:extLst>
          </p:cNvPr>
          <p:cNvSpPr>
            <a:spLocks noGrp="1"/>
          </p:cNvSpPr>
          <p:nvPr>
            <p:ph idx="1"/>
          </p:nvPr>
        </p:nvSpPr>
        <p:spPr/>
        <p:txBody>
          <a:bodyPr>
            <a:normAutofit fontScale="92500" lnSpcReduction="10000"/>
          </a:bodyPr>
          <a:lstStyle/>
          <a:p>
            <a:r>
              <a:rPr lang="de-DE" u="sng" dirty="0"/>
              <a:t>Die Voraussetzungen der Streitverkündung</a:t>
            </a:r>
          </a:p>
          <a:p>
            <a:pPr lvl="1"/>
            <a:r>
              <a:rPr lang="de-DE" dirty="0"/>
              <a:t>Die Streitverkündung kann in einem wenigstens anhängigen Rechtsstreit bis zu seiner rechtskräftigen Entscheidung erfolgen</a:t>
            </a:r>
          </a:p>
          <a:p>
            <a:pPr lvl="1"/>
            <a:r>
              <a:rPr lang="de-DE" dirty="0"/>
              <a:t>Formell: Die Streitverkündung erfolgt durch einen Schriftsatz, dessen nähere Anforderungen § 73 ZPO beschreibt</a:t>
            </a:r>
          </a:p>
          <a:p>
            <a:pPr lvl="2"/>
            <a:r>
              <a:rPr lang="de-DE" dirty="0"/>
              <a:t>Die Streitverkündung entfaltet ihre rechtlichen Wirkungen erst mit der Zustellung an den Streitverkündeten (§ 73 Satz 3 ZPO) </a:t>
            </a:r>
          </a:p>
          <a:p>
            <a:pPr lvl="1"/>
            <a:r>
              <a:rPr lang="de-DE" dirty="0"/>
              <a:t>Materiell:  Vorliegen eines </a:t>
            </a:r>
            <a:r>
              <a:rPr lang="de-DE" dirty="0" err="1"/>
              <a:t>Streitverkündungsgrunds</a:t>
            </a:r>
            <a:r>
              <a:rPr lang="de-DE" dirty="0"/>
              <a:t> (§ 72 Abs. 1 ZPO)  -&gt; wird nicht im Erst- sondern im Zweitprozess geprüft, wo Streitverkündung </a:t>
            </a:r>
            <a:r>
              <a:rPr lang="de-DE"/>
              <a:t>Wirkung entfaltet</a:t>
            </a:r>
            <a:endParaRPr lang="de-DE" dirty="0"/>
          </a:p>
          <a:p>
            <a:pPr lvl="2"/>
            <a:r>
              <a:rPr lang="de-DE" dirty="0"/>
              <a:t>Insbes.  Alt. 1 („Anspruch auf Gewährleistung oder Schadloshaltung gegen einen Dritten“): weites Begriffsverständnis entsprechend </a:t>
            </a:r>
            <a:r>
              <a:rPr lang="de-DE" dirty="0" err="1"/>
              <a:t>Telos</a:t>
            </a:r>
            <a:r>
              <a:rPr lang="de-DE" dirty="0"/>
              <a:t> der Streitverkündung („wechselseitige Ausschließung“)</a:t>
            </a:r>
            <a:br>
              <a:rPr lang="de-DE" dirty="0"/>
            </a:br>
            <a:endParaRPr lang="de-DE" dirty="0"/>
          </a:p>
          <a:p>
            <a:endParaRPr lang="de-DE" dirty="0"/>
          </a:p>
        </p:txBody>
      </p:sp>
    </p:spTree>
    <p:extLst>
      <p:ext uri="{BB962C8B-B14F-4D97-AF65-F5344CB8AC3E}">
        <p14:creationId xmlns:p14="http://schemas.microsoft.com/office/powerpoint/2010/main" val="1043379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C04F8F-BC62-8522-0DAD-B3D5C1DFCD5F}"/>
              </a:ext>
            </a:extLst>
          </p:cNvPr>
          <p:cNvSpPr>
            <a:spLocks noGrp="1"/>
          </p:cNvSpPr>
          <p:nvPr>
            <p:ph type="title"/>
          </p:nvPr>
        </p:nvSpPr>
        <p:spPr/>
        <p:txBody>
          <a:bodyPr/>
          <a:lstStyle/>
          <a:p>
            <a:r>
              <a:rPr lang="de-DE" dirty="0"/>
              <a:t>Fall 12 Lösung</a:t>
            </a:r>
          </a:p>
        </p:txBody>
      </p:sp>
      <p:sp>
        <p:nvSpPr>
          <p:cNvPr id="3" name="Inhaltsplatzhalter 2">
            <a:extLst>
              <a:ext uri="{FF2B5EF4-FFF2-40B4-BE49-F238E27FC236}">
                <a16:creationId xmlns:a16="http://schemas.microsoft.com/office/drawing/2014/main" id="{430A121D-4B31-DB49-4431-DF640D135165}"/>
              </a:ext>
            </a:extLst>
          </p:cNvPr>
          <p:cNvSpPr>
            <a:spLocks noGrp="1"/>
          </p:cNvSpPr>
          <p:nvPr>
            <p:ph idx="1"/>
          </p:nvPr>
        </p:nvSpPr>
        <p:spPr/>
        <p:txBody>
          <a:bodyPr>
            <a:normAutofit/>
          </a:bodyPr>
          <a:lstStyle/>
          <a:p>
            <a:r>
              <a:rPr lang="de-DE" b="0" i="0" u="sng" strike="noStrike" dirty="0">
                <a:solidFill>
                  <a:srgbClr val="000000"/>
                </a:solidFill>
                <a:effectLst/>
                <a:latin typeface="-webkit-standard"/>
              </a:rPr>
              <a:t>Die Wirkungen der Streitverkündung (1)</a:t>
            </a:r>
          </a:p>
          <a:p>
            <a:pPr lvl="1"/>
            <a:r>
              <a:rPr lang="de-DE" b="0" i="0" u="none" strike="noStrike" dirty="0">
                <a:solidFill>
                  <a:srgbClr val="000000"/>
                </a:solidFill>
                <a:effectLst/>
                <a:latin typeface="-webkit-standard"/>
              </a:rPr>
              <a:t>Mit Zustellung der Streitverkündung kann der Streitverkündete überlegen, ob er dem Rechtsstreit beitritt oder nicht </a:t>
            </a:r>
          </a:p>
          <a:p>
            <a:pPr lvl="1"/>
            <a:r>
              <a:rPr lang="de-DE" b="0" i="0" u="none" strike="noStrike" dirty="0">
                <a:solidFill>
                  <a:srgbClr val="000000"/>
                </a:solidFill>
                <a:effectLst/>
                <a:latin typeface="-webkit-standard"/>
              </a:rPr>
              <a:t>Tritt er bei, erhält er gem. §§ 67 ff., 74 Abs. 1 ZPO die Stellung eines </a:t>
            </a:r>
            <a:r>
              <a:rPr lang="de-DE" b="0" i="0" u="none" strike="noStrike" dirty="0" err="1">
                <a:solidFill>
                  <a:srgbClr val="000000"/>
                </a:solidFill>
                <a:effectLst/>
                <a:latin typeface="-webkit-standard"/>
              </a:rPr>
              <a:t>Nebenintervenienten</a:t>
            </a:r>
            <a:r>
              <a:rPr lang="de-DE" b="0" i="0" u="none" strike="noStrike" dirty="0">
                <a:solidFill>
                  <a:srgbClr val="000000"/>
                </a:solidFill>
                <a:effectLst/>
                <a:latin typeface="-webkit-standard"/>
              </a:rPr>
              <a:t> </a:t>
            </a:r>
          </a:p>
          <a:p>
            <a:pPr lvl="1"/>
            <a:r>
              <a:rPr lang="de-DE" b="0" i="0" u="none" strike="noStrike" dirty="0">
                <a:solidFill>
                  <a:srgbClr val="000000"/>
                </a:solidFill>
                <a:effectLst/>
                <a:latin typeface="-webkit-standard"/>
              </a:rPr>
              <a:t>Im zweiten Prozess zwischen dem Streitverkünder und dem Streitverkündeten greift zulasten des Streitverkündeten die Interventionswirkung des § 68 ZPO </a:t>
            </a:r>
          </a:p>
          <a:p>
            <a:pPr lvl="1"/>
            <a:r>
              <a:rPr lang="de-DE" b="0" i="0" u="none" strike="noStrike" dirty="0">
                <a:solidFill>
                  <a:srgbClr val="000000"/>
                </a:solidFill>
                <a:effectLst/>
                <a:latin typeface="-webkit-standard"/>
              </a:rPr>
              <a:t>In objektiver Hinsicht reicht diese </a:t>
            </a:r>
            <a:r>
              <a:rPr lang="de-DE" b="0" i="0" u="none" strike="noStrike" dirty="0" err="1">
                <a:solidFill>
                  <a:srgbClr val="000000"/>
                </a:solidFill>
                <a:effectLst/>
                <a:latin typeface="-webkit-standard"/>
              </a:rPr>
              <a:t>Streitverkündungswirkung</a:t>
            </a:r>
            <a:r>
              <a:rPr lang="de-DE" b="0" i="0" u="none" strike="noStrike" dirty="0">
                <a:solidFill>
                  <a:srgbClr val="000000"/>
                </a:solidFill>
                <a:effectLst/>
                <a:latin typeface="-webkit-standard"/>
              </a:rPr>
              <a:t> weiter als die materielle Rechtskraft und umfasst insbesondere auch die tragenden Tatsachenfeststellungen und die erheblichen Vorfragen</a:t>
            </a:r>
          </a:p>
          <a:p>
            <a:endParaRPr lang="de-DE" dirty="0"/>
          </a:p>
        </p:txBody>
      </p:sp>
    </p:spTree>
    <p:extLst>
      <p:ext uri="{BB962C8B-B14F-4D97-AF65-F5344CB8AC3E}">
        <p14:creationId xmlns:p14="http://schemas.microsoft.com/office/powerpoint/2010/main" val="4222189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D2396-587E-232E-0992-662ECEE81A58}"/>
              </a:ext>
            </a:extLst>
          </p:cNvPr>
          <p:cNvSpPr>
            <a:spLocks noGrp="1"/>
          </p:cNvSpPr>
          <p:nvPr>
            <p:ph type="title"/>
          </p:nvPr>
        </p:nvSpPr>
        <p:spPr/>
        <p:txBody>
          <a:bodyPr/>
          <a:lstStyle/>
          <a:p>
            <a:r>
              <a:rPr lang="de-DE" dirty="0"/>
              <a:t>Fall 12 Lösung</a:t>
            </a:r>
          </a:p>
        </p:txBody>
      </p:sp>
      <p:sp>
        <p:nvSpPr>
          <p:cNvPr id="3" name="Inhaltsplatzhalter 2">
            <a:extLst>
              <a:ext uri="{FF2B5EF4-FFF2-40B4-BE49-F238E27FC236}">
                <a16:creationId xmlns:a16="http://schemas.microsoft.com/office/drawing/2014/main" id="{30850E77-FC20-B531-7CC0-F6F8E67FB530}"/>
              </a:ext>
            </a:extLst>
          </p:cNvPr>
          <p:cNvSpPr>
            <a:spLocks noGrp="1"/>
          </p:cNvSpPr>
          <p:nvPr>
            <p:ph idx="1"/>
          </p:nvPr>
        </p:nvSpPr>
        <p:spPr/>
        <p:txBody>
          <a:bodyPr/>
          <a:lstStyle/>
          <a:p>
            <a:r>
              <a:rPr lang="de-DE" b="0" i="0" u="sng" strike="noStrike" dirty="0">
                <a:solidFill>
                  <a:srgbClr val="000000"/>
                </a:solidFill>
                <a:effectLst/>
                <a:latin typeface="-webkit-standard"/>
              </a:rPr>
              <a:t>Die Wirkungen der Streitverkündung (2) </a:t>
            </a:r>
          </a:p>
          <a:p>
            <a:endParaRPr lang="de-DE" b="0" i="0" u="sng" strike="noStrike" dirty="0">
              <a:solidFill>
                <a:srgbClr val="000000"/>
              </a:solidFill>
              <a:effectLst/>
              <a:latin typeface="-webkit-standard"/>
            </a:endParaRPr>
          </a:p>
          <a:p>
            <a:pPr lvl="1"/>
            <a:r>
              <a:rPr lang="de-DE" b="0" i="0" u="none" strike="noStrike" dirty="0">
                <a:solidFill>
                  <a:srgbClr val="000000"/>
                </a:solidFill>
                <a:effectLst/>
                <a:latin typeface="-webkit-standard"/>
              </a:rPr>
              <a:t>Kann der Streitverkündete der unerfreulichen Interventionswirkung entgehen, indem er dem Rechtsstreit ganz einfach nicht beitritt? </a:t>
            </a:r>
          </a:p>
          <a:p>
            <a:pPr lvl="1"/>
            <a:r>
              <a:rPr lang="de-DE" b="0" i="0" u="none" strike="noStrike" dirty="0">
                <a:solidFill>
                  <a:srgbClr val="000000"/>
                </a:solidFill>
                <a:effectLst/>
                <a:latin typeface="-webkit-standard"/>
              </a:rPr>
              <a:t>Nein, denn gem. § 74 Abs. 3 ZPO trifft ihn die Interventionswirkung auch in diesem Fall </a:t>
            </a:r>
          </a:p>
          <a:p>
            <a:pPr lvl="1"/>
            <a:r>
              <a:rPr lang="de-DE" b="0" i="0" u="none" strike="noStrike" dirty="0">
                <a:solidFill>
                  <a:srgbClr val="000000"/>
                </a:solidFill>
                <a:effectLst/>
                <a:latin typeface="-webkit-standard"/>
              </a:rPr>
              <a:t>Aus dem Nichtbeitritt folgt lediglich, dass der Streitverkündete keinen Einfluss auf den weiteren Verlauf des Prozesses hat </a:t>
            </a:r>
          </a:p>
          <a:p>
            <a:pPr lvl="1"/>
            <a:r>
              <a:rPr lang="de-DE" b="0" i="0" u="none" strike="noStrike" dirty="0">
                <a:solidFill>
                  <a:srgbClr val="000000"/>
                </a:solidFill>
                <a:effectLst/>
                <a:latin typeface="-webkit-standard"/>
              </a:rPr>
              <a:t>Sein Anwalt wird Boris also erklären, dass dem Dieter der Streit zu verkünden sei</a:t>
            </a:r>
          </a:p>
        </p:txBody>
      </p:sp>
    </p:spTree>
    <p:extLst>
      <p:ext uri="{BB962C8B-B14F-4D97-AF65-F5344CB8AC3E}">
        <p14:creationId xmlns:p14="http://schemas.microsoft.com/office/powerpoint/2010/main" val="4104840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0A859-77FD-CF8F-5EB0-0AF58392F4A5}"/>
              </a:ext>
            </a:extLst>
          </p:cNvPr>
          <p:cNvSpPr>
            <a:spLocks noGrp="1"/>
          </p:cNvSpPr>
          <p:nvPr>
            <p:ph type="title"/>
          </p:nvPr>
        </p:nvSpPr>
        <p:spPr/>
        <p:txBody>
          <a:bodyPr/>
          <a:lstStyle/>
          <a:p>
            <a:r>
              <a:rPr lang="de-DE" dirty="0"/>
              <a:t>Die Veräußerung der streitbefangenen Sache</a:t>
            </a:r>
          </a:p>
        </p:txBody>
      </p:sp>
      <p:sp>
        <p:nvSpPr>
          <p:cNvPr id="3" name="Inhaltsplatzhalter 2">
            <a:extLst>
              <a:ext uri="{FF2B5EF4-FFF2-40B4-BE49-F238E27FC236}">
                <a16:creationId xmlns:a16="http://schemas.microsoft.com/office/drawing/2014/main" id="{D884CC3B-33DC-1728-8EEE-1DEFCBC5D808}"/>
              </a:ext>
            </a:extLst>
          </p:cNvPr>
          <p:cNvSpPr>
            <a:spLocks noGrp="1"/>
          </p:cNvSpPr>
          <p:nvPr>
            <p:ph idx="1"/>
          </p:nvPr>
        </p:nvSpPr>
        <p:spPr/>
        <p:txBody>
          <a:bodyPr>
            <a:normAutofit fontScale="70000" lnSpcReduction="20000"/>
          </a:bodyPr>
          <a:lstStyle/>
          <a:p>
            <a:r>
              <a:rPr lang="de-DE" u="sng" dirty="0"/>
              <a:t>Regelung des § 265 ZPO:</a:t>
            </a:r>
          </a:p>
          <a:p>
            <a:pPr lvl="1"/>
            <a:r>
              <a:rPr lang="de-DE" dirty="0"/>
              <a:t>Abs. 1: Trotz </a:t>
            </a:r>
            <a:r>
              <a:rPr lang="de-DE" dirty="0" err="1"/>
              <a:t>Rechtshängigkeit</a:t>
            </a:r>
            <a:r>
              <a:rPr lang="de-DE" dirty="0"/>
              <a:t> besteht Möglichkeit der Veräußerung der streitbefangenen Sache</a:t>
            </a:r>
          </a:p>
          <a:p>
            <a:pPr lvl="1"/>
            <a:r>
              <a:rPr lang="de-DE" dirty="0"/>
              <a:t>Abs. 2 S. 1: Die Veräußerung hat auf den Prozess keinen Einfluss</a:t>
            </a:r>
          </a:p>
          <a:p>
            <a:pPr lvl="1"/>
            <a:endParaRPr lang="de-DE" dirty="0"/>
          </a:p>
          <a:p>
            <a:r>
              <a:rPr lang="de-DE" u="sng" dirty="0"/>
              <a:t>Die Ratio des § 265 ZPO</a:t>
            </a:r>
          </a:p>
          <a:p>
            <a:pPr lvl="1"/>
            <a:r>
              <a:rPr lang="de-DE" i="0" dirty="0"/>
              <a:t>Bsp. Veräußerung durch den Kläger:</a:t>
            </a:r>
          </a:p>
          <a:p>
            <a:pPr lvl="2"/>
            <a:r>
              <a:rPr lang="de-DE" dirty="0"/>
              <a:t>K verklagt B auf Zahlung von 500€. Während des Prozesses tritt K die Forderung an D ab. </a:t>
            </a:r>
          </a:p>
          <a:p>
            <a:pPr lvl="3"/>
            <a:r>
              <a:rPr lang="de-DE" i="0" dirty="0"/>
              <a:t>Einerseits: streitbefangene Sache soll weiterhin verkehrsfähig sein</a:t>
            </a:r>
          </a:p>
          <a:p>
            <a:pPr lvl="3"/>
            <a:r>
              <a:rPr lang="de-DE" i="0" dirty="0"/>
              <a:t>Insbesondere aber: ohne die Existenz von § 265 II 1 ZPO könnte K - z.B. bei schlechter Prozesslage – einfach die Forderung an D abtreten =&gt; mangels subjektiver </a:t>
            </a:r>
            <a:r>
              <a:rPr lang="de-DE" i="0" dirty="0" err="1"/>
              <a:t>Rechtskrafterstreckung</a:t>
            </a:r>
            <a:r>
              <a:rPr lang="de-DE" i="0" dirty="0"/>
              <a:t> auf D gem. § 325 I ZPO könnte D erneut gegen B klagen</a:t>
            </a:r>
          </a:p>
          <a:p>
            <a:pPr lvl="1"/>
            <a:r>
              <a:rPr lang="de-DE" i="0" dirty="0"/>
              <a:t>Bsp: Veräußerung durch Beklagten</a:t>
            </a:r>
          </a:p>
          <a:p>
            <a:pPr lvl="2"/>
            <a:r>
              <a:rPr lang="de-DE" dirty="0"/>
              <a:t>K verklagt B auf Herausgabe gem. § 985 BGB. B übergibt und übereignet die Sache an D. </a:t>
            </a:r>
          </a:p>
          <a:p>
            <a:pPr lvl="3"/>
            <a:r>
              <a:rPr lang="de-DE" i="0" dirty="0"/>
              <a:t>Ohne die Existenz von § 265 II ZPO müsste die Klage des K mangels Passivlegitimation des B (nicht mehr Besitzer)  als unbegründet abgewiesen werden. K müsste gegen D klagen, der seinerseits wiederum veräußern könnte ….</a:t>
            </a:r>
          </a:p>
        </p:txBody>
      </p:sp>
    </p:spTree>
    <p:extLst>
      <p:ext uri="{BB962C8B-B14F-4D97-AF65-F5344CB8AC3E}">
        <p14:creationId xmlns:p14="http://schemas.microsoft.com/office/powerpoint/2010/main" val="440991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F5501-FCCF-49B5-5253-0CCD71FB3428}"/>
              </a:ext>
            </a:extLst>
          </p:cNvPr>
          <p:cNvSpPr>
            <a:spLocks noGrp="1"/>
          </p:cNvSpPr>
          <p:nvPr>
            <p:ph type="title"/>
          </p:nvPr>
        </p:nvSpPr>
        <p:spPr/>
        <p:txBody>
          <a:bodyPr/>
          <a:lstStyle/>
          <a:p>
            <a:r>
              <a:rPr lang="de-DE" dirty="0"/>
              <a:t>Die Veräußerung der streitbefangenen Sache</a:t>
            </a:r>
          </a:p>
        </p:txBody>
      </p:sp>
      <p:sp>
        <p:nvSpPr>
          <p:cNvPr id="3" name="Inhaltsplatzhalter 2">
            <a:extLst>
              <a:ext uri="{FF2B5EF4-FFF2-40B4-BE49-F238E27FC236}">
                <a16:creationId xmlns:a16="http://schemas.microsoft.com/office/drawing/2014/main" id="{04FCBACE-8AE8-8334-5032-50D0C8A92E47}"/>
              </a:ext>
            </a:extLst>
          </p:cNvPr>
          <p:cNvSpPr>
            <a:spLocks noGrp="1"/>
          </p:cNvSpPr>
          <p:nvPr>
            <p:ph idx="1"/>
          </p:nvPr>
        </p:nvSpPr>
        <p:spPr/>
        <p:txBody>
          <a:bodyPr>
            <a:normAutofit lnSpcReduction="10000"/>
          </a:bodyPr>
          <a:lstStyle/>
          <a:p>
            <a:pPr lvl="1"/>
            <a:r>
              <a:rPr lang="de-DE" dirty="0"/>
              <a:t>Daher: § 265 II 1 ZPO: Veräußert eine Partei die streitbefangene Sache, hat dies auf den Prozess zwischen den Ursprungsparteien keinen Einfluss</a:t>
            </a:r>
          </a:p>
          <a:p>
            <a:pPr lvl="2"/>
            <a:r>
              <a:rPr lang="de-DE" dirty="0">
                <a:sym typeface="Wingdings" pitchFamily="2" charset="2"/>
              </a:rPr>
              <a:t> keine Klageabweisung, sondern </a:t>
            </a:r>
            <a:r>
              <a:rPr lang="de-DE" dirty="0" err="1">
                <a:sym typeface="Wingdings" pitchFamily="2" charset="2"/>
              </a:rPr>
              <a:t>Weiterprozessieren</a:t>
            </a:r>
            <a:r>
              <a:rPr lang="de-DE" dirty="0">
                <a:sym typeface="Wingdings" pitchFamily="2" charset="2"/>
              </a:rPr>
              <a:t> zwischen K und B, Ausblenden der Veräußerung</a:t>
            </a:r>
          </a:p>
          <a:p>
            <a:pPr lvl="2"/>
            <a:r>
              <a:rPr lang="de-DE" dirty="0">
                <a:sym typeface="Wingdings" pitchFamily="2" charset="2"/>
              </a:rPr>
              <a:t>Gem. § 325 I Alt. 2 ZPO Bindung des Rechtsnachfolgers an das Prozessergebnis</a:t>
            </a:r>
          </a:p>
          <a:p>
            <a:pPr lvl="2"/>
            <a:endParaRPr lang="de-DE" dirty="0">
              <a:sym typeface="Wingdings" pitchFamily="2" charset="2"/>
            </a:endParaRPr>
          </a:p>
          <a:p>
            <a:r>
              <a:rPr lang="de-DE" u="sng" dirty="0">
                <a:sym typeface="Wingdings" pitchFamily="2" charset="2"/>
              </a:rPr>
              <a:t>Begriff der streitbefangenen Sache daher:</a:t>
            </a:r>
          </a:p>
          <a:p>
            <a:pPr lvl="1"/>
            <a:r>
              <a:rPr lang="de-DE" i="0" dirty="0">
                <a:sym typeface="Wingdings" pitchFamily="2" charset="2"/>
              </a:rPr>
              <a:t>Die Sache ist dann streitbefangen, wenn auf der rechtlichen Beziehung zum Gegenstand die Aktiv- oder Passivlegitimation beruht</a:t>
            </a:r>
          </a:p>
          <a:p>
            <a:pPr lvl="1"/>
            <a:r>
              <a:rPr lang="de-DE" i="0" dirty="0">
                <a:sym typeface="Wingdings" pitchFamily="2" charset="2"/>
              </a:rPr>
              <a:t>Einfach gesagt: Die Veräußerung der Sache muss dem Kläger die Aktiv- oder dem Beklagten die Passivlegitimation nehmen</a:t>
            </a:r>
            <a:endParaRPr lang="de-DE" i="0" dirty="0"/>
          </a:p>
        </p:txBody>
      </p:sp>
    </p:spTree>
    <p:extLst>
      <p:ext uri="{BB962C8B-B14F-4D97-AF65-F5344CB8AC3E}">
        <p14:creationId xmlns:p14="http://schemas.microsoft.com/office/powerpoint/2010/main" val="4193470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A7FC29-0B53-C203-E873-D947635528B1}"/>
              </a:ext>
            </a:extLst>
          </p:cNvPr>
          <p:cNvSpPr>
            <a:spLocks noGrp="1"/>
          </p:cNvSpPr>
          <p:nvPr>
            <p:ph type="title"/>
          </p:nvPr>
        </p:nvSpPr>
        <p:spPr/>
        <p:txBody>
          <a:bodyPr/>
          <a:lstStyle/>
          <a:p>
            <a:r>
              <a:rPr lang="de-DE" dirty="0"/>
              <a:t>Die Veräußerung der streitbefangenen Sache</a:t>
            </a:r>
          </a:p>
        </p:txBody>
      </p:sp>
      <p:sp>
        <p:nvSpPr>
          <p:cNvPr id="3" name="Inhaltsplatzhalter 2">
            <a:extLst>
              <a:ext uri="{FF2B5EF4-FFF2-40B4-BE49-F238E27FC236}">
                <a16:creationId xmlns:a16="http://schemas.microsoft.com/office/drawing/2014/main" id="{BF7E3E13-1006-F3A8-4B04-92DAB484BC25}"/>
              </a:ext>
            </a:extLst>
          </p:cNvPr>
          <p:cNvSpPr>
            <a:spLocks noGrp="1"/>
          </p:cNvSpPr>
          <p:nvPr>
            <p:ph idx="1"/>
          </p:nvPr>
        </p:nvSpPr>
        <p:spPr/>
        <p:txBody>
          <a:bodyPr/>
          <a:lstStyle/>
          <a:p>
            <a:r>
              <a:rPr lang="de-DE" u="sng" dirty="0"/>
              <a:t>Die Folgen der Veräußerung der streitbefangenen Sache für den Klageantrag</a:t>
            </a:r>
          </a:p>
          <a:p>
            <a:endParaRPr lang="de-DE" u="sng" dirty="0"/>
          </a:p>
          <a:p>
            <a:pPr lvl="1"/>
            <a:r>
              <a:rPr lang="de-DE" i="0" dirty="0"/>
              <a:t>P: Bedeutung des § 265 I ZPO</a:t>
            </a:r>
          </a:p>
          <a:p>
            <a:pPr lvl="2"/>
            <a:r>
              <a:rPr lang="de-DE" dirty="0"/>
              <a:t>Unstreitig: Weiteres Prozessieren zwischen den Ausgangsparteien</a:t>
            </a:r>
          </a:p>
          <a:p>
            <a:pPr lvl="2"/>
            <a:r>
              <a:rPr lang="de-DE" i="0" dirty="0"/>
              <a:t>Streitig: Änderung des Klageantrags?</a:t>
            </a:r>
          </a:p>
          <a:p>
            <a:pPr lvl="3"/>
            <a:r>
              <a:rPr lang="de-DE" i="0" dirty="0">
                <a:sym typeface="Wingdings" pitchFamily="2" charset="2"/>
              </a:rPr>
              <a:t> Differenziere zwischen Veräußerung auf </a:t>
            </a:r>
            <a:r>
              <a:rPr lang="de-DE" i="0" dirty="0" err="1">
                <a:sym typeface="Wingdings" pitchFamily="2" charset="2"/>
              </a:rPr>
              <a:t>Klägerseite</a:t>
            </a:r>
            <a:r>
              <a:rPr lang="de-DE" i="0" dirty="0">
                <a:sym typeface="Wingdings" pitchFamily="2" charset="2"/>
              </a:rPr>
              <a:t> &lt;-&gt; </a:t>
            </a:r>
            <a:r>
              <a:rPr lang="de-DE" i="0" dirty="0" err="1">
                <a:sym typeface="Wingdings" pitchFamily="2" charset="2"/>
              </a:rPr>
              <a:t>Beklagtenseite</a:t>
            </a:r>
            <a:r>
              <a:rPr lang="de-DE" i="0" dirty="0">
                <a:sym typeface="Wingdings" pitchFamily="2" charset="2"/>
              </a:rPr>
              <a:t> (hM)</a:t>
            </a:r>
          </a:p>
          <a:p>
            <a:pPr lvl="3"/>
            <a:endParaRPr lang="de-DE" i="0" dirty="0">
              <a:sym typeface="Wingdings" pitchFamily="2" charset="2"/>
            </a:endParaRPr>
          </a:p>
          <a:p>
            <a:pPr lvl="1"/>
            <a:endParaRPr lang="de-DE" i="0" dirty="0"/>
          </a:p>
        </p:txBody>
      </p:sp>
    </p:spTree>
    <p:extLst>
      <p:ext uri="{BB962C8B-B14F-4D97-AF65-F5344CB8AC3E}">
        <p14:creationId xmlns:p14="http://schemas.microsoft.com/office/powerpoint/2010/main" val="1619576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A46B73-4C0A-FF65-9C14-11D3AE9B5FDE}"/>
              </a:ext>
            </a:extLst>
          </p:cNvPr>
          <p:cNvSpPr>
            <a:spLocks noGrp="1"/>
          </p:cNvSpPr>
          <p:nvPr>
            <p:ph type="title"/>
          </p:nvPr>
        </p:nvSpPr>
        <p:spPr/>
        <p:txBody>
          <a:bodyPr/>
          <a:lstStyle/>
          <a:p>
            <a:r>
              <a:rPr lang="de-DE" dirty="0"/>
              <a:t>Die Veräußerung der streitbefangenen Seite</a:t>
            </a:r>
          </a:p>
        </p:txBody>
      </p:sp>
      <p:sp>
        <p:nvSpPr>
          <p:cNvPr id="3" name="Inhaltsplatzhalter 2">
            <a:extLst>
              <a:ext uri="{FF2B5EF4-FFF2-40B4-BE49-F238E27FC236}">
                <a16:creationId xmlns:a16="http://schemas.microsoft.com/office/drawing/2014/main" id="{73199571-7106-442E-F08A-C1DB15CD7EDD}"/>
              </a:ext>
            </a:extLst>
          </p:cNvPr>
          <p:cNvSpPr>
            <a:spLocks noGrp="1"/>
          </p:cNvSpPr>
          <p:nvPr>
            <p:ph idx="1"/>
          </p:nvPr>
        </p:nvSpPr>
        <p:spPr/>
        <p:txBody>
          <a:bodyPr>
            <a:normAutofit fontScale="77500" lnSpcReduction="20000"/>
          </a:bodyPr>
          <a:lstStyle/>
          <a:p>
            <a:pPr lvl="1"/>
            <a:r>
              <a:rPr lang="de-DE" dirty="0"/>
              <a:t>1) Veräußerung durch den Kläger</a:t>
            </a:r>
          </a:p>
          <a:p>
            <a:pPr lvl="2"/>
            <a:r>
              <a:rPr lang="de-DE" dirty="0"/>
              <a:t>Bsp: Konrad K verklagt </a:t>
            </a:r>
            <a:r>
              <a:rPr lang="de-DE" dirty="0" err="1"/>
              <a:t>Betzy</a:t>
            </a:r>
            <a:r>
              <a:rPr lang="de-DE" dirty="0"/>
              <a:t> B unter Berufung auf § 985 BGB auf Herausgabe und Eigentumsfeststellung eines Fiat 500, der sich im Besitz der B befindet. Während des Rechtsstreits veräußert K an Dieter D.</a:t>
            </a:r>
          </a:p>
          <a:p>
            <a:pPr lvl="2"/>
            <a:r>
              <a:rPr lang="de-DE" dirty="0"/>
              <a:t>Frage: Kann K weiterhin Herausgabe und Eigentumsfeststellung an sich selbst beantragen oder muss er den Klageantrag umstellen auf Herausgabe und Eigentumsfeststellung an D? (str.)</a:t>
            </a:r>
          </a:p>
          <a:p>
            <a:pPr lvl="2"/>
            <a:endParaRPr lang="de-DE" dirty="0"/>
          </a:p>
          <a:p>
            <a:pPr lvl="3"/>
            <a:r>
              <a:rPr lang="de-DE" dirty="0"/>
              <a:t>Denkbar: </a:t>
            </a:r>
            <a:r>
              <a:rPr lang="de-DE" dirty="0" err="1"/>
              <a:t>Irrelevanztheorie</a:t>
            </a:r>
            <a:r>
              <a:rPr lang="de-DE" dirty="0"/>
              <a:t> = der Antrag muss nicht umgestellt werden; aber im Vollstreckungsverfahren Titelumschreibung gem. § 727 I ZPO</a:t>
            </a:r>
          </a:p>
          <a:p>
            <a:pPr lvl="4"/>
            <a:r>
              <a:rPr lang="de-DE" dirty="0"/>
              <a:t>Arg: Wortlaut des § 265 I ZPO</a:t>
            </a:r>
          </a:p>
          <a:p>
            <a:pPr lvl="4"/>
            <a:r>
              <a:rPr lang="de-DE" dirty="0"/>
              <a:t>Contra: es droht eine doppelte Inanspruchnahme der B durch K und D</a:t>
            </a:r>
          </a:p>
          <a:p>
            <a:pPr lvl="3"/>
            <a:r>
              <a:rPr lang="de-DE" dirty="0"/>
              <a:t>Daher vorzugswürdig: </a:t>
            </a:r>
            <a:r>
              <a:rPr lang="de-DE" dirty="0" err="1"/>
              <a:t>Relevanztheorie</a:t>
            </a:r>
            <a:r>
              <a:rPr lang="de-DE" dirty="0"/>
              <a:t> = der Antrag muss umgestellt werden und zusätzlich Titelumschreibung</a:t>
            </a:r>
          </a:p>
          <a:p>
            <a:pPr lvl="4"/>
            <a:r>
              <a:rPr lang="de-DE" dirty="0"/>
              <a:t>Pro: Abbildung der wahren Rechtslage („Sach- und Rechtslage zum Zeitpunkt der letzten mündlichen Verhandlung“)</a:t>
            </a:r>
          </a:p>
          <a:p>
            <a:pPr lvl="4"/>
            <a:r>
              <a:rPr lang="de-DE" dirty="0"/>
              <a:t>Danach ist § 265 II ein Fall der gesetzlich geregelten </a:t>
            </a:r>
            <a:r>
              <a:rPr lang="de-DE" dirty="0" err="1"/>
              <a:t>Prozessstandschaft</a:t>
            </a:r>
            <a:endParaRPr lang="de-DE" dirty="0"/>
          </a:p>
          <a:p>
            <a:pPr lvl="4"/>
            <a:endParaRPr lang="de-DE" dirty="0"/>
          </a:p>
        </p:txBody>
      </p:sp>
    </p:spTree>
    <p:extLst>
      <p:ext uri="{BB962C8B-B14F-4D97-AF65-F5344CB8AC3E}">
        <p14:creationId xmlns:p14="http://schemas.microsoft.com/office/powerpoint/2010/main" val="147107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310BBB-3432-998F-0F36-9F7611E2D2B1}"/>
              </a:ext>
            </a:extLst>
          </p:cNvPr>
          <p:cNvSpPr>
            <a:spLocks noGrp="1"/>
          </p:cNvSpPr>
          <p:nvPr>
            <p:ph type="title"/>
          </p:nvPr>
        </p:nvSpPr>
        <p:spPr/>
        <p:txBody>
          <a:bodyPr/>
          <a:lstStyle/>
          <a:p>
            <a:r>
              <a:rPr lang="de-DE" dirty="0"/>
              <a:t>Die Veräußerung der streitbefangenen Sache</a:t>
            </a:r>
          </a:p>
        </p:txBody>
      </p:sp>
      <p:sp>
        <p:nvSpPr>
          <p:cNvPr id="3" name="Inhaltsplatzhalter 2">
            <a:extLst>
              <a:ext uri="{FF2B5EF4-FFF2-40B4-BE49-F238E27FC236}">
                <a16:creationId xmlns:a16="http://schemas.microsoft.com/office/drawing/2014/main" id="{048995FD-23B2-7A75-F6C8-93F78C55625B}"/>
              </a:ext>
            </a:extLst>
          </p:cNvPr>
          <p:cNvSpPr>
            <a:spLocks noGrp="1"/>
          </p:cNvSpPr>
          <p:nvPr>
            <p:ph idx="1"/>
          </p:nvPr>
        </p:nvSpPr>
        <p:spPr/>
        <p:txBody>
          <a:bodyPr/>
          <a:lstStyle/>
          <a:p>
            <a:pPr lvl="1"/>
            <a:r>
              <a:rPr lang="de-DE" dirty="0"/>
              <a:t>2) Veräußerung auf </a:t>
            </a:r>
            <a:r>
              <a:rPr lang="de-DE" dirty="0" err="1"/>
              <a:t>Beklagtenseite</a:t>
            </a:r>
            <a:endParaRPr lang="de-DE" dirty="0"/>
          </a:p>
          <a:p>
            <a:pPr lvl="2"/>
            <a:r>
              <a:rPr lang="de-DE" dirty="0"/>
              <a:t>Bsp:  Konrad K verklagt </a:t>
            </a:r>
            <a:r>
              <a:rPr lang="de-DE" dirty="0" err="1"/>
              <a:t>Betzy</a:t>
            </a:r>
            <a:r>
              <a:rPr lang="de-DE" dirty="0"/>
              <a:t> B auf Herausgabe des Fiat 500 nach § 985 BGB. Während des Prozesses veräußert B den Fiat 500 an D.</a:t>
            </a:r>
          </a:p>
          <a:p>
            <a:pPr lvl="2"/>
            <a:endParaRPr lang="de-DE" dirty="0"/>
          </a:p>
          <a:p>
            <a:pPr lvl="2"/>
            <a:r>
              <a:rPr lang="de-DE" dirty="0"/>
              <a:t>Unstreitig </a:t>
            </a:r>
            <a:r>
              <a:rPr lang="de-DE" dirty="0" err="1"/>
              <a:t>Irrelevanztheorie</a:t>
            </a:r>
            <a:r>
              <a:rPr lang="de-DE" dirty="0"/>
              <a:t> !</a:t>
            </a:r>
          </a:p>
          <a:p>
            <a:pPr lvl="3"/>
            <a:r>
              <a:rPr lang="de-DE" dirty="0"/>
              <a:t>-&gt; K muss den Klageantrag nicht umstellen auf Herausgabe an D mangels Passivlegitimation der B</a:t>
            </a:r>
          </a:p>
          <a:p>
            <a:pPr lvl="3"/>
            <a:r>
              <a:rPr lang="de-DE" dirty="0"/>
              <a:t>Grund: Ein unbeteiligter Dritter darf nicht gegen seinen Willen in ein fremdes Prozessrechtsverhältnis gezogen und verurteilt werden („Zulasten“)</a:t>
            </a:r>
          </a:p>
          <a:p>
            <a:pPr lvl="3"/>
            <a:endParaRPr lang="de-DE" dirty="0"/>
          </a:p>
        </p:txBody>
      </p:sp>
    </p:spTree>
    <p:extLst>
      <p:ext uri="{BB962C8B-B14F-4D97-AF65-F5344CB8AC3E}">
        <p14:creationId xmlns:p14="http://schemas.microsoft.com/office/powerpoint/2010/main" val="1702084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7708FF-9567-D660-BB27-B7578C0D2DC1}"/>
              </a:ext>
            </a:extLst>
          </p:cNvPr>
          <p:cNvSpPr>
            <a:spLocks noGrp="1"/>
          </p:cNvSpPr>
          <p:nvPr>
            <p:ph type="title"/>
          </p:nvPr>
        </p:nvSpPr>
        <p:spPr/>
        <p:txBody>
          <a:bodyPr/>
          <a:lstStyle/>
          <a:p>
            <a:r>
              <a:rPr lang="de-DE" dirty="0"/>
              <a:t>Themenübersicht zur heutigen Einheit</a:t>
            </a:r>
          </a:p>
        </p:txBody>
      </p:sp>
      <p:sp>
        <p:nvSpPr>
          <p:cNvPr id="3" name="Inhaltsplatzhalter 2">
            <a:extLst>
              <a:ext uri="{FF2B5EF4-FFF2-40B4-BE49-F238E27FC236}">
                <a16:creationId xmlns:a16="http://schemas.microsoft.com/office/drawing/2014/main" id="{4FEE29AB-DC53-762C-76C2-E72A71E25460}"/>
              </a:ext>
            </a:extLst>
          </p:cNvPr>
          <p:cNvSpPr>
            <a:spLocks noGrp="1"/>
          </p:cNvSpPr>
          <p:nvPr>
            <p:ph idx="1"/>
          </p:nvPr>
        </p:nvSpPr>
        <p:spPr/>
        <p:txBody>
          <a:bodyPr/>
          <a:lstStyle/>
          <a:p>
            <a:r>
              <a:rPr lang="de-DE" dirty="0"/>
              <a:t>Streitverkündung (vgl. Fall 12)</a:t>
            </a:r>
          </a:p>
          <a:p>
            <a:pPr lvl="1"/>
            <a:r>
              <a:rPr lang="de-DE" dirty="0"/>
              <a:t>Exkurs zur Nebenintervention</a:t>
            </a:r>
          </a:p>
          <a:p>
            <a:r>
              <a:rPr lang="de-DE" dirty="0"/>
              <a:t>Veräußerung der streitbefangenen Sache (vgl. Fall 13)</a:t>
            </a:r>
          </a:p>
          <a:p>
            <a:r>
              <a:rPr lang="de-DE" dirty="0"/>
              <a:t>Parteiwechsel während des Prozesses (vgl. Fall 14)</a:t>
            </a:r>
          </a:p>
          <a:p>
            <a:endParaRPr lang="de-DE" dirty="0"/>
          </a:p>
        </p:txBody>
      </p:sp>
    </p:spTree>
    <p:extLst>
      <p:ext uri="{BB962C8B-B14F-4D97-AF65-F5344CB8AC3E}">
        <p14:creationId xmlns:p14="http://schemas.microsoft.com/office/powerpoint/2010/main" val="3557513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6E26CA-D83B-DA44-A1BF-DB9EC0B564B2}"/>
              </a:ext>
            </a:extLst>
          </p:cNvPr>
          <p:cNvSpPr>
            <a:spLocks noGrp="1"/>
          </p:cNvSpPr>
          <p:nvPr>
            <p:ph type="title"/>
          </p:nvPr>
        </p:nvSpPr>
        <p:spPr/>
        <p:txBody>
          <a:bodyPr/>
          <a:lstStyle/>
          <a:p>
            <a:r>
              <a:rPr lang="de-DE" dirty="0"/>
              <a:t>Fall 13: „Veräußerung der streitbefangenen Sache“</a:t>
            </a:r>
          </a:p>
        </p:txBody>
      </p:sp>
      <p:sp>
        <p:nvSpPr>
          <p:cNvPr id="3" name="Inhaltsplatzhalter 2">
            <a:extLst>
              <a:ext uri="{FF2B5EF4-FFF2-40B4-BE49-F238E27FC236}">
                <a16:creationId xmlns:a16="http://schemas.microsoft.com/office/drawing/2014/main" id="{76AB5160-DC26-2F9B-E257-C99832778787}"/>
              </a:ext>
            </a:extLst>
          </p:cNvPr>
          <p:cNvSpPr>
            <a:spLocks noGrp="1"/>
          </p:cNvSpPr>
          <p:nvPr>
            <p:ph idx="1"/>
          </p:nvPr>
        </p:nvSpPr>
        <p:spPr/>
        <p:txBody>
          <a:bodyPr>
            <a:normAutofit lnSpcReduction="10000"/>
          </a:bodyPr>
          <a:lstStyle/>
          <a:p>
            <a:r>
              <a:rPr lang="de-DE" b="0" i="0" u="none" strike="noStrike" dirty="0">
                <a:solidFill>
                  <a:srgbClr val="000000"/>
                </a:solidFill>
                <a:effectLst/>
                <a:latin typeface="-webkit-standard"/>
              </a:rPr>
              <a:t>Dem Baumaschinenvermieter Konrad K wurde von seinem Betriebsgelände ein Kettenbagger der Marke „Caterpillar 336 E H“ mit Hybridantrieb entwendet. Derzeit befindet sich der Bagger bei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die ihn vom Baumaschinenhändler Dieter erworben hat. Als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bei einer Ersatzteilbestellung der Händlerin Henrietta die Seriennummer der Maschine mitteilt, erkennt Henrietta anhand der Hersteller-Datenbank, dass K den Bagger als gestohlen gemeldet hatte. K verklagt daraufhin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auf Herausgabe des Baggers. Nach Zustellung der Klage übereignet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den Bagger zur Sicherung eines Darlehens an die Cerberus-Bank, ohne diese auf den laufenden Herausgabeprozess hinzuweisen. Nach Eintritt des Sicherungsfalls nimmt die Cerberus-Bank den Bagger in Besitz.</a:t>
            </a:r>
          </a:p>
          <a:p>
            <a:r>
              <a:rPr lang="de-DE" b="0" i="0" u="none" strike="noStrike" dirty="0">
                <a:solidFill>
                  <a:srgbClr val="000000"/>
                </a:solidFill>
                <a:effectLst/>
                <a:latin typeface="-webkit-standard"/>
              </a:rPr>
              <a:t>Als K von diesen Ereignissen erfährt, erkundigt er sich bei seiner Rechtsanwältin Rita nach dem Einfluss auf die Erfolgsaussichten seiner Herausgabeklage.</a:t>
            </a:r>
          </a:p>
          <a:p>
            <a:endParaRPr lang="de-DE" dirty="0"/>
          </a:p>
        </p:txBody>
      </p:sp>
    </p:spTree>
    <p:extLst>
      <p:ext uri="{BB962C8B-B14F-4D97-AF65-F5344CB8AC3E}">
        <p14:creationId xmlns:p14="http://schemas.microsoft.com/office/powerpoint/2010/main" val="3316559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13FAE6-EAE9-EFAD-BF6E-0F8FA29F17D6}"/>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154D413F-09FB-F6BC-8736-242C5EBD0B7B}"/>
              </a:ext>
            </a:extLst>
          </p:cNvPr>
          <p:cNvSpPr>
            <a:spLocks noGrp="1"/>
          </p:cNvSpPr>
          <p:nvPr>
            <p:ph idx="1"/>
          </p:nvPr>
        </p:nvSpPr>
        <p:spPr/>
        <p:txBody>
          <a:bodyPr>
            <a:normAutofit fontScale="92500" lnSpcReduction="10000"/>
          </a:bodyPr>
          <a:lstStyle/>
          <a:p>
            <a:r>
              <a:rPr lang="de-DE" u="sng" dirty="0" err="1"/>
              <a:t>Prozessführungsbefugnis</a:t>
            </a:r>
            <a:r>
              <a:rPr lang="de-DE" u="sng" dirty="0"/>
              <a:t> der </a:t>
            </a:r>
            <a:r>
              <a:rPr lang="de-DE" u="sng" dirty="0" err="1"/>
              <a:t>Betzy</a:t>
            </a:r>
            <a:r>
              <a:rPr lang="de-DE" u="sng" dirty="0"/>
              <a:t>: Bei Klageerhebung</a:t>
            </a:r>
          </a:p>
          <a:p>
            <a:pPr lvl="1"/>
            <a:r>
              <a:rPr lang="de-DE" dirty="0"/>
              <a:t>Herleitung: Die </a:t>
            </a:r>
            <a:r>
              <a:rPr lang="de-DE" dirty="0" err="1"/>
              <a:t>Prozessführungsbefugnis</a:t>
            </a:r>
            <a:r>
              <a:rPr lang="de-DE" dirty="0"/>
              <a:t> ist gesetzlich nicht geregelt, aber in §§ 243, 265 Abs. 2 ZPO als existent zugrunde gelegt </a:t>
            </a:r>
          </a:p>
          <a:p>
            <a:pPr lvl="1"/>
            <a:r>
              <a:rPr lang="de-DE" dirty="0"/>
              <a:t>Begriff: Sie bezeichnet das Recht über den Streitgegenstand einen Prozess als Kläger oder Beklagter in eigenem Namen zu führen </a:t>
            </a:r>
          </a:p>
          <a:p>
            <a:pPr lvl="1"/>
            <a:r>
              <a:rPr lang="de-DE" dirty="0"/>
              <a:t>Aktive </a:t>
            </a:r>
            <a:r>
              <a:rPr lang="de-DE" dirty="0" err="1"/>
              <a:t>Prozessführungsbefugnis</a:t>
            </a:r>
            <a:r>
              <a:rPr lang="de-DE" dirty="0"/>
              <a:t> als Kläger: Hat derjenige, der behauptet, dass ihm der mit der Klage geltend gemachte Anspruch zustehe </a:t>
            </a:r>
          </a:p>
          <a:p>
            <a:pPr lvl="1"/>
            <a:r>
              <a:rPr lang="de-DE" dirty="0"/>
              <a:t>Passive </a:t>
            </a:r>
            <a:r>
              <a:rPr lang="de-DE" dirty="0" err="1"/>
              <a:t>Prozessführungsbefugnis</a:t>
            </a:r>
            <a:r>
              <a:rPr lang="de-DE" dirty="0"/>
              <a:t> als Beklagter: Hat derjenige, von dem der Kläger behauptet, dass er der Schuldner des mit der Klage geltend gemachten Anspruchs sei </a:t>
            </a:r>
          </a:p>
          <a:p>
            <a:pPr lvl="1"/>
            <a:r>
              <a:rPr lang="de-DE" dirty="0"/>
              <a:t>Danach war </a:t>
            </a:r>
            <a:r>
              <a:rPr lang="de-DE" dirty="0" err="1"/>
              <a:t>Betzy</a:t>
            </a:r>
            <a:r>
              <a:rPr lang="de-DE" dirty="0"/>
              <a:t> jedenfalls zu Beginn des Prozesses passiv </a:t>
            </a:r>
            <a:r>
              <a:rPr lang="de-DE" dirty="0" err="1"/>
              <a:t>prozessführungsbefugt</a:t>
            </a:r>
            <a:endParaRPr lang="de-DE" dirty="0"/>
          </a:p>
          <a:p>
            <a:endParaRPr lang="de-DE" dirty="0"/>
          </a:p>
        </p:txBody>
      </p:sp>
    </p:spTree>
    <p:extLst>
      <p:ext uri="{BB962C8B-B14F-4D97-AF65-F5344CB8AC3E}">
        <p14:creationId xmlns:p14="http://schemas.microsoft.com/office/powerpoint/2010/main" val="4290474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AECB33-791D-F9D0-13FB-78AF279534A0}"/>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E31F1556-DE4D-5B60-A82A-2E4286DD1C60}"/>
              </a:ext>
            </a:extLst>
          </p:cNvPr>
          <p:cNvSpPr>
            <a:spLocks noGrp="1"/>
          </p:cNvSpPr>
          <p:nvPr>
            <p:ph idx="1"/>
          </p:nvPr>
        </p:nvSpPr>
        <p:spPr/>
        <p:txBody>
          <a:bodyPr>
            <a:normAutofit fontScale="85000" lnSpcReduction="10000"/>
          </a:bodyPr>
          <a:lstStyle/>
          <a:p>
            <a:r>
              <a:rPr lang="de-DE" u="sng" dirty="0" err="1"/>
              <a:t>Prozessführungsbefugnis</a:t>
            </a:r>
            <a:r>
              <a:rPr lang="de-DE" u="sng" dirty="0"/>
              <a:t> der </a:t>
            </a:r>
            <a:r>
              <a:rPr lang="de-DE" u="sng" dirty="0" err="1"/>
              <a:t>Betzy</a:t>
            </a:r>
            <a:r>
              <a:rPr lang="de-DE" u="sng" dirty="0"/>
              <a:t>: Verloren wegen der Herausgabe des Baggers an die C-Bank?  </a:t>
            </a:r>
          </a:p>
          <a:p>
            <a:pPr lvl="1"/>
            <a:r>
              <a:rPr lang="de-DE" dirty="0"/>
              <a:t>Aber: Die </a:t>
            </a:r>
            <a:r>
              <a:rPr lang="de-DE" dirty="0" err="1"/>
              <a:t>Prozessführungsbefugnis</a:t>
            </a:r>
            <a:r>
              <a:rPr lang="de-DE" dirty="0"/>
              <a:t> muss zur Zeit der letzten mündlichen Verhandlung bestehen </a:t>
            </a:r>
          </a:p>
          <a:p>
            <a:pPr lvl="1"/>
            <a:r>
              <a:rPr lang="de-DE" dirty="0"/>
              <a:t>Problem: </a:t>
            </a:r>
            <a:r>
              <a:rPr lang="de-DE" dirty="0" err="1"/>
              <a:t>Betzy</a:t>
            </a:r>
            <a:r>
              <a:rPr lang="de-DE" dirty="0"/>
              <a:t> gibt den Kettenbagger während des laufenden Prozesses weiter an die C-Bank</a:t>
            </a:r>
          </a:p>
          <a:p>
            <a:pPr lvl="1"/>
            <a:r>
              <a:rPr lang="de-DE" dirty="0"/>
              <a:t>Verliert sie dadurch automatisch ihre passive </a:t>
            </a:r>
            <a:r>
              <a:rPr lang="de-DE" dirty="0" err="1"/>
              <a:t>Prozessführungsbefugnis</a:t>
            </a:r>
            <a:r>
              <a:rPr lang="de-DE" dirty="0"/>
              <a:t>? </a:t>
            </a:r>
          </a:p>
          <a:p>
            <a:pPr lvl="1"/>
            <a:r>
              <a:rPr lang="de-DE" dirty="0"/>
              <a:t>Nein: Für die passive </a:t>
            </a:r>
            <a:r>
              <a:rPr lang="de-DE" dirty="0" err="1"/>
              <a:t>Prozessführungsbefugnis</a:t>
            </a:r>
            <a:r>
              <a:rPr lang="de-DE" dirty="0"/>
              <a:t> der B sind nicht die tatsächlichen Umstände entscheidend, sondern die Behauptung des K </a:t>
            </a:r>
          </a:p>
          <a:p>
            <a:pPr lvl="1"/>
            <a:r>
              <a:rPr lang="de-DE" dirty="0"/>
              <a:t>Erst wenn K anerkennt, dass B nicht mehr Besitzerin des Baggers und damit nicht mehr Schuldnerin des eingeklagten Anspruchs ist, verliert sie ihre passive </a:t>
            </a:r>
            <a:r>
              <a:rPr lang="de-DE" dirty="0" err="1"/>
              <a:t>Prozessführungsbefugnis</a:t>
            </a:r>
            <a:r>
              <a:rPr lang="de-DE" dirty="0"/>
              <a:t> </a:t>
            </a:r>
          </a:p>
          <a:p>
            <a:pPr lvl="1"/>
            <a:r>
              <a:rPr lang="de-DE" dirty="0"/>
              <a:t>Das ist hier aber geschehen bzw. wird noch geschehen, da K von der zwischenzeitlichen Inbesitznahme durch die C-Bank weiß und er auch die entsprechenden Hintergründe kennt</a:t>
            </a:r>
          </a:p>
          <a:p>
            <a:endParaRPr lang="de-DE" dirty="0"/>
          </a:p>
        </p:txBody>
      </p:sp>
    </p:spTree>
    <p:extLst>
      <p:ext uri="{BB962C8B-B14F-4D97-AF65-F5344CB8AC3E}">
        <p14:creationId xmlns:p14="http://schemas.microsoft.com/office/powerpoint/2010/main" val="2584621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EFD69-4C55-DF06-BB73-4AF07C7A82C8}"/>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DFD916F4-A061-E6A2-E7F8-3CB2F86DBDAC}"/>
              </a:ext>
            </a:extLst>
          </p:cNvPr>
          <p:cNvSpPr>
            <a:spLocks noGrp="1"/>
          </p:cNvSpPr>
          <p:nvPr>
            <p:ph idx="1"/>
          </p:nvPr>
        </p:nvSpPr>
        <p:spPr/>
        <p:txBody>
          <a:bodyPr>
            <a:normAutofit/>
          </a:bodyPr>
          <a:lstStyle/>
          <a:p>
            <a:r>
              <a:rPr lang="de-DE" b="0" i="0" u="sng" strike="noStrike" dirty="0">
                <a:solidFill>
                  <a:srgbClr val="000000"/>
                </a:solidFill>
                <a:effectLst/>
                <a:latin typeface="-webkit-standard"/>
              </a:rPr>
              <a:t>Wie geht man mit der später verlorenen </a:t>
            </a:r>
            <a:r>
              <a:rPr lang="de-DE" b="0" i="0" u="sng" strike="noStrike" dirty="0" err="1">
                <a:solidFill>
                  <a:srgbClr val="000000"/>
                </a:solidFill>
                <a:effectLst/>
                <a:latin typeface="-webkit-standard"/>
              </a:rPr>
              <a:t>Prozessführungsbefugnis</a:t>
            </a:r>
            <a:r>
              <a:rPr lang="de-DE" b="0" i="0" u="sng" strike="noStrike" dirty="0">
                <a:solidFill>
                  <a:srgbClr val="000000"/>
                </a:solidFill>
                <a:effectLst/>
                <a:latin typeface="-webkit-standard"/>
              </a:rPr>
              <a:t> der </a:t>
            </a:r>
            <a:r>
              <a:rPr lang="de-DE" b="0" i="0" u="sng" strike="noStrike" dirty="0" err="1">
                <a:solidFill>
                  <a:srgbClr val="000000"/>
                </a:solidFill>
                <a:effectLst/>
                <a:latin typeface="-webkit-standard"/>
              </a:rPr>
              <a:t>Betzy</a:t>
            </a:r>
            <a:r>
              <a:rPr lang="de-DE" b="0" i="0" u="sng" strike="noStrike" dirty="0">
                <a:solidFill>
                  <a:srgbClr val="000000"/>
                </a:solidFill>
                <a:effectLst/>
                <a:latin typeface="-webkit-standard"/>
              </a:rPr>
              <a:t> um? </a:t>
            </a:r>
          </a:p>
          <a:p>
            <a:pPr lvl="1"/>
            <a:r>
              <a:rPr lang="de-DE" b="0" i="0" u="none" strike="noStrike" dirty="0">
                <a:solidFill>
                  <a:srgbClr val="000000"/>
                </a:solidFill>
                <a:effectLst/>
                <a:latin typeface="-webkit-standard"/>
              </a:rPr>
              <a:t>Denkbar: Man weist die Klage als unzulässig ab </a:t>
            </a:r>
          </a:p>
          <a:p>
            <a:pPr lvl="1"/>
            <a:r>
              <a:rPr lang="de-DE" b="0" i="0" u="none" strike="noStrike" dirty="0">
                <a:solidFill>
                  <a:srgbClr val="000000"/>
                </a:solidFill>
                <a:effectLst/>
                <a:latin typeface="-webkit-standard"/>
              </a:rPr>
              <a:t>Denkbar: Man ersetzt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ganz einfach durch die C-Bank neue Beklagte</a:t>
            </a:r>
          </a:p>
          <a:p>
            <a:pPr lvl="1"/>
            <a:r>
              <a:rPr lang="de-DE" b="0" i="0" u="none" strike="noStrike" dirty="0">
                <a:solidFill>
                  <a:srgbClr val="000000"/>
                </a:solidFill>
                <a:effectLst/>
                <a:latin typeface="-webkit-standard"/>
              </a:rPr>
              <a:t>Aber: Nach § 265 Abs. 2 Satz 2 ZPO ist ein nachträglicher Parteiwechsel auf </a:t>
            </a:r>
            <a:r>
              <a:rPr lang="de-DE" b="0" i="0" u="none" strike="noStrike" dirty="0" err="1">
                <a:solidFill>
                  <a:srgbClr val="000000"/>
                </a:solidFill>
                <a:effectLst/>
                <a:latin typeface="-webkit-standard"/>
              </a:rPr>
              <a:t>Beklagtenseite</a:t>
            </a:r>
            <a:r>
              <a:rPr lang="de-DE" b="0" i="0" u="none" strike="noStrike" dirty="0">
                <a:solidFill>
                  <a:srgbClr val="000000"/>
                </a:solidFill>
                <a:effectLst/>
                <a:latin typeface="-webkit-standard"/>
              </a:rPr>
              <a:t> nicht ohne Weiteres möglich </a:t>
            </a:r>
          </a:p>
          <a:p>
            <a:pPr lvl="1"/>
            <a:r>
              <a:rPr lang="de-DE" b="0" i="0" u="none" strike="noStrike" dirty="0">
                <a:solidFill>
                  <a:srgbClr val="000000"/>
                </a:solidFill>
                <a:effectLst/>
                <a:latin typeface="-webkit-standard"/>
              </a:rPr>
              <a:t>Vielmehr § 265 Abs. 2 Satz 1 ZPO: Die Veräußerung oder Abtretung hat auf den Prozess keinen Einfluss</a:t>
            </a:r>
          </a:p>
          <a:p>
            <a:pPr lvl="1"/>
            <a:r>
              <a:rPr lang="de-DE" b="0" i="0" u="none" strike="noStrike" dirty="0">
                <a:solidFill>
                  <a:srgbClr val="000000"/>
                </a:solidFill>
                <a:effectLst/>
                <a:latin typeface="-webkit-standard"/>
              </a:rPr>
              <a:t>Das bedeutet: Wenn die Voraussetzungen von § 265 Abs. 1 ZPO vorliegen, führt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den Prozess im eigenen Namen als </a:t>
            </a:r>
            <a:r>
              <a:rPr lang="de-DE" b="0" i="0" u="none" strike="noStrike" dirty="0" err="1">
                <a:solidFill>
                  <a:srgbClr val="000000"/>
                </a:solidFill>
                <a:effectLst/>
                <a:latin typeface="-webkit-standard"/>
              </a:rPr>
              <a:t>Prozessstandschafterin</a:t>
            </a:r>
            <a:r>
              <a:rPr lang="de-DE" b="0" i="0" u="none" strike="noStrike" dirty="0">
                <a:solidFill>
                  <a:srgbClr val="000000"/>
                </a:solidFill>
                <a:effectLst/>
                <a:latin typeface="-webkit-standard"/>
              </a:rPr>
              <a:t> ihrer Besitznachfolgerin C fort</a:t>
            </a:r>
          </a:p>
          <a:p>
            <a:endParaRPr lang="de-DE" dirty="0"/>
          </a:p>
        </p:txBody>
      </p:sp>
    </p:spTree>
    <p:extLst>
      <p:ext uri="{BB962C8B-B14F-4D97-AF65-F5344CB8AC3E}">
        <p14:creationId xmlns:p14="http://schemas.microsoft.com/office/powerpoint/2010/main" val="1888464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24D268-AF51-DC02-7AD1-9E5D39D37A19}"/>
              </a:ext>
            </a:extLst>
          </p:cNvPr>
          <p:cNvSpPr>
            <a:spLocks noGrp="1"/>
          </p:cNvSpPr>
          <p:nvPr>
            <p:ph type="title"/>
          </p:nvPr>
        </p:nvSpPr>
        <p:spPr>
          <a:xfrm>
            <a:off x="1660236" y="808182"/>
            <a:ext cx="9601200" cy="2620818"/>
          </a:xfrm>
        </p:spPr>
        <p:txBody>
          <a:bodyPr/>
          <a:lstStyle/>
          <a:p>
            <a:r>
              <a:rPr lang="de-DE" dirty="0"/>
              <a:t>Fall 13 Lösung</a:t>
            </a:r>
          </a:p>
        </p:txBody>
      </p:sp>
      <p:sp>
        <p:nvSpPr>
          <p:cNvPr id="3" name="Inhaltsplatzhalter 2">
            <a:extLst>
              <a:ext uri="{FF2B5EF4-FFF2-40B4-BE49-F238E27FC236}">
                <a16:creationId xmlns:a16="http://schemas.microsoft.com/office/drawing/2014/main" id="{D8ADD2EC-DCF9-2118-BBC3-A4644BB82506}"/>
              </a:ext>
            </a:extLst>
          </p:cNvPr>
          <p:cNvSpPr>
            <a:spLocks noGrp="1"/>
          </p:cNvSpPr>
          <p:nvPr>
            <p:ph idx="1"/>
          </p:nvPr>
        </p:nvSpPr>
        <p:spPr/>
        <p:txBody>
          <a:bodyPr>
            <a:normAutofit/>
          </a:bodyPr>
          <a:lstStyle/>
          <a:p>
            <a:r>
              <a:rPr lang="de-DE" b="0" i="0" u="sng" strike="noStrike" dirty="0">
                <a:solidFill>
                  <a:srgbClr val="000000"/>
                </a:solidFill>
                <a:effectLst/>
                <a:latin typeface="-webkit-standard"/>
              </a:rPr>
              <a:t>Voraussetzungen von § 265 Abs. 1 ZPO </a:t>
            </a:r>
          </a:p>
          <a:p>
            <a:pPr lvl="1"/>
            <a:r>
              <a:rPr lang="de-DE" b="1" i="0" u="none" strike="noStrike" dirty="0">
                <a:solidFill>
                  <a:srgbClr val="000000"/>
                </a:solidFill>
                <a:effectLst/>
                <a:latin typeface="-webkit-standard"/>
              </a:rPr>
              <a:t>Sache</a:t>
            </a:r>
            <a:r>
              <a:rPr lang="de-DE" b="0" i="0" u="none" strike="noStrike" dirty="0">
                <a:solidFill>
                  <a:srgbClr val="000000"/>
                </a:solidFill>
                <a:effectLst/>
                <a:latin typeface="-webkit-standard"/>
              </a:rPr>
              <a:t>: Jeder Gegenstand </a:t>
            </a:r>
          </a:p>
          <a:p>
            <a:pPr lvl="1"/>
            <a:r>
              <a:rPr lang="de-DE" b="1" i="0" u="none" strike="noStrike" dirty="0">
                <a:solidFill>
                  <a:srgbClr val="000000"/>
                </a:solidFill>
                <a:effectLst/>
                <a:latin typeface="-webkit-standard"/>
              </a:rPr>
              <a:t>Streitbefangen</a:t>
            </a:r>
            <a:r>
              <a:rPr lang="de-DE" b="0" i="0" u="none" strike="noStrike" dirty="0">
                <a:solidFill>
                  <a:srgbClr val="000000"/>
                </a:solidFill>
                <a:effectLst/>
                <a:latin typeface="-webkit-standard"/>
              </a:rPr>
              <a:t>: Die Sache, deren Veräußerung dem Kläger oder dem Beklagten die Stellung als Gläubiger bzw. Schuldner des mit der Klage geltend gemachten Anspruchs nimmt </a:t>
            </a:r>
          </a:p>
          <a:p>
            <a:pPr lvl="1"/>
            <a:r>
              <a:rPr lang="de-DE" b="1" i="0" u="none" strike="noStrike" dirty="0">
                <a:solidFill>
                  <a:srgbClr val="000000"/>
                </a:solidFill>
                <a:effectLst/>
                <a:latin typeface="-webkit-standard"/>
              </a:rPr>
              <a:t>Veräußerung</a:t>
            </a:r>
            <a:r>
              <a:rPr lang="de-DE" b="0" i="0" u="none" strike="noStrike" dirty="0">
                <a:solidFill>
                  <a:srgbClr val="000000"/>
                </a:solidFill>
                <a:effectLst/>
                <a:latin typeface="-webkit-standard"/>
              </a:rPr>
              <a:t>: Jeder </a:t>
            </a:r>
            <a:r>
              <a:rPr lang="de-DE" b="0" i="0" u="none" strike="noStrike" dirty="0" err="1">
                <a:solidFill>
                  <a:srgbClr val="000000"/>
                </a:solidFill>
                <a:effectLst/>
                <a:latin typeface="-webkit-standard"/>
              </a:rPr>
              <a:t>Einzelrechtsübergang</a:t>
            </a:r>
            <a:r>
              <a:rPr lang="de-DE" b="0" i="0" u="none" strike="noStrike" dirty="0">
                <a:solidFill>
                  <a:srgbClr val="000000"/>
                </a:solidFill>
                <a:effectLst/>
                <a:latin typeface="-webkit-standard"/>
              </a:rPr>
              <a:t> unter Lebenden, der dem Kläger oder dem Beklagten die Stellung als Gläubiger bzw. Schuldner des mit der Klage geltend gemachten Anspruchs nimmt </a:t>
            </a:r>
          </a:p>
          <a:p>
            <a:pPr lvl="1"/>
            <a:r>
              <a:rPr lang="de-DE" b="0" i="0" u="none" strike="noStrike" dirty="0">
                <a:solidFill>
                  <a:srgbClr val="000000"/>
                </a:solidFill>
                <a:effectLst/>
                <a:latin typeface="-webkit-standard"/>
              </a:rPr>
              <a:t>Maßgeblicher Zeitpunkt: </a:t>
            </a:r>
            <a:r>
              <a:rPr lang="de-DE" b="1" i="0" u="none" strike="noStrike" dirty="0">
                <a:solidFill>
                  <a:srgbClr val="000000"/>
                </a:solidFill>
                <a:effectLst/>
                <a:latin typeface="-webkit-standard"/>
              </a:rPr>
              <a:t>Nach </a:t>
            </a:r>
            <a:r>
              <a:rPr lang="de-DE" b="1" i="0" u="none" strike="noStrike" dirty="0" err="1">
                <a:solidFill>
                  <a:srgbClr val="000000"/>
                </a:solidFill>
                <a:effectLst/>
                <a:latin typeface="-webkit-standard"/>
              </a:rPr>
              <a:t>Rechtshängigkeit</a:t>
            </a:r>
            <a:endParaRPr lang="de-DE" b="1" i="0" u="none" strike="noStrike" dirty="0">
              <a:solidFill>
                <a:srgbClr val="000000"/>
              </a:solidFill>
              <a:effectLst/>
              <a:latin typeface="-webkit-standard"/>
            </a:endParaRPr>
          </a:p>
          <a:p>
            <a:endParaRPr lang="de-DE" dirty="0"/>
          </a:p>
        </p:txBody>
      </p:sp>
    </p:spTree>
    <p:extLst>
      <p:ext uri="{BB962C8B-B14F-4D97-AF65-F5344CB8AC3E}">
        <p14:creationId xmlns:p14="http://schemas.microsoft.com/office/powerpoint/2010/main" val="957255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71A6F8-1D0D-D644-1D03-0EB55CB8ED81}"/>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2C318316-AAC5-A94E-34D3-A12EC28AAB21}"/>
              </a:ext>
            </a:extLst>
          </p:cNvPr>
          <p:cNvSpPr>
            <a:spLocks noGrp="1"/>
          </p:cNvSpPr>
          <p:nvPr>
            <p:ph idx="1"/>
          </p:nvPr>
        </p:nvSpPr>
        <p:spPr/>
        <p:txBody>
          <a:bodyPr>
            <a:normAutofit lnSpcReduction="10000"/>
          </a:bodyPr>
          <a:lstStyle/>
          <a:p>
            <a:r>
              <a:rPr lang="de-DE" u="sng" dirty="0"/>
              <a:t>Das Problem bei der </a:t>
            </a:r>
            <a:r>
              <a:rPr lang="de-DE" u="sng" dirty="0" err="1"/>
              <a:t>Begründetheit</a:t>
            </a:r>
            <a:r>
              <a:rPr lang="de-DE" u="sng" dirty="0"/>
              <a:t> der Klage</a:t>
            </a:r>
          </a:p>
          <a:p>
            <a:pPr lvl="1"/>
            <a:r>
              <a:rPr lang="de-DE" dirty="0"/>
              <a:t>Die Klage ist begründet, wenn K einen Anspruch auf Herausgabe des Kettenbaggers hat</a:t>
            </a:r>
          </a:p>
          <a:p>
            <a:pPr lvl="1"/>
            <a:r>
              <a:rPr lang="de-DE" dirty="0"/>
              <a:t>Aber: Gegen wen muss sich dieser Anspruch richten? </a:t>
            </a:r>
          </a:p>
          <a:p>
            <a:pPr lvl="1"/>
            <a:r>
              <a:rPr lang="de-DE" dirty="0"/>
              <a:t>Denkbar: Gegen </a:t>
            </a:r>
            <a:r>
              <a:rPr lang="de-DE" dirty="0" err="1"/>
              <a:t>Betzy</a:t>
            </a:r>
            <a:r>
              <a:rPr lang="de-DE" dirty="0"/>
              <a:t>, die den Herausgabeprozess als Beklagte immer noch in eigenem Namen führt? </a:t>
            </a:r>
          </a:p>
          <a:p>
            <a:pPr lvl="1"/>
            <a:r>
              <a:rPr lang="de-DE" dirty="0"/>
              <a:t>Ebenso denkbar: Gegen C, an die der streitbefangene Bagger zwischenzeitlich veräußert wurde </a:t>
            </a:r>
          </a:p>
          <a:p>
            <a:pPr lvl="1"/>
            <a:r>
              <a:rPr lang="de-DE" dirty="0"/>
              <a:t>Man differenziert wegen der Folgen der Veräußerung für die </a:t>
            </a:r>
            <a:r>
              <a:rPr lang="de-DE" dirty="0" err="1"/>
              <a:t>Begründetheit</a:t>
            </a:r>
            <a:r>
              <a:rPr lang="de-DE" dirty="0"/>
              <a:t> der Klage zwischen der Veräußerung durch den Kläger einerseits und der Veräußerung durch den Beklagten andererseits </a:t>
            </a:r>
          </a:p>
          <a:p>
            <a:endParaRPr lang="de-DE" dirty="0"/>
          </a:p>
        </p:txBody>
      </p:sp>
    </p:spTree>
    <p:extLst>
      <p:ext uri="{BB962C8B-B14F-4D97-AF65-F5344CB8AC3E}">
        <p14:creationId xmlns:p14="http://schemas.microsoft.com/office/powerpoint/2010/main" val="3021202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732150-E62E-3E51-E6E3-E59629FD0B96}"/>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32CA741C-5CA6-6BB8-7F71-1D1A3C346FB9}"/>
              </a:ext>
            </a:extLst>
          </p:cNvPr>
          <p:cNvSpPr>
            <a:spLocks noGrp="1"/>
          </p:cNvSpPr>
          <p:nvPr>
            <p:ph idx="1"/>
          </p:nvPr>
        </p:nvSpPr>
        <p:spPr/>
        <p:txBody>
          <a:bodyPr>
            <a:normAutofit lnSpcReduction="10000"/>
          </a:bodyPr>
          <a:lstStyle/>
          <a:p>
            <a:r>
              <a:rPr lang="de-DE" b="0" i="0" u="sng" strike="noStrike" dirty="0" err="1">
                <a:solidFill>
                  <a:srgbClr val="000000"/>
                </a:solidFill>
                <a:effectLst/>
                <a:latin typeface="-webkit-standard"/>
              </a:rPr>
              <a:t>Begründetheit</a:t>
            </a:r>
            <a:r>
              <a:rPr lang="de-DE" b="0" i="0" u="sng" strike="noStrike" dirty="0">
                <a:solidFill>
                  <a:srgbClr val="000000"/>
                </a:solidFill>
                <a:effectLst/>
                <a:latin typeface="-webkit-standard"/>
              </a:rPr>
              <a:t> der Klage bei einer Veräußerung durch den Kläger </a:t>
            </a:r>
          </a:p>
          <a:p>
            <a:pPr lvl="1"/>
            <a:r>
              <a:rPr lang="de-DE" b="0" i="0" u="none" strike="noStrike" dirty="0">
                <a:solidFill>
                  <a:srgbClr val="000000"/>
                </a:solidFill>
                <a:effectLst/>
                <a:latin typeface="-webkit-standard"/>
              </a:rPr>
              <a:t>Allgemeine Regel der </a:t>
            </a:r>
            <a:r>
              <a:rPr lang="de-DE" b="0" i="0" u="none" strike="noStrike" dirty="0" err="1">
                <a:solidFill>
                  <a:srgbClr val="000000"/>
                </a:solidFill>
                <a:effectLst/>
                <a:latin typeface="-webkit-standard"/>
              </a:rPr>
              <a:t>Prozessstandschaft</a:t>
            </a:r>
            <a:r>
              <a:rPr lang="de-DE" b="0" i="0" u="none" strike="noStrike" dirty="0">
                <a:solidFill>
                  <a:srgbClr val="000000"/>
                </a:solidFill>
                <a:effectLst/>
                <a:latin typeface="-webkit-standard"/>
              </a:rPr>
              <a:t>: Ein Kläger, der den Prozess im eigenen Namen als </a:t>
            </a:r>
            <a:r>
              <a:rPr lang="de-DE" b="0" i="0" u="none" strike="noStrike" dirty="0" err="1">
                <a:solidFill>
                  <a:srgbClr val="000000"/>
                </a:solidFill>
                <a:effectLst/>
                <a:latin typeface="-webkit-standard"/>
              </a:rPr>
              <a:t>Prozessstandschafter</a:t>
            </a:r>
            <a:r>
              <a:rPr lang="de-DE" b="0" i="0" u="none" strike="noStrike" dirty="0">
                <a:solidFill>
                  <a:srgbClr val="000000"/>
                </a:solidFill>
                <a:effectLst/>
                <a:latin typeface="-webkit-standard"/>
              </a:rPr>
              <a:t> für einen Dritten führt, muss in der Regel beantragen, dass der Beklagte zur Leistung an den Dritten verurteilt wird </a:t>
            </a:r>
          </a:p>
          <a:p>
            <a:pPr lvl="1"/>
            <a:r>
              <a:rPr lang="de-DE" b="0" i="0" u="none" strike="noStrike" dirty="0">
                <a:solidFill>
                  <a:srgbClr val="000000"/>
                </a:solidFill>
                <a:effectLst/>
                <a:latin typeface="-webkit-standard"/>
              </a:rPr>
              <a:t>Aber denkbar: Wenn § 265 Abs. 2 Satz 1 ZPO die Veräußerung für </a:t>
            </a:r>
            <a:r>
              <a:rPr lang="de-DE" b="0" i="0" u="none" strike="noStrike" dirty="0" err="1">
                <a:solidFill>
                  <a:srgbClr val="000000"/>
                </a:solidFill>
                <a:effectLst/>
                <a:latin typeface="-webkit-standard"/>
              </a:rPr>
              <a:t>unbeachtlich</a:t>
            </a:r>
            <a:r>
              <a:rPr lang="de-DE" b="0" i="0" u="none" strike="noStrike" dirty="0">
                <a:solidFill>
                  <a:srgbClr val="000000"/>
                </a:solidFill>
                <a:effectLst/>
                <a:latin typeface="-webkit-standard"/>
              </a:rPr>
              <a:t> erklärt, dann muss das auch für die </a:t>
            </a:r>
            <a:r>
              <a:rPr lang="de-DE" b="0" i="0" u="none" strike="noStrike" dirty="0" err="1">
                <a:solidFill>
                  <a:srgbClr val="000000"/>
                </a:solidFill>
                <a:effectLst/>
                <a:latin typeface="-webkit-standard"/>
              </a:rPr>
              <a:t>Begründetheitsprüfung</a:t>
            </a:r>
            <a:r>
              <a:rPr lang="de-DE" b="0" i="0" u="none" strike="noStrike" dirty="0">
                <a:solidFill>
                  <a:srgbClr val="000000"/>
                </a:solidFill>
                <a:effectLst/>
                <a:latin typeface="-webkit-standard"/>
              </a:rPr>
              <a:t> gelten </a:t>
            </a:r>
          </a:p>
          <a:p>
            <a:pPr lvl="1"/>
            <a:r>
              <a:rPr lang="de-DE" b="0" i="0" u="none" strike="noStrike" dirty="0">
                <a:solidFill>
                  <a:srgbClr val="000000"/>
                </a:solidFill>
                <a:effectLst/>
                <a:latin typeface="-webkit-standard"/>
              </a:rPr>
              <a:t>Das bedeutet: Auch nach der Veräußerung kann der Kläger den Antrag auf Verurteilung zur Leistung an sich selbst aufrechterhalten (sog. „</a:t>
            </a:r>
            <a:r>
              <a:rPr lang="de-DE" b="0" i="0" u="none" strike="noStrike" dirty="0" err="1">
                <a:solidFill>
                  <a:srgbClr val="000000"/>
                </a:solidFill>
                <a:effectLst/>
                <a:latin typeface="-webkit-standard"/>
              </a:rPr>
              <a:t>Irrelevanztheorie</a:t>
            </a:r>
            <a:r>
              <a:rPr lang="de-DE" b="0" i="0" u="none" strike="noStrike" dirty="0">
                <a:solidFill>
                  <a:srgbClr val="000000"/>
                </a:solidFill>
                <a:effectLst/>
                <a:latin typeface="-webkit-standard"/>
              </a:rPr>
              <a:t>“) </a:t>
            </a:r>
          </a:p>
          <a:p>
            <a:pPr lvl="1"/>
            <a:r>
              <a:rPr lang="de-DE" b="0" i="0" u="none" strike="noStrike" dirty="0">
                <a:solidFill>
                  <a:srgbClr val="000000"/>
                </a:solidFill>
                <a:effectLst/>
                <a:latin typeface="-webkit-standard"/>
              </a:rPr>
              <a:t>Aber h.M.: Der Kläger muss den Antrag entsprechend den allgemeinen Regeln über die </a:t>
            </a:r>
            <a:r>
              <a:rPr lang="de-DE" b="0" i="0" u="none" strike="noStrike" dirty="0" err="1">
                <a:solidFill>
                  <a:srgbClr val="000000"/>
                </a:solidFill>
                <a:effectLst/>
                <a:latin typeface="-webkit-standard"/>
              </a:rPr>
              <a:t>Prozessstandschaft</a:t>
            </a:r>
            <a:r>
              <a:rPr lang="de-DE" b="0" i="0" u="none" strike="noStrike" dirty="0">
                <a:solidFill>
                  <a:srgbClr val="000000"/>
                </a:solidFill>
                <a:effectLst/>
                <a:latin typeface="-webkit-standard"/>
              </a:rPr>
              <a:t> umstellen, andernfalls seine Klage als unbegründet abgewiesen wird („</a:t>
            </a:r>
            <a:r>
              <a:rPr lang="de-DE" b="0" i="0" u="none" strike="noStrike" dirty="0" err="1">
                <a:solidFill>
                  <a:srgbClr val="000000"/>
                </a:solidFill>
                <a:effectLst/>
                <a:latin typeface="-webkit-standard"/>
              </a:rPr>
              <a:t>Relevanztheorie</a:t>
            </a:r>
            <a:r>
              <a:rPr lang="de-DE" b="0" i="0" u="none" strike="noStrike" dirty="0">
                <a:solidFill>
                  <a:srgbClr val="000000"/>
                </a:solidFill>
                <a:effectLst/>
                <a:latin typeface="-webkit-standard"/>
              </a:rPr>
              <a:t>“)</a:t>
            </a:r>
          </a:p>
          <a:p>
            <a:endParaRPr lang="de-DE" dirty="0"/>
          </a:p>
        </p:txBody>
      </p:sp>
    </p:spTree>
    <p:extLst>
      <p:ext uri="{BB962C8B-B14F-4D97-AF65-F5344CB8AC3E}">
        <p14:creationId xmlns:p14="http://schemas.microsoft.com/office/powerpoint/2010/main" val="519987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16714C-AA6C-F8A3-B069-D537A11AA0FE}"/>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CA43F4FB-F250-AB78-AD1C-3C3BC1932250}"/>
              </a:ext>
            </a:extLst>
          </p:cNvPr>
          <p:cNvSpPr>
            <a:spLocks noGrp="1"/>
          </p:cNvSpPr>
          <p:nvPr>
            <p:ph idx="1"/>
          </p:nvPr>
        </p:nvSpPr>
        <p:spPr/>
        <p:txBody>
          <a:bodyPr>
            <a:normAutofit fontScale="92500"/>
          </a:bodyPr>
          <a:lstStyle/>
          <a:p>
            <a:r>
              <a:rPr lang="de-DE" b="0" i="0" u="sng" strike="noStrike" dirty="0" err="1">
                <a:solidFill>
                  <a:srgbClr val="000000"/>
                </a:solidFill>
                <a:effectLst/>
                <a:latin typeface="-webkit-standard"/>
              </a:rPr>
              <a:t>Begründetheit</a:t>
            </a:r>
            <a:r>
              <a:rPr lang="de-DE" b="0" i="0" u="sng" strike="noStrike" dirty="0">
                <a:solidFill>
                  <a:srgbClr val="000000"/>
                </a:solidFill>
                <a:effectLst/>
                <a:latin typeface="-webkit-standard"/>
              </a:rPr>
              <a:t> der Klage bei einer Veräußerung durch den Beklagten </a:t>
            </a:r>
          </a:p>
          <a:p>
            <a:pPr lvl="1"/>
            <a:r>
              <a:rPr lang="de-DE" b="0" i="0" u="none" strike="noStrike" dirty="0">
                <a:solidFill>
                  <a:srgbClr val="000000"/>
                </a:solidFill>
                <a:effectLst/>
                <a:latin typeface="-webkit-standard"/>
              </a:rPr>
              <a:t>Frage: Kann der </a:t>
            </a:r>
            <a:r>
              <a:rPr lang="de-DE" b="0" i="0" u="none" strike="noStrike" dirty="0" err="1">
                <a:solidFill>
                  <a:srgbClr val="000000"/>
                </a:solidFill>
                <a:effectLst/>
                <a:latin typeface="-webkit-standard"/>
              </a:rPr>
              <a:t>Relevanztheorie</a:t>
            </a:r>
            <a:r>
              <a:rPr lang="de-DE" b="0" i="0" u="none" strike="noStrike" dirty="0">
                <a:solidFill>
                  <a:srgbClr val="000000"/>
                </a:solidFill>
                <a:effectLst/>
                <a:latin typeface="-webkit-standard"/>
              </a:rPr>
              <a:t> entsprechend auch der Kläger den Prozess mit dem bisherigen Beklagten fortführen und dabei den Antrag auf Verurteilung des Erwerbers umstellen? </a:t>
            </a:r>
          </a:p>
          <a:p>
            <a:pPr lvl="1"/>
            <a:r>
              <a:rPr lang="de-DE" b="0" i="0" u="none" strike="noStrike" dirty="0">
                <a:solidFill>
                  <a:srgbClr val="000000"/>
                </a:solidFill>
                <a:effectLst/>
                <a:latin typeface="-webkit-standard"/>
              </a:rPr>
              <a:t>Antwort: Nein, denn hierin läge ein Verstoß gegen das rechtliche Gehör des Erwerbers </a:t>
            </a:r>
          </a:p>
          <a:p>
            <a:pPr lvl="1"/>
            <a:r>
              <a:rPr lang="de-DE" b="0" i="0" u="none" strike="noStrike" dirty="0">
                <a:solidFill>
                  <a:srgbClr val="000000"/>
                </a:solidFill>
                <a:effectLst/>
                <a:latin typeface="-webkit-standard"/>
              </a:rPr>
              <a:t>Deshalb: Es werden die Ansprüche gegen den bisherigen Beklagten geprüft, wobei die Veräußerung außer Betracht bleibt </a:t>
            </a:r>
          </a:p>
          <a:p>
            <a:pPr lvl="1"/>
            <a:r>
              <a:rPr lang="de-DE" b="0" i="0" u="none" strike="noStrike" dirty="0">
                <a:solidFill>
                  <a:srgbClr val="000000"/>
                </a:solidFill>
                <a:effectLst/>
                <a:latin typeface="-webkit-standard"/>
              </a:rPr>
              <a:t>Das bedeutet: Man prüft, ob der Beklagte noch Schuldner des eingeklagten Anspruchs wäre, wenn die Veräußerung nicht stattgefunden hätte </a:t>
            </a:r>
          </a:p>
          <a:p>
            <a:pPr lvl="1"/>
            <a:r>
              <a:rPr lang="de-DE" b="0" i="0" u="none" strike="noStrike" dirty="0">
                <a:solidFill>
                  <a:srgbClr val="000000"/>
                </a:solidFill>
                <a:effectLst/>
                <a:latin typeface="-webkit-standard"/>
              </a:rPr>
              <a:t>Danach ergibt sich im Verhältnis von K zu B jedenfalls ein Herausgabeanspruch aus § 985 BGB</a:t>
            </a:r>
          </a:p>
          <a:p>
            <a:endParaRPr lang="de-DE" dirty="0"/>
          </a:p>
        </p:txBody>
      </p:sp>
    </p:spTree>
    <p:extLst>
      <p:ext uri="{BB962C8B-B14F-4D97-AF65-F5344CB8AC3E}">
        <p14:creationId xmlns:p14="http://schemas.microsoft.com/office/powerpoint/2010/main" val="1176805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3D2007-95C4-44AF-8722-7980B5E262BE}"/>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C77C9D87-8D2F-FFED-32DA-58EFF0711172}"/>
              </a:ext>
            </a:extLst>
          </p:cNvPr>
          <p:cNvSpPr>
            <a:spLocks noGrp="1"/>
          </p:cNvSpPr>
          <p:nvPr>
            <p:ph idx="1"/>
          </p:nvPr>
        </p:nvSpPr>
        <p:spPr/>
        <p:txBody>
          <a:bodyPr/>
          <a:lstStyle/>
          <a:p>
            <a:r>
              <a:rPr lang="de-DE" b="0" i="0" u="sng" strike="noStrike" dirty="0">
                <a:solidFill>
                  <a:srgbClr val="000000"/>
                </a:solidFill>
                <a:effectLst/>
                <a:latin typeface="-webkit-standard"/>
              </a:rPr>
              <a:t>Wirkung des Urteils gegen den Erwerber </a:t>
            </a:r>
          </a:p>
          <a:p>
            <a:pPr lvl="1"/>
            <a:r>
              <a:rPr lang="de-DE" b="0" i="0" u="none" strike="noStrike" dirty="0">
                <a:solidFill>
                  <a:srgbClr val="000000"/>
                </a:solidFill>
                <a:effectLst/>
                <a:latin typeface="-webkit-standard"/>
              </a:rPr>
              <a:t>Problem: K hat nun ein Herausgabeurteil gegen B („Titel“) </a:t>
            </a:r>
          </a:p>
          <a:p>
            <a:pPr lvl="1"/>
            <a:r>
              <a:rPr lang="de-DE" b="0" i="0" u="none" strike="noStrike" dirty="0">
                <a:solidFill>
                  <a:srgbClr val="000000"/>
                </a:solidFill>
                <a:effectLst/>
                <a:latin typeface="-webkit-standard"/>
              </a:rPr>
              <a:t>Aber: B hat den Bagger nicht mehr </a:t>
            </a:r>
          </a:p>
          <a:p>
            <a:pPr lvl="1"/>
            <a:r>
              <a:rPr lang="de-DE" b="0" i="0" u="none" strike="noStrike" dirty="0">
                <a:solidFill>
                  <a:srgbClr val="000000"/>
                </a:solidFill>
                <a:effectLst/>
                <a:latin typeface="-webkit-standard"/>
              </a:rPr>
              <a:t>Das bedeutet: Schickt K nun aufgrund dieses Titels den Gerichtsvollzieher zu B, geht dieser Vollstreckungsversuch ins Leere, § 883 ZPO (kein </a:t>
            </a:r>
            <a:r>
              <a:rPr lang="de-DE" b="0" i="0" u="none" strike="noStrike" dirty="0" err="1">
                <a:solidFill>
                  <a:srgbClr val="000000"/>
                </a:solidFill>
                <a:effectLst/>
                <a:latin typeface="-webkit-standard"/>
              </a:rPr>
              <a:t>Schuldnergewahrsam</a:t>
            </a:r>
            <a:r>
              <a:rPr lang="de-DE" b="0" i="0" u="none" strike="noStrike" dirty="0">
                <a:solidFill>
                  <a:srgbClr val="000000"/>
                </a:solidFill>
                <a:effectLst/>
                <a:latin typeface="-webkit-standard"/>
              </a:rPr>
              <a:t>)</a:t>
            </a:r>
          </a:p>
          <a:p>
            <a:pPr lvl="1"/>
            <a:r>
              <a:rPr lang="de-DE" b="0" i="0" u="none" strike="noStrike" dirty="0">
                <a:solidFill>
                  <a:srgbClr val="000000"/>
                </a:solidFill>
                <a:effectLst/>
                <a:latin typeface="-webkit-standard"/>
              </a:rPr>
              <a:t>Zu C kann K den Gerichtsvollzieher aber aufgrund dieses Titels nicht schicken, weil nur B zur Herausgabe verurteilt wurde </a:t>
            </a:r>
          </a:p>
          <a:p>
            <a:pPr lvl="1"/>
            <a:r>
              <a:rPr lang="de-DE" b="0" i="0" u="none" strike="noStrike" dirty="0">
                <a:solidFill>
                  <a:srgbClr val="000000"/>
                </a:solidFill>
                <a:effectLst/>
                <a:latin typeface="-webkit-standard"/>
              </a:rPr>
              <a:t>Lösung: Titelumschreibung gem. § 727 ZPO</a:t>
            </a:r>
          </a:p>
        </p:txBody>
      </p:sp>
    </p:spTree>
    <p:extLst>
      <p:ext uri="{BB962C8B-B14F-4D97-AF65-F5344CB8AC3E}">
        <p14:creationId xmlns:p14="http://schemas.microsoft.com/office/powerpoint/2010/main" val="596998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5BC144-30EC-C0F6-6080-9EC4C5491BCB}"/>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F331CCD3-5EF8-02E7-A862-19571EBBABEC}"/>
              </a:ext>
            </a:extLst>
          </p:cNvPr>
          <p:cNvSpPr>
            <a:spLocks noGrp="1"/>
          </p:cNvSpPr>
          <p:nvPr>
            <p:ph idx="1"/>
          </p:nvPr>
        </p:nvSpPr>
        <p:spPr/>
        <p:txBody>
          <a:bodyPr/>
          <a:lstStyle/>
          <a:p>
            <a:r>
              <a:rPr lang="de-DE" b="0" i="0" u="sng" strike="noStrike" dirty="0">
                <a:solidFill>
                  <a:srgbClr val="000000"/>
                </a:solidFill>
                <a:effectLst/>
                <a:latin typeface="-webkit-standard"/>
              </a:rPr>
              <a:t>Voraussetzungen der Titelumschreibung</a:t>
            </a:r>
          </a:p>
          <a:p>
            <a:pPr lvl="1"/>
            <a:r>
              <a:rPr lang="de-DE" b="0" i="0" u="none" strike="noStrike" dirty="0">
                <a:solidFill>
                  <a:srgbClr val="000000"/>
                </a:solidFill>
                <a:effectLst/>
                <a:latin typeface="-webkit-standard"/>
              </a:rPr>
              <a:t>Die C-Bank muss Besitzerin der in Streit befangenen Sache sein </a:t>
            </a:r>
          </a:p>
          <a:p>
            <a:pPr lvl="1"/>
            <a:r>
              <a:rPr lang="de-DE" b="0" i="0" u="none" strike="noStrike" dirty="0">
                <a:solidFill>
                  <a:srgbClr val="000000"/>
                </a:solidFill>
                <a:effectLst/>
                <a:latin typeface="-webkit-standard"/>
              </a:rPr>
              <a:t>Das von Konrad gegen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erstrittene Urteil muss nach § 325 ZPO auch Rechtskraft gegen die C-Bank wirken </a:t>
            </a:r>
          </a:p>
          <a:p>
            <a:pPr lvl="1"/>
            <a:r>
              <a:rPr lang="de-DE" b="0" i="0" u="none" strike="noStrike" dirty="0">
                <a:solidFill>
                  <a:srgbClr val="000000"/>
                </a:solidFill>
                <a:effectLst/>
                <a:latin typeface="-webkit-standard"/>
              </a:rPr>
              <a:t>Hier: Die C-Bank ist Rechtsnachfolgerin in Bezug auf die streitbefangene Sache geworden, und zwar nach dem Eintritt der </a:t>
            </a:r>
            <a:r>
              <a:rPr lang="de-DE" b="0" i="0" u="none" strike="noStrike" dirty="0" err="1">
                <a:solidFill>
                  <a:srgbClr val="000000"/>
                </a:solidFill>
                <a:effectLst/>
                <a:latin typeface="-webkit-standard"/>
              </a:rPr>
              <a:t>Rechtshängigkeit</a:t>
            </a:r>
            <a:r>
              <a:rPr lang="de-DE" b="0" i="0" u="none" strike="noStrike" dirty="0">
                <a:solidFill>
                  <a:srgbClr val="000000"/>
                </a:solidFill>
                <a:effectLst/>
                <a:latin typeface="-webkit-standard"/>
              </a:rPr>
              <a:t> im Verhältnis zwischen Konrad und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a:t>
            </a:r>
          </a:p>
          <a:p>
            <a:pPr lvl="1"/>
            <a:r>
              <a:rPr lang="de-DE" b="0" i="0" u="none" strike="noStrike" dirty="0">
                <a:solidFill>
                  <a:srgbClr val="000000"/>
                </a:solidFill>
                <a:effectLst/>
                <a:latin typeface="-webkit-standard"/>
              </a:rPr>
              <a:t>Nachweis der Rechtsnachfolge</a:t>
            </a:r>
          </a:p>
          <a:p>
            <a:endParaRPr lang="de-DE" dirty="0"/>
          </a:p>
        </p:txBody>
      </p:sp>
    </p:spTree>
    <p:extLst>
      <p:ext uri="{BB962C8B-B14F-4D97-AF65-F5344CB8AC3E}">
        <p14:creationId xmlns:p14="http://schemas.microsoft.com/office/powerpoint/2010/main" val="2067523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8E0E55-F5EF-B973-CA97-7EB53A29E71C}"/>
              </a:ext>
            </a:extLst>
          </p:cNvPr>
          <p:cNvSpPr>
            <a:spLocks noGrp="1"/>
          </p:cNvSpPr>
          <p:nvPr>
            <p:ph type="title"/>
          </p:nvPr>
        </p:nvSpPr>
        <p:spPr/>
        <p:txBody>
          <a:bodyPr/>
          <a:lstStyle/>
          <a:p>
            <a:r>
              <a:rPr lang="de-DE" dirty="0"/>
              <a:t>Nebenintervention</a:t>
            </a:r>
          </a:p>
        </p:txBody>
      </p:sp>
      <p:sp>
        <p:nvSpPr>
          <p:cNvPr id="3" name="Inhaltsplatzhalter 2">
            <a:extLst>
              <a:ext uri="{FF2B5EF4-FFF2-40B4-BE49-F238E27FC236}">
                <a16:creationId xmlns:a16="http://schemas.microsoft.com/office/drawing/2014/main" id="{1582D361-DA66-D148-B21B-E263501FFB4A}"/>
              </a:ext>
            </a:extLst>
          </p:cNvPr>
          <p:cNvSpPr>
            <a:spLocks noGrp="1"/>
          </p:cNvSpPr>
          <p:nvPr>
            <p:ph idx="1"/>
          </p:nvPr>
        </p:nvSpPr>
        <p:spPr/>
        <p:txBody>
          <a:bodyPr/>
          <a:lstStyle/>
          <a:p>
            <a:r>
              <a:rPr lang="de-DE" u="sng" dirty="0"/>
              <a:t>Mechanismus der Nebenintervention</a:t>
            </a:r>
          </a:p>
          <a:p>
            <a:pPr lvl="1"/>
            <a:r>
              <a:rPr lang="de-DE" i="0" dirty="0"/>
              <a:t>§ 66 I ZPO: Wer ein rechtliches Interesse daran hat, dass in einem zwischen anderen Personen anhängigen Rechtsstreit die eine Partei obsiege, kann dieser Partei zum Zwecke ihrer Unterstützung beitreten.</a:t>
            </a:r>
          </a:p>
          <a:p>
            <a:pPr lvl="1"/>
            <a:r>
              <a:rPr lang="de-DE" i="0" dirty="0"/>
              <a:t>§ 67 S. 1 HS. 2 ZPO, beschreibt, was ein </a:t>
            </a:r>
            <a:r>
              <a:rPr lang="de-DE" i="0" dirty="0" err="1"/>
              <a:t>Nebenintervenient</a:t>
            </a:r>
            <a:r>
              <a:rPr lang="de-DE" i="0" dirty="0"/>
              <a:t> nach erfolgtem Beitritt tun kann</a:t>
            </a:r>
          </a:p>
          <a:p>
            <a:pPr lvl="2"/>
            <a:r>
              <a:rPr lang="de-DE" dirty="0"/>
              <a:t>-&gt; Geltendmachung von Angriffs- und Verteidigungsmitteln, sofern diese nicht mit denen der Hauptpartei im Widerspruch stehen</a:t>
            </a:r>
          </a:p>
          <a:p>
            <a:pPr lvl="2"/>
            <a:r>
              <a:rPr lang="de-DE" i="0" dirty="0"/>
              <a:t>-&gt; Der „Boss“ ist weiterhin die Hauptpartei</a:t>
            </a:r>
          </a:p>
        </p:txBody>
      </p:sp>
    </p:spTree>
    <p:extLst>
      <p:ext uri="{BB962C8B-B14F-4D97-AF65-F5344CB8AC3E}">
        <p14:creationId xmlns:p14="http://schemas.microsoft.com/office/powerpoint/2010/main" val="16067080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BB59FE-4357-9C34-94ED-E20253E321DD}"/>
              </a:ext>
            </a:extLst>
          </p:cNvPr>
          <p:cNvSpPr>
            <a:spLocks noGrp="1"/>
          </p:cNvSpPr>
          <p:nvPr>
            <p:ph type="title"/>
          </p:nvPr>
        </p:nvSpPr>
        <p:spPr/>
        <p:txBody>
          <a:bodyPr/>
          <a:lstStyle/>
          <a:p>
            <a:r>
              <a:rPr lang="de-DE" dirty="0"/>
              <a:t>Fall 13 Lösung</a:t>
            </a:r>
          </a:p>
        </p:txBody>
      </p:sp>
      <p:sp>
        <p:nvSpPr>
          <p:cNvPr id="3" name="Inhaltsplatzhalter 2">
            <a:extLst>
              <a:ext uri="{FF2B5EF4-FFF2-40B4-BE49-F238E27FC236}">
                <a16:creationId xmlns:a16="http://schemas.microsoft.com/office/drawing/2014/main" id="{83F8B801-C692-7FF8-1BD1-6FE1AE4122DA}"/>
              </a:ext>
            </a:extLst>
          </p:cNvPr>
          <p:cNvSpPr>
            <a:spLocks noGrp="1"/>
          </p:cNvSpPr>
          <p:nvPr>
            <p:ph idx="1"/>
          </p:nvPr>
        </p:nvSpPr>
        <p:spPr/>
        <p:txBody>
          <a:bodyPr>
            <a:normAutofit fontScale="92500"/>
          </a:bodyPr>
          <a:lstStyle/>
          <a:p>
            <a:r>
              <a:rPr lang="de-DE" b="0" i="0" u="sng" strike="noStrike" dirty="0">
                <a:solidFill>
                  <a:srgbClr val="000000"/>
                </a:solidFill>
                <a:effectLst/>
                <a:latin typeface="-webkit-standard"/>
              </a:rPr>
              <a:t>Schutz des gutgläubigen Erwerbers? </a:t>
            </a:r>
          </a:p>
          <a:p>
            <a:pPr lvl="1"/>
            <a:r>
              <a:rPr lang="de-DE" b="0" i="0" u="none" strike="noStrike" dirty="0">
                <a:solidFill>
                  <a:srgbClr val="000000"/>
                </a:solidFill>
                <a:effectLst/>
                <a:latin typeface="-webkit-standard"/>
              </a:rPr>
              <a:t>Problem: Droht so nicht ein gutgläubiger Erwerb des Dritten von dem Beklagten ausgehebelt zu werden? </a:t>
            </a:r>
          </a:p>
          <a:p>
            <a:pPr lvl="1"/>
            <a:r>
              <a:rPr lang="de-DE" b="0" i="0" u="none" strike="noStrike" dirty="0">
                <a:solidFill>
                  <a:srgbClr val="000000"/>
                </a:solidFill>
                <a:effectLst/>
                <a:latin typeface="-webkit-standard"/>
              </a:rPr>
              <a:t>Deshalb § 325 Abs. 2 ZPO: „Die Vorschriften des bürgerlichen Rechts zugunsten derjenigen, die Rechte von einem Nichtberechtigten herleiten, gelten entsprechend“</a:t>
            </a:r>
          </a:p>
          <a:p>
            <a:pPr lvl="1"/>
            <a:r>
              <a:rPr lang="de-DE" b="0" i="0" u="none" strike="noStrike" dirty="0">
                <a:solidFill>
                  <a:srgbClr val="000000"/>
                </a:solidFill>
                <a:effectLst/>
                <a:latin typeface="-webkit-standard"/>
              </a:rPr>
              <a:t>Das bedeutet: Die Rechtskraft des Urteils gegen den </a:t>
            </a:r>
            <a:r>
              <a:rPr lang="de-DE" b="0" i="0" u="none" strike="noStrike" dirty="0" err="1">
                <a:solidFill>
                  <a:srgbClr val="000000"/>
                </a:solidFill>
                <a:effectLst/>
                <a:latin typeface="-webkit-standard"/>
              </a:rPr>
              <a:t>Veräußerer</a:t>
            </a:r>
            <a:r>
              <a:rPr lang="de-DE" b="0" i="0" u="none" strike="noStrike" dirty="0">
                <a:solidFill>
                  <a:srgbClr val="000000"/>
                </a:solidFill>
                <a:effectLst/>
                <a:latin typeface="-webkit-standard"/>
              </a:rPr>
              <a:t> wird nicht auf den Erwerber erstreckt, wenn er nach §§ 932 ff. BGB </a:t>
            </a:r>
            <a:r>
              <a:rPr lang="de-DE" b="1" i="0" u="none" strike="noStrike" dirty="0">
                <a:solidFill>
                  <a:srgbClr val="000000"/>
                </a:solidFill>
                <a:effectLst/>
                <a:latin typeface="-webkit-standard"/>
              </a:rPr>
              <a:t>gutgläubig Eigentum</a:t>
            </a:r>
            <a:r>
              <a:rPr lang="de-DE" b="0" i="0" u="none" strike="noStrike" dirty="0">
                <a:solidFill>
                  <a:srgbClr val="000000"/>
                </a:solidFill>
                <a:effectLst/>
                <a:latin typeface="-webkit-standard"/>
              </a:rPr>
              <a:t> erworben hat </a:t>
            </a:r>
            <a:r>
              <a:rPr lang="de-DE" b="1" i="0" u="none" strike="noStrike" dirty="0">
                <a:solidFill>
                  <a:srgbClr val="000000"/>
                </a:solidFill>
                <a:effectLst/>
                <a:latin typeface="-webkit-standard"/>
              </a:rPr>
              <a:t>und</a:t>
            </a:r>
            <a:r>
              <a:rPr lang="de-DE" b="0" i="0" u="none" strike="noStrike" dirty="0">
                <a:solidFill>
                  <a:srgbClr val="000000"/>
                </a:solidFill>
                <a:effectLst/>
                <a:latin typeface="-webkit-standard"/>
              </a:rPr>
              <a:t> er zugleich </a:t>
            </a:r>
            <a:r>
              <a:rPr lang="de-DE" b="1" i="0" u="none" strike="noStrike" dirty="0">
                <a:solidFill>
                  <a:srgbClr val="000000"/>
                </a:solidFill>
                <a:effectLst/>
                <a:latin typeface="-webkit-standard"/>
              </a:rPr>
              <a:t>gutgläubig hinsichtlich der fehlenden Streitbefangenheit </a:t>
            </a:r>
            <a:r>
              <a:rPr lang="de-DE" b="0" i="0" u="none" strike="noStrike" dirty="0">
                <a:solidFill>
                  <a:srgbClr val="000000"/>
                </a:solidFill>
                <a:effectLst/>
                <a:latin typeface="-webkit-standard"/>
              </a:rPr>
              <a:t>war </a:t>
            </a:r>
          </a:p>
          <a:p>
            <a:pPr lvl="1"/>
            <a:r>
              <a:rPr lang="de-DE" b="0" i="0" u="none" strike="noStrike" dirty="0">
                <a:solidFill>
                  <a:srgbClr val="000000"/>
                </a:solidFill>
                <a:effectLst/>
                <a:latin typeface="-webkit-standard"/>
              </a:rPr>
              <a:t>In diesem Fall findet eine </a:t>
            </a:r>
            <a:r>
              <a:rPr lang="de-DE" b="0" i="0" u="none" strike="noStrike" dirty="0" err="1">
                <a:solidFill>
                  <a:srgbClr val="000000"/>
                </a:solidFill>
                <a:effectLst/>
                <a:latin typeface="-webkit-standard"/>
              </a:rPr>
              <a:t>Rechtskrafterstreckung</a:t>
            </a:r>
            <a:r>
              <a:rPr lang="de-DE" b="0" i="0" u="none" strike="noStrike" dirty="0">
                <a:solidFill>
                  <a:srgbClr val="000000"/>
                </a:solidFill>
                <a:effectLst/>
                <a:latin typeface="-webkit-standard"/>
              </a:rPr>
              <a:t> auf den Erwerber nicht statt </a:t>
            </a:r>
          </a:p>
          <a:p>
            <a:pPr lvl="1"/>
            <a:r>
              <a:rPr lang="de-DE" b="0" i="0" u="none" strike="noStrike" dirty="0">
                <a:solidFill>
                  <a:srgbClr val="000000"/>
                </a:solidFill>
                <a:effectLst/>
                <a:latin typeface="-webkit-standard"/>
              </a:rPr>
              <a:t>Hier scheidet ein gutgläubiger Erwerb schon wegen § 935 BGB aus</a:t>
            </a:r>
          </a:p>
        </p:txBody>
      </p:sp>
    </p:spTree>
    <p:extLst>
      <p:ext uri="{BB962C8B-B14F-4D97-AF65-F5344CB8AC3E}">
        <p14:creationId xmlns:p14="http://schemas.microsoft.com/office/powerpoint/2010/main" val="495552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7136C4-9A9B-0E1A-FB8E-3DF552BFCAB7}"/>
              </a:ext>
            </a:extLst>
          </p:cNvPr>
          <p:cNvSpPr>
            <a:spLocks noGrp="1"/>
          </p:cNvSpPr>
          <p:nvPr>
            <p:ph type="title"/>
          </p:nvPr>
        </p:nvSpPr>
        <p:spPr/>
        <p:txBody>
          <a:bodyPr/>
          <a:lstStyle/>
          <a:p>
            <a:r>
              <a:rPr lang="de-DE" dirty="0"/>
              <a:t>Parteiänderung während des Prozesses</a:t>
            </a:r>
          </a:p>
        </p:txBody>
      </p:sp>
      <p:sp>
        <p:nvSpPr>
          <p:cNvPr id="3" name="Inhaltsplatzhalter 2">
            <a:extLst>
              <a:ext uri="{FF2B5EF4-FFF2-40B4-BE49-F238E27FC236}">
                <a16:creationId xmlns:a16="http://schemas.microsoft.com/office/drawing/2014/main" id="{68BB6C7F-D3E9-2A32-F773-3385A46931D4}"/>
              </a:ext>
            </a:extLst>
          </p:cNvPr>
          <p:cNvSpPr>
            <a:spLocks noGrp="1"/>
          </p:cNvSpPr>
          <p:nvPr>
            <p:ph idx="1"/>
          </p:nvPr>
        </p:nvSpPr>
        <p:spPr/>
        <p:txBody>
          <a:bodyPr>
            <a:normAutofit/>
          </a:bodyPr>
          <a:lstStyle/>
          <a:p>
            <a:r>
              <a:rPr lang="de-DE" u="sng" dirty="0"/>
              <a:t>Allgemeines</a:t>
            </a:r>
          </a:p>
          <a:p>
            <a:pPr lvl="1"/>
            <a:r>
              <a:rPr lang="de-DE" dirty="0"/>
              <a:t>Der Prozess muss nicht notwendig zwischen denselben Parteien enden, zwischen denen er auch begonnen hat</a:t>
            </a:r>
          </a:p>
          <a:p>
            <a:pPr lvl="1"/>
            <a:r>
              <a:rPr lang="de-DE" dirty="0"/>
              <a:t>Vielmehr kann der Kläger aus unterschiedlichen Gründen ein Interesse haben, entweder seine Klage nachträglich auf weitere Beklagte zu erweitern („Parteierweiterung“) oder seinen ursprünglichen Beklagten („Parteiwechsel“) gegen einen anderen Beklagten auszutauschen </a:t>
            </a:r>
          </a:p>
          <a:p>
            <a:pPr lvl="1"/>
            <a:r>
              <a:rPr lang="de-DE" dirty="0"/>
              <a:t>Problem 1: Rechtliches Gehör des neu Hinzugekommenen </a:t>
            </a:r>
          </a:p>
          <a:p>
            <a:pPr lvl="1"/>
            <a:r>
              <a:rPr lang="de-DE" dirty="0"/>
              <a:t>Problem 2: Der Anspruch auf Entscheidung des Ausscheidenden </a:t>
            </a:r>
          </a:p>
          <a:p>
            <a:pPr lvl="1"/>
            <a:r>
              <a:rPr lang="de-DE" dirty="0"/>
              <a:t>Entscheidung des Gerichts über die nachträgliche Parteiänderung </a:t>
            </a:r>
          </a:p>
        </p:txBody>
      </p:sp>
    </p:spTree>
    <p:extLst>
      <p:ext uri="{BB962C8B-B14F-4D97-AF65-F5344CB8AC3E}">
        <p14:creationId xmlns:p14="http://schemas.microsoft.com/office/powerpoint/2010/main" val="21674974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44EAA-D93F-D09B-A0D3-F8D918EB1265}"/>
              </a:ext>
            </a:extLst>
          </p:cNvPr>
          <p:cNvSpPr>
            <a:spLocks noGrp="1"/>
          </p:cNvSpPr>
          <p:nvPr>
            <p:ph type="title"/>
          </p:nvPr>
        </p:nvSpPr>
        <p:spPr/>
        <p:txBody>
          <a:bodyPr/>
          <a:lstStyle/>
          <a:p>
            <a:r>
              <a:rPr lang="de-DE" dirty="0"/>
              <a:t>Fall 14 „Parteiänderung während des Prozesses“</a:t>
            </a:r>
          </a:p>
        </p:txBody>
      </p:sp>
      <p:sp>
        <p:nvSpPr>
          <p:cNvPr id="3" name="Inhaltsplatzhalter 2">
            <a:extLst>
              <a:ext uri="{FF2B5EF4-FFF2-40B4-BE49-F238E27FC236}">
                <a16:creationId xmlns:a16="http://schemas.microsoft.com/office/drawing/2014/main" id="{BBDA8974-B3F5-4DBA-82E1-FF907EC83897}"/>
              </a:ext>
            </a:extLst>
          </p:cNvPr>
          <p:cNvSpPr>
            <a:spLocks noGrp="1"/>
          </p:cNvSpPr>
          <p:nvPr>
            <p:ph idx="1"/>
          </p:nvPr>
        </p:nvSpPr>
        <p:spPr/>
        <p:txBody>
          <a:bodyPr/>
          <a:lstStyle/>
          <a:p>
            <a:r>
              <a:rPr lang="de-DE" b="0" i="0" u="none" strike="noStrike" dirty="0">
                <a:solidFill>
                  <a:srgbClr val="000000"/>
                </a:solidFill>
                <a:effectLst/>
                <a:latin typeface="-webkit-standard"/>
              </a:rPr>
              <a:t>Im Namen der Saatguthändlerin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hatte ihr Angestellter Dolde für 10.000 Euro Maissamen des Typs „M-Flora-3HX“ bei Konrad K bestellt. K ging dabei davon aus, dass Dolde regelmäßig Einkäufe für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tätige. Nachdem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das Geschäft unter Hinweis auf die fehlende Vertretungsmacht des Dolde nicht gelten lassen will, erhebt K Klage gegen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auf Abnahme und Bezahlung des Saatguts. Im Verlauf des Prozesses vor dem Landgericht stellt sich heraus, dass die Bestellung bei K eine einmalige Eigenmächtigkeit des Dolde gewesen ist, von der </a:t>
            </a:r>
            <a:r>
              <a:rPr lang="de-DE" b="0" i="0" u="none" strike="noStrike" dirty="0" err="1">
                <a:solidFill>
                  <a:srgbClr val="000000"/>
                </a:solidFill>
                <a:effectLst/>
                <a:latin typeface="-webkit-standard"/>
              </a:rPr>
              <a:t>Betzy</a:t>
            </a:r>
            <a:r>
              <a:rPr lang="de-DE" b="0" i="0" u="none" strike="noStrike" dirty="0">
                <a:solidFill>
                  <a:srgbClr val="000000"/>
                </a:solidFill>
                <a:effectLst/>
                <a:latin typeface="-webkit-standard"/>
              </a:rPr>
              <a:t> auch nichts wusste. Rechtsanwältin Rita stellt im Namen ihres Mandanten K daraufhin den Antrag, den Prozess nunmehr gegen Dolde fortsetzen zu dürfen. </a:t>
            </a:r>
          </a:p>
          <a:p>
            <a:endParaRPr lang="de-DE" b="0" i="0" u="none" strike="noStrike" dirty="0">
              <a:solidFill>
                <a:srgbClr val="000000"/>
              </a:solidFill>
              <a:effectLst/>
              <a:latin typeface="-webkit-standard"/>
            </a:endParaRPr>
          </a:p>
          <a:p>
            <a:r>
              <a:rPr lang="de-DE" b="0" i="0" u="none" strike="noStrike" dirty="0">
                <a:solidFill>
                  <a:srgbClr val="000000"/>
                </a:solidFill>
                <a:effectLst/>
                <a:latin typeface="-webkit-standard"/>
              </a:rPr>
              <a:t>Wie wird das Prozessgericht den Antrag der Rita behandeln? </a:t>
            </a:r>
          </a:p>
        </p:txBody>
      </p:sp>
    </p:spTree>
    <p:extLst>
      <p:ext uri="{BB962C8B-B14F-4D97-AF65-F5344CB8AC3E}">
        <p14:creationId xmlns:p14="http://schemas.microsoft.com/office/powerpoint/2010/main" val="3032508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D202F0-DF16-018B-3B87-DECCB5C3BD25}"/>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0595275D-06FF-D054-A904-04212E3076E0}"/>
              </a:ext>
            </a:extLst>
          </p:cNvPr>
          <p:cNvSpPr>
            <a:spLocks noGrp="1"/>
          </p:cNvSpPr>
          <p:nvPr>
            <p:ph idx="1"/>
          </p:nvPr>
        </p:nvSpPr>
        <p:spPr/>
        <p:txBody>
          <a:bodyPr>
            <a:normAutofit fontScale="92500" lnSpcReduction="10000"/>
          </a:bodyPr>
          <a:lstStyle/>
          <a:p>
            <a:r>
              <a:rPr lang="de-DE" dirty="0"/>
              <a:t>Parteiwechsel möglich kraft Gesetzes oder auf gesetzlicher Grundlage</a:t>
            </a:r>
          </a:p>
          <a:p>
            <a:r>
              <a:rPr lang="de-DE" u="sng" dirty="0"/>
              <a:t>Gesetzliche Regelungen über den nachträglichen Parteiwechsel</a:t>
            </a:r>
          </a:p>
          <a:p>
            <a:pPr lvl="1"/>
            <a:r>
              <a:rPr lang="de-DE" dirty="0"/>
              <a:t>Hier: K begehrt die Auswechslung der ursprünglichen Beklagten </a:t>
            </a:r>
            <a:r>
              <a:rPr lang="de-DE" dirty="0" err="1"/>
              <a:t>Betzy</a:t>
            </a:r>
            <a:r>
              <a:rPr lang="de-DE" dirty="0"/>
              <a:t> gegen einen neuen Beklagten Dolde</a:t>
            </a:r>
          </a:p>
          <a:p>
            <a:pPr lvl="1"/>
            <a:r>
              <a:rPr lang="de-DE" dirty="0"/>
              <a:t>Das Prozessgericht wird den nachträglichen Parteiwechsel zulassen, wenn die Voraussetzungen hierfür gegeben sind </a:t>
            </a:r>
          </a:p>
          <a:p>
            <a:pPr lvl="1"/>
            <a:r>
              <a:rPr lang="de-DE" dirty="0"/>
              <a:t>Parteiwechsel kraft Gesetzes: </a:t>
            </a:r>
            <a:r>
              <a:rPr lang="de-DE" dirty="0" err="1"/>
              <a:t>Gesamtrechtsnachfolge</a:t>
            </a:r>
            <a:r>
              <a:rPr lang="de-DE" dirty="0"/>
              <a:t> gem. § 1922 BGB oder §§ 1 ff. </a:t>
            </a:r>
            <a:r>
              <a:rPr lang="de-DE" dirty="0" err="1"/>
              <a:t>UmwG</a:t>
            </a:r>
            <a:endParaRPr lang="de-DE" dirty="0"/>
          </a:p>
          <a:p>
            <a:pPr lvl="1"/>
            <a:r>
              <a:rPr lang="de-DE" dirty="0"/>
              <a:t>Parteiwechsel aufgrund Gesetzes, z.B. § 265 Abs. 2 Satz 2 ZPO</a:t>
            </a:r>
          </a:p>
          <a:p>
            <a:pPr lvl="1"/>
            <a:r>
              <a:rPr lang="de-DE" dirty="0"/>
              <a:t>Hier: Kein solcher Fall </a:t>
            </a:r>
          </a:p>
          <a:p>
            <a:pPr lvl="1"/>
            <a:r>
              <a:rPr lang="de-DE" dirty="0"/>
              <a:t>Deshalb: Nachträglicher </a:t>
            </a:r>
            <a:r>
              <a:rPr lang="de-DE" dirty="0" err="1"/>
              <a:t>gewillkürter</a:t>
            </a:r>
            <a:r>
              <a:rPr lang="de-DE" dirty="0"/>
              <a:t> Parteiwechsel </a:t>
            </a:r>
          </a:p>
        </p:txBody>
      </p:sp>
    </p:spTree>
    <p:extLst>
      <p:ext uri="{BB962C8B-B14F-4D97-AF65-F5344CB8AC3E}">
        <p14:creationId xmlns:p14="http://schemas.microsoft.com/office/powerpoint/2010/main" val="40588575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D85BB0-4D1B-FE7E-A234-A746A0793271}"/>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680C691A-EC1B-74E1-4B7D-03D08A7FA125}"/>
              </a:ext>
            </a:extLst>
          </p:cNvPr>
          <p:cNvSpPr>
            <a:spLocks noGrp="1"/>
          </p:cNvSpPr>
          <p:nvPr>
            <p:ph idx="1"/>
          </p:nvPr>
        </p:nvSpPr>
        <p:spPr/>
        <p:txBody>
          <a:bodyPr>
            <a:normAutofit fontScale="92500" lnSpcReduction="10000"/>
          </a:bodyPr>
          <a:lstStyle/>
          <a:p>
            <a:r>
              <a:rPr lang="de-DE" b="0" i="0" u="sng" strike="noStrike" dirty="0">
                <a:solidFill>
                  <a:srgbClr val="000000"/>
                </a:solidFill>
                <a:effectLst/>
                <a:latin typeface="-webkit-standard"/>
              </a:rPr>
              <a:t>Zur Zulässigkeit eines </a:t>
            </a:r>
            <a:r>
              <a:rPr lang="de-DE" b="0" i="0" u="sng" strike="noStrike" dirty="0" err="1">
                <a:solidFill>
                  <a:srgbClr val="000000"/>
                </a:solidFill>
                <a:effectLst/>
                <a:latin typeface="-webkit-standard"/>
              </a:rPr>
              <a:t>gewillkürten</a:t>
            </a:r>
            <a:r>
              <a:rPr lang="de-DE" b="0" i="0" u="sng" strike="noStrike" dirty="0">
                <a:solidFill>
                  <a:srgbClr val="000000"/>
                </a:solidFill>
                <a:effectLst/>
                <a:latin typeface="-webkit-standard"/>
              </a:rPr>
              <a:t> Parteiwechsels jenseits der gesetzlich geregelten Fälle</a:t>
            </a:r>
          </a:p>
          <a:p>
            <a:pPr lvl="1"/>
            <a:r>
              <a:rPr lang="de-DE" b="0" i="0" u="none" strike="noStrike" dirty="0">
                <a:solidFill>
                  <a:srgbClr val="000000"/>
                </a:solidFill>
                <a:effectLst/>
                <a:latin typeface="-webkit-standard"/>
              </a:rPr>
              <a:t>Anlass für einen nachträglichen Parteiwechsel: Während des Prozesses stellt sich heraus, dass eine der Parteien entweder nicht </a:t>
            </a:r>
            <a:r>
              <a:rPr lang="de-DE" b="0" i="0" u="none" strike="noStrike" dirty="0" err="1">
                <a:solidFill>
                  <a:srgbClr val="000000"/>
                </a:solidFill>
                <a:effectLst/>
                <a:latin typeface="-webkit-standard"/>
              </a:rPr>
              <a:t>prozessführungsbefugt</a:t>
            </a:r>
            <a:r>
              <a:rPr lang="de-DE" b="0" i="0" u="none" strike="noStrike" dirty="0">
                <a:solidFill>
                  <a:srgbClr val="000000"/>
                </a:solidFill>
                <a:effectLst/>
                <a:latin typeface="-webkit-standard"/>
              </a:rPr>
              <a:t> oder nicht sachbefugt ist </a:t>
            </a:r>
          </a:p>
          <a:p>
            <a:pPr lvl="1"/>
            <a:r>
              <a:rPr lang="de-DE" b="0" i="0" u="none" strike="noStrike" dirty="0">
                <a:solidFill>
                  <a:srgbClr val="000000"/>
                </a:solidFill>
                <a:effectLst/>
                <a:latin typeface="-webkit-standard"/>
              </a:rPr>
              <a:t>Aber: Ist der nachträgliche Parteiwechsel deshalb auch in allen diesen Fällen zulässig? </a:t>
            </a:r>
          </a:p>
          <a:p>
            <a:pPr lvl="1"/>
            <a:r>
              <a:rPr lang="de-DE" b="0" i="0" u="none" strike="noStrike" dirty="0">
                <a:solidFill>
                  <a:srgbClr val="000000"/>
                </a:solidFill>
                <a:effectLst/>
                <a:latin typeface="-webkit-standard"/>
              </a:rPr>
              <a:t>Problem: Was würde geschehen, wenn man den nachträglichen Parteiwechsel mangels ausdrücklicher gesetzlicher Regelung nicht zuließe? </a:t>
            </a:r>
          </a:p>
          <a:p>
            <a:pPr lvl="1"/>
            <a:r>
              <a:rPr lang="de-DE" b="0" i="0" u="none" strike="noStrike" dirty="0">
                <a:solidFill>
                  <a:srgbClr val="000000"/>
                </a:solidFill>
                <a:effectLst/>
                <a:latin typeface="-webkit-standard"/>
              </a:rPr>
              <a:t>Wie liegt es, wenn man den nachträglichen Parteiwechsel zulässt? </a:t>
            </a:r>
          </a:p>
          <a:p>
            <a:pPr lvl="1"/>
            <a:r>
              <a:rPr lang="de-DE" b="0" i="0" u="none" strike="noStrike" dirty="0">
                <a:solidFill>
                  <a:srgbClr val="000000"/>
                </a:solidFill>
                <a:effectLst/>
                <a:latin typeface="-webkit-standard"/>
              </a:rPr>
              <a:t>Deshalb: Aus prozessökonomischen Gründen ist die nachträgliche Auswechslung einer Partei grundsätzlich zulässig </a:t>
            </a:r>
          </a:p>
          <a:p>
            <a:pPr lvl="1"/>
            <a:r>
              <a:rPr lang="de-DE" b="0" i="0" u="none" strike="noStrike" dirty="0">
                <a:solidFill>
                  <a:srgbClr val="000000"/>
                </a:solidFill>
                <a:effectLst/>
                <a:latin typeface="-webkit-standard"/>
              </a:rPr>
              <a:t>Umstritten ist allerdings die dogmatische Konstruktion</a:t>
            </a:r>
          </a:p>
          <a:p>
            <a:endParaRPr lang="de-DE" dirty="0"/>
          </a:p>
        </p:txBody>
      </p:sp>
    </p:spTree>
    <p:extLst>
      <p:ext uri="{BB962C8B-B14F-4D97-AF65-F5344CB8AC3E}">
        <p14:creationId xmlns:p14="http://schemas.microsoft.com/office/powerpoint/2010/main" val="1090066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8561A5-ECFD-A9FA-0D8D-600A2A6902AA}"/>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6B1874A3-1791-E87C-C9CE-32E4EACEEE56}"/>
              </a:ext>
            </a:extLst>
          </p:cNvPr>
          <p:cNvSpPr>
            <a:spLocks noGrp="1"/>
          </p:cNvSpPr>
          <p:nvPr>
            <p:ph idx="1"/>
          </p:nvPr>
        </p:nvSpPr>
        <p:spPr/>
        <p:txBody>
          <a:bodyPr>
            <a:normAutofit/>
          </a:bodyPr>
          <a:lstStyle/>
          <a:p>
            <a:r>
              <a:rPr lang="de-DE" u="sng" dirty="0" err="1"/>
              <a:t>Klageänderungstheorie</a:t>
            </a:r>
            <a:r>
              <a:rPr lang="de-DE" dirty="0"/>
              <a:t> </a:t>
            </a:r>
          </a:p>
          <a:p>
            <a:pPr lvl="1"/>
            <a:r>
              <a:rPr lang="de-DE" dirty="0"/>
              <a:t>BGH: Der </a:t>
            </a:r>
            <a:r>
              <a:rPr lang="de-DE" dirty="0" err="1"/>
              <a:t>gewillkürte</a:t>
            </a:r>
            <a:r>
              <a:rPr lang="de-DE" dirty="0"/>
              <a:t> Parteiwechsel ist ein Fall der Klageänderung iSd § 263 ZPO </a:t>
            </a:r>
          </a:p>
          <a:p>
            <a:pPr lvl="1"/>
            <a:r>
              <a:rPr lang="de-DE" dirty="0"/>
              <a:t>Daraus folgt: Der </a:t>
            </a:r>
            <a:r>
              <a:rPr lang="de-DE" dirty="0" err="1"/>
              <a:t>gewillkürte</a:t>
            </a:r>
            <a:r>
              <a:rPr lang="de-DE" dirty="0"/>
              <a:t> Parteiwechsel ist zulässig, wenn der Beklagte einwilligt oder das Gericht ihn für sachdienlich hält </a:t>
            </a:r>
          </a:p>
          <a:p>
            <a:pPr lvl="1"/>
            <a:r>
              <a:rPr lang="de-DE" dirty="0"/>
              <a:t>Und weiter: Die neue Partei wird </a:t>
            </a:r>
            <a:r>
              <a:rPr lang="de-DE" b="1" dirty="0"/>
              <a:t>Rechtsnachfolgerin</a:t>
            </a:r>
            <a:r>
              <a:rPr lang="de-DE" dirty="0"/>
              <a:t> der ausgeschiedenen Partei in das Prozessrechtsverhältnis, so dass die bislang gewonnenen Erkenntnisse grundsätzlich auch der neuen Partei gegenüber berücksichtigt werden können</a:t>
            </a:r>
          </a:p>
        </p:txBody>
      </p:sp>
    </p:spTree>
    <p:extLst>
      <p:ext uri="{BB962C8B-B14F-4D97-AF65-F5344CB8AC3E}">
        <p14:creationId xmlns:p14="http://schemas.microsoft.com/office/powerpoint/2010/main" val="411818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13FD80-1481-ADDF-18A5-7375EA6CE69F}"/>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94B3308D-4D4C-4C0D-81FA-3B27AA03D662}"/>
              </a:ext>
            </a:extLst>
          </p:cNvPr>
          <p:cNvSpPr>
            <a:spLocks noGrp="1"/>
          </p:cNvSpPr>
          <p:nvPr>
            <p:ph idx="1"/>
          </p:nvPr>
        </p:nvSpPr>
        <p:spPr/>
        <p:txBody>
          <a:bodyPr>
            <a:normAutofit/>
          </a:bodyPr>
          <a:lstStyle/>
          <a:p>
            <a:r>
              <a:rPr lang="de-DE" b="0" i="0" u="sng" strike="noStrike" dirty="0">
                <a:solidFill>
                  <a:srgbClr val="000000"/>
                </a:solidFill>
                <a:effectLst/>
                <a:latin typeface="-webkit-standard"/>
              </a:rPr>
              <a:t>Pro und contra </a:t>
            </a:r>
            <a:r>
              <a:rPr lang="de-DE" b="0" i="0" u="sng" strike="noStrike" dirty="0" err="1">
                <a:solidFill>
                  <a:srgbClr val="000000"/>
                </a:solidFill>
                <a:effectLst/>
                <a:latin typeface="-webkit-standard"/>
              </a:rPr>
              <a:t>Klageänderungstheorie</a:t>
            </a:r>
            <a:r>
              <a:rPr lang="de-DE" b="0" i="0" u="sng" strike="noStrike" dirty="0">
                <a:solidFill>
                  <a:srgbClr val="000000"/>
                </a:solidFill>
                <a:effectLst/>
                <a:latin typeface="-webkit-standard"/>
              </a:rPr>
              <a:t> </a:t>
            </a:r>
          </a:p>
          <a:p>
            <a:pPr lvl="1"/>
            <a:r>
              <a:rPr lang="de-DE" b="0" i="0" u="none" strike="noStrike" dirty="0">
                <a:solidFill>
                  <a:srgbClr val="000000"/>
                </a:solidFill>
                <a:effectLst/>
                <a:latin typeface="-webkit-standard"/>
              </a:rPr>
              <a:t>Für die </a:t>
            </a:r>
            <a:r>
              <a:rPr lang="de-DE" b="0" i="0" u="none" strike="noStrike" dirty="0" err="1">
                <a:solidFill>
                  <a:srgbClr val="000000"/>
                </a:solidFill>
                <a:effectLst/>
                <a:latin typeface="-webkit-standard"/>
              </a:rPr>
              <a:t>Klageänderungstheorie</a:t>
            </a:r>
            <a:r>
              <a:rPr lang="de-DE" b="0" i="0" u="none" strike="noStrike" dirty="0">
                <a:solidFill>
                  <a:srgbClr val="000000"/>
                </a:solidFill>
                <a:effectLst/>
                <a:latin typeface="-webkit-standard"/>
              </a:rPr>
              <a:t> spricht: Auch die Angabe der Parteien gehört zur Klageerhebung, vgl. § 253 II Nr. 1 ZPO, sodass spätere Änderungen subjektive Klageänderungen darstellen </a:t>
            </a:r>
          </a:p>
          <a:p>
            <a:pPr lvl="1"/>
            <a:r>
              <a:rPr lang="de-DE" b="0" i="0" u="none" strike="noStrike" dirty="0">
                <a:solidFill>
                  <a:srgbClr val="000000"/>
                </a:solidFill>
                <a:effectLst/>
                <a:latin typeface="-webkit-standard"/>
              </a:rPr>
              <a:t>Problem 1: Wo bleibt das rechtliche Gehör des Beklagten, insbesondere in der Berufungsinstanz? </a:t>
            </a:r>
          </a:p>
          <a:p>
            <a:pPr lvl="1"/>
            <a:r>
              <a:rPr lang="de-DE" b="0" i="0" u="none" strike="noStrike" dirty="0">
                <a:solidFill>
                  <a:srgbClr val="000000"/>
                </a:solidFill>
                <a:effectLst/>
                <a:latin typeface="-webkit-standard"/>
              </a:rPr>
              <a:t>Problem 2: Wie funktioniert § 263 ZPO bei dem Parteiwechsel auf der </a:t>
            </a:r>
            <a:r>
              <a:rPr lang="de-DE" b="0" i="0" u="none" strike="noStrike" dirty="0" err="1">
                <a:solidFill>
                  <a:srgbClr val="000000"/>
                </a:solidFill>
                <a:effectLst/>
                <a:latin typeface="-webkit-standard"/>
              </a:rPr>
              <a:t>Klägerseite</a:t>
            </a:r>
            <a:r>
              <a:rPr lang="de-DE" b="0" i="0" u="none" strike="noStrike" dirty="0">
                <a:solidFill>
                  <a:srgbClr val="000000"/>
                </a:solidFill>
                <a:effectLst/>
                <a:latin typeface="-webkit-standard"/>
              </a:rPr>
              <a:t>? </a:t>
            </a:r>
          </a:p>
          <a:p>
            <a:pPr lvl="1"/>
            <a:r>
              <a:rPr lang="de-DE" b="0" i="0" u="none" strike="noStrike" dirty="0">
                <a:solidFill>
                  <a:srgbClr val="000000"/>
                </a:solidFill>
                <a:effectLst/>
                <a:latin typeface="-webkit-standard"/>
              </a:rPr>
              <a:t>Problem 3: Was ist mit dem Anspruch der ursprünglichen Partei auf ein rechtskräftiges Urteil? </a:t>
            </a:r>
            <a:endParaRPr lang="de-DE" dirty="0"/>
          </a:p>
        </p:txBody>
      </p:sp>
    </p:spTree>
    <p:extLst>
      <p:ext uri="{BB962C8B-B14F-4D97-AF65-F5344CB8AC3E}">
        <p14:creationId xmlns:p14="http://schemas.microsoft.com/office/powerpoint/2010/main" val="3043414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57DAD8-FA10-54AA-201E-478C980723BF}"/>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BADC37D1-5B0C-7F43-76F3-FC7DABBCB877}"/>
              </a:ext>
            </a:extLst>
          </p:cNvPr>
          <p:cNvSpPr>
            <a:spLocks noGrp="1"/>
          </p:cNvSpPr>
          <p:nvPr>
            <p:ph idx="1"/>
          </p:nvPr>
        </p:nvSpPr>
        <p:spPr/>
        <p:txBody>
          <a:bodyPr>
            <a:normAutofit/>
          </a:bodyPr>
          <a:lstStyle/>
          <a:p>
            <a:r>
              <a:rPr lang="de-DE" u="sng" dirty="0" err="1"/>
              <a:t>Klagerücknahmetheorie</a:t>
            </a:r>
            <a:r>
              <a:rPr lang="de-DE" dirty="0"/>
              <a:t> </a:t>
            </a:r>
          </a:p>
          <a:p>
            <a:pPr lvl="1"/>
            <a:r>
              <a:rPr lang="de-DE" dirty="0"/>
              <a:t>Der </a:t>
            </a:r>
            <a:r>
              <a:rPr lang="de-DE" dirty="0" err="1"/>
              <a:t>gewillkürte</a:t>
            </a:r>
            <a:r>
              <a:rPr lang="de-DE" dirty="0"/>
              <a:t> Parteiwechsel ist die Rücknahme der Klage gegenüber der ausscheidenden Partei und die Erhebung einer neuen Klage gegenüber dem neuen Beklagten </a:t>
            </a:r>
          </a:p>
          <a:p>
            <a:pPr lvl="1"/>
            <a:r>
              <a:rPr lang="de-DE" dirty="0"/>
              <a:t>Die Zulässigkeit des </a:t>
            </a:r>
            <a:r>
              <a:rPr lang="de-DE" dirty="0" err="1"/>
              <a:t>gewillkürten</a:t>
            </a:r>
            <a:r>
              <a:rPr lang="de-DE" dirty="0"/>
              <a:t> Parteiwechsels beurteilt sich deshalb nach §§ 269 (Rücknahme) und 261 Abs. 1 ZPO (Erhebung)</a:t>
            </a:r>
          </a:p>
          <a:p>
            <a:pPr lvl="1"/>
            <a:r>
              <a:rPr lang="de-DE" dirty="0"/>
              <a:t>Konsequenz: Es findet </a:t>
            </a:r>
            <a:r>
              <a:rPr lang="de-DE" b="1" dirty="0"/>
              <a:t>keine Rechtsnachfolge</a:t>
            </a:r>
            <a:r>
              <a:rPr lang="de-DE" dirty="0"/>
              <a:t> der neuen Partei in das Prozessrechtsverhältnis statt, so dass ihr gegenüber bisherige Erkenntnisse nicht verwertet werden können</a:t>
            </a:r>
          </a:p>
        </p:txBody>
      </p:sp>
    </p:spTree>
    <p:extLst>
      <p:ext uri="{BB962C8B-B14F-4D97-AF65-F5344CB8AC3E}">
        <p14:creationId xmlns:p14="http://schemas.microsoft.com/office/powerpoint/2010/main" val="37621229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5955F-29C9-D13C-DC05-7CE80F57D92F}"/>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E32FEEE0-50DD-7AB8-C6A2-A85941F6F6EA}"/>
              </a:ext>
            </a:extLst>
          </p:cNvPr>
          <p:cNvSpPr>
            <a:spLocks noGrp="1"/>
          </p:cNvSpPr>
          <p:nvPr>
            <p:ph idx="1"/>
          </p:nvPr>
        </p:nvSpPr>
        <p:spPr/>
        <p:txBody>
          <a:bodyPr/>
          <a:lstStyle/>
          <a:p>
            <a:r>
              <a:rPr lang="de-DE" b="0" i="0" u="sng" strike="noStrike" dirty="0">
                <a:solidFill>
                  <a:srgbClr val="000000"/>
                </a:solidFill>
                <a:effectLst/>
                <a:latin typeface="-webkit-standard"/>
              </a:rPr>
              <a:t>Pro und contra </a:t>
            </a:r>
            <a:r>
              <a:rPr lang="de-DE" b="0" i="0" u="sng" strike="noStrike" dirty="0" err="1">
                <a:solidFill>
                  <a:srgbClr val="000000"/>
                </a:solidFill>
                <a:effectLst/>
                <a:latin typeface="-webkit-standard"/>
              </a:rPr>
              <a:t>Klagerücknahmetheorie</a:t>
            </a:r>
            <a:r>
              <a:rPr lang="de-DE" b="0" i="0" u="sng" strike="noStrike" dirty="0">
                <a:solidFill>
                  <a:srgbClr val="000000"/>
                </a:solidFill>
                <a:effectLst/>
                <a:latin typeface="-webkit-standard"/>
              </a:rPr>
              <a:t> </a:t>
            </a:r>
          </a:p>
          <a:p>
            <a:pPr lvl="1"/>
            <a:r>
              <a:rPr lang="de-DE" b="0" i="0" u="none" strike="noStrike" dirty="0">
                <a:solidFill>
                  <a:srgbClr val="000000"/>
                </a:solidFill>
                <a:effectLst/>
                <a:latin typeface="-webkit-standard"/>
              </a:rPr>
              <a:t>Für die </a:t>
            </a:r>
            <a:r>
              <a:rPr lang="de-DE" b="0" i="0" u="none" strike="noStrike" dirty="0" err="1">
                <a:solidFill>
                  <a:srgbClr val="000000"/>
                </a:solidFill>
                <a:effectLst/>
                <a:latin typeface="-webkit-standard"/>
              </a:rPr>
              <a:t>Klagerücknahmetheorie</a:t>
            </a:r>
            <a:r>
              <a:rPr lang="de-DE" b="0" i="0" u="none" strike="noStrike" dirty="0">
                <a:solidFill>
                  <a:srgbClr val="000000"/>
                </a:solidFill>
                <a:effectLst/>
                <a:latin typeface="-webkit-standard"/>
              </a:rPr>
              <a:t> spricht: Für den Fall des </a:t>
            </a:r>
            <a:r>
              <a:rPr lang="de-DE" b="0" i="0" u="none" strike="noStrike" dirty="0" err="1">
                <a:solidFill>
                  <a:srgbClr val="000000"/>
                </a:solidFill>
                <a:effectLst/>
                <a:latin typeface="-webkit-standard"/>
              </a:rPr>
              <a:t>Beklagtenwechsels</a:t>
            </a:r>
            <a:r>
              <a:rPr lang="de-DE" b="0" i="0" u="none" strike="noStrike" dirty="0">
                <a:solidFill>
                  <a:srgbClr val="000000"/>
                </a:solidFill>
                <a:effectLst/>
                <a:latin typeface="-webkit-standard"/>
              </a:rPr>
              <a:t> ist diese Konstruktion sauber und dogmatisch nicht angreifbar </a:t>
            </a:r>
          </a:p>
          <a:p>
            <a:pPr lvl="1"/>
            <a:endParaRPr lang="de-DE" b="0" i="0" u="none" strike="noStrike" dirty="0">
              <a:solidFill>
                <a:srgbClr val="000000"/>
              </a:solidFill>
              <a:effectLst/>
              <a:latin typeface="-webkit-standard"/>
            </a:endParaRPr>
          </a:p>
          <a:p>
            <a:pPr lvl="1"/>
            <a:r>
              <a:rPr lang="de-DE" i="0" dirty="0">
                <a:solidFill>
                  <a:srgbClr val="000000"/>
                </a:solidFill>
                <a:latin typeface="-webkit-standard"/>
              </a:rPr>
              <a:t>Aber</a:t>
            </a:r>
            <a:r>
              <a:rPr lang="de-DE" b="0" i="0" u="none" strike="noStrike" dirty="0">
                <a:solidFill>
                  <a:srgbClr val="000000"/>
                </a:solidFill>
                <a:effectLst/>
                <a:latin typeface="-webkit-standard"/>
              </a:rPr>
              <a:t>: Mit der </a:t>
            </a:r>
            <a:r>
              <a:rPr lang="de-DE" b="0" i="0" u="none" strike="noStrike" dirty="0" err="1">
                <a:solidFill>
                  <a:srgbClr val="000000"/>
                </a:solidFill>
                <a:effectLst/>
                <a:latin typeface="-webkit-standard"/>
              </a:rPr>
              <a:t>Klagerücknahmetheorie</a:t>
            </a:r>
            <a:r>
              <a:rPr lang="de-DE" b="0" i="0" u="none" strike="noStrike" dirty="0">
                <a:solidFill>
                  <a:srgbClr val="000000"/>
                </a:solidFill>
                <a:effectLst/>
                <a:latin typeface="-webkit-standard"/>
              </a:rPr>
              <a:t> ist prozessökonomisch nichts gewonnen und der nachträgliche </a:t>
            </a:r>
            <a:r>
              <a:rPr lang="de-DE" b="0" i="0" u="none" strike="noStrike" dirty="0" err="1">
                <a:solidFill>
                  <a:srgbClr val="000000"/>
                </a:solidFill>
                <a:effectLst/>
                <a:latin typeface="-webkit-standard"/>
              </a:rPr>
              <a:t>Beklagtenwechsel</a:t>
            </a:r>
            <a:r>
              <a:rPr lang="de-DE" b="0" i="0" u="none" strike="noStrike" dirty="0">
                <a:solidFill>
                  <a:srgbClr val="000000"/>
                </a:solidFill>
                <a:effectLst/>
                <a:latin typeface="-webkit-standard"/>
              </a:rPr>
              <a:t> eigentlich überflüssig</a:t>
            </a:r>
          </a:p>
          <a:p>
            <a:pPr lvl="1"/>
            <a:r>
              <a:rPr lang="de-DE" b="0" i="0" u="none" strike="noStrike" dirty="0">
                <a:solidFill>
                  <a:srgbClr val="000000"/>
                </a:solidFill>
                <a:effectLst/>
                <a:latin typeface="-webkit-standard"/>
              </a:rPr>
              <a:t>Deshalb h. Lit.: Der nachträgliche Parteiwechsel ist ein prozessrechtliches Institut eigener Art</a:t>
            </a:r>
          </a:p>
        </p:txBody>
      </p:sp>
    </p:spTree>
    <p:extLst>
      <p:ext uri="{BB962C8B-B14F-4D97-AF65-F5344CB8AC3E}">
        <p14:creationId xmlns:p14="http://schemas.microsoft.com/office/powerpoint/2010/main" val="19298678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06C184-671B-5AAB-0A35-74A5974A7607}"/>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16C20EA4-06C0-3C39-DE53-5CCFBE61719D}"/>
              </a:ext>
            </a:extLst>
          </p:cNvPr>
          <p:cNvSpPr>
            <a:spLocks noGrp="1"/>
          </p:cNvSpPr>
          <p:nvPr>
            <p:ph idx="1"/>
          </p:nvPr>
        </p:nvSpPr>
        <p:spPr/>
        <p:txBody>
          <a:bodyPr>
            <a:normAutofit fontScale="92500" lnSpcReduction="20000"/>
          </a:bodyPr>
          <a:lstStyle/>
          <a:p>
            <a:r>
              <a:rPr lang="de-DE" b="0" i="0" u="sng" strike="noStrike" dirty="0">
                <a:solidFill>
                  <a:srgbClr val="000000"/>
                </a:solidFill>
                <a:effectLst/>
                <a:latin typeface="-webkit-standard"/>
              </a:rPr>
              <a:t>Herleitung der Voraussetzungen für den zulässigen Parteiwechsel </a:t>
            </a:r>
          </a:p>
          <a:p>
            <a:pPr lvl="1"/>
            <a:r>
              <a:rPr lang="de-DE" b="0" i="0" u="none" strike="noStrike" dirty="0">
                <a:solidFill>
                  <a:srgbClr val="000000"/>
                </a:solidFill>
                <a:effectLst/>
                <a:latin typeface="-webkit-standard"/>
              </a:rPr>
              <a:t>Sieht man in dem </a:t>
            </a:r>
            <a:r>
              <a:rPr lang="de-DE" b="0" i="0" u="none" strike="noStrike" dirty="0" err="1">
                <a:solidFill>
                  <a:srgbClr val="000000"/>
                </a:solidFill>
                <a:effectLst/>
                <a:latin typeface="-webkit-standard"/>
              </a:rPr>
              <a:t>gewillkürten</a:t>
            </a:r>
            <a:r>
              <a:rPr lang="de-DE" b="0" i="0" u="none" strike="noStrike" dirty="0">
                <a:solidFill>
                  <a:srgbClr val="000000"/>
                </a:solidFill>
                <a:effectLst/>
                <a:latin typeface="-webkit-standard"/>
              </a:rPr>
              <a:t> Parteiwechsel ein prozessrechtliches Institut eigener Art, lassen sich seine Voraussetzungen keiner bekannten prozessrechtlichen Figur entnehmen</a:t>
            </a:r>
          </a:p>
          <a:p>
            <a:pPr lvl="1"/>
            <a:r>
              <a:rPr lang="de-DE" b="0" i="0" u="none" strike="noStrike" dirty="0">
                <a:solidFill>
                  <a:srgbClr val="000000"/>
                </a:solidFill>
                <a:effectLst/>
                <a:latin typeface="-webkit-standard"/>
              </a:rPr>
              <a:t>Sie sind deshalb anhand der jeweiligen Interessenlage näher zu bestimmen</a:t>
            </a:r>
          </a:p>
          <a:p>
            <a:pPr lvl="2"/>
            <a:r>
              <a:rPr lang="de-DE" b="0" i="0" u="none" strike="noStrike" dirty="0">
                <a:solidFill>
                  <a:srgbClr val="000000"/>
                </a:solidFill>
                <a:effectLst/>
                <a:latin typeface="-webkit-standard"/>
              </a:rPr>
              <a:t>Interessen der verbleibenden Partei: Will die neue Partei an die bislang erzielten Prozessergebnisse binden </a:t>
            </a:r>
          </a:p>
          <a:p>
            <a:pPr lvl="2"/>
            <a:r>
              <a:rPr lang="de-DE" b="0" i="0" u="none" strike="noStrike" dirty="0">
                <a:solidFill>
                  <a:srgbClr val="000000"/>
                </a:solidFill>
                <a:effectLst/>
                <a:latin typeface="-webkit-standard"/>
              </a:rPr>
              <a:t>Interessen der bisherigen (ausscheidende) Partei: Will eine rechtskräftige Entscheidung über den mit der Klage geltend gemachten Anspruch </a:t>
            </a:r>
          </a:p>
          <a:p>
            <a:pPr lvl="2"/>
            <a:r>
              <a:rPr lang="de-DE" b="0" i="0" u="none" strike="noStrike" dirty="0">
                <a:solidFill>
                  <a:srgbClr val="000000"/>
                </a:solidFill>
                <a:effectLst/>
                <a:latin typeface="-webkit-standard"/>
              </a:rPr>
              <a:t>Interessen der neuen Partei: Will lieber nicht an die ohne ihre Mitwirkung bislang im Prozess erzielten Ergebnisse gebunden sein </a:t>
            </a:r>
          </a:p>
          <a:p>
            <a:pPr lvl="1"/>
            <a:r>
              <a:rPr lang="de-DE" b="0" i="0" u="none" strike="noStrike" dirty="0">
                <a:solidFill>
                  <a:srgbClr val="000000"/>
                </a:solidFill>
                <a:effectLst/>
                <a:latin typeface="-webkit-standard"/>
              </a:rPr>
              <a:t>Danach ist zwischen dem Parteiwechsel auf der Beklagten- und auf der </a:t>
            </a:r>
            <a:r>
              <a:rPr lang="de-DE" b="0" i="0" u="none" strike="noStrike" dirty="0" err="1">
                <a:solidFill>
                  <a:srgbClr val="000000"/>
                </a:solidFill>
                <a:effectLst/>
                <a:latin typeface="-webkit-standard"/>
              </a:rPr>
              <a:t>Klägerseite</a:t>
            </a:r>
            <a:r>
              <a:rPr lang="de-DE" b="0" i="0" u="none" strike="noStrike" dirty="0">
                <a:solidFill>
                  <a:srgbClr val="000000"/>
                </a:solidFill>
                <a:effectLst/>
                <a:latin typeface="-webkit-standard"/>
              </a:rPr>
              <a:t> zu unterscheiden</a:t>
            </a:r>
          </a:p>
          <a:p>
            <a:endParaRPr lang="de-DE" dirty="0"/>
          </a:p>
        </p:txBody>
      </p:sp>
    </p:spTree>
    <p:extLst>
      <p:ext uri="{BB962C8B-B14F-4D97-AF65-F5344CB8AC3E}">
        <p14:creationId xmlns:p14="http://schemas.microsoft.com/office/powerpoint/2010/main" val="1092708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F7C476-6F2F-8E33-99A6-71A5C82D4F92}"/>
              </a:ext>
            </a:extLst>
          </p:cNvPr>
          <p:cNvSpPr>
            <a:spLocks noGrp="1"/>
          </p:cNvSpPr>
          <p:nvPr>
            <p:ph type="title"/>
          </p:nvPr>
        </p:nvSpPr>
        <p:spPr/>
        <p:txBody>
          <a:bodyPr/>
          <a:lstStyle/>
          <a:p>
            <a:r>
              <a:rPr lang="de-DE" dirty="0"/>
              <a:t>Nebenintervention</a:t>
            </a:r>
          </a:p>
        </p:txBody>
      </p:sp>
      <p:sp>
        <p:nvSpPr>
          <p:cNvPr id="3" name="Inhaltsplatzhalter 2">
            <a:extLst>
              <a:ext uri="{FF2B5EF4-FFF2-40B4-BE49-F238E27FC236}">
                <a16:creationId xmlns:a16="http://schemas.microsoft.com/office/drawing/2014/main" id="{26203047-54FC-B33F-9A52-16B49F20BCB8}"/>
              </a:ext>
            </a:extLst>
          </p:cNvPr>
          <p:cNvSpPr>
            <a:spLocks noGrp="1"/>
          </p:cNvSpPr>
          <p:nvPr>
            <p:ph idx="1"/>
          </p:nvPr>
        </p:nvSpPr>
        <p:spPr/>
        <p:txBody>
          <a:bodyPr/>
          <a:lstStyle/>
          <a:p>
            <a:r>
              <a:rPr lang="de-DE" u="sng" dirty="0"/>
              <a:t>Wirkungen der Nebenintervention</a:t>
            </a:r>
          </a:p>
          <a:p>
            <a:pPr lvl="1"/>
            <a:r>
              <a:rPr lang="de-DE" i="0" dirty="0"/>
              <a:t>Gem. § 68 Hs. 1 ZPO wird der </a:t>
            </a:r>
            <a:r>
              <a:rPr lang="de-DE" i="0" dirty="0" err="1"/>
              <a:t>Nebenintervenient</a:t>
            </a:r>
            <a:r>
              <a:rPr lang="de-DE" i="0" dirty="0"/>
              <a:t> im Verhältnis zur Hauptpartei mit der Behauptung nicht gehört, dass der Rechtsstreit unrichtig entschieden sei </a:t>
            </a:r>
          </a:p>
          <a:p>
            <a:pPr lvl="2"/>
            <a:r>
              <a:rPr lang="de-DE" i="0" dirty="0"/>
              <a:t>=&gt; muss sich im Verhältnis zur Hauptpartei das Ergebnis des Rechtsstreits entgegenhalten lassen</a:t>
            </a:r>
          </a:p>
          <a:p>
            <a:pPr lvl="2"/>
            <a:r>
              <a:rPr lang="de-DE" dirty="0"/>
              <a:t>Nach hM tritt Interventionswirkung nur zulasten und nicht zugunsten des </a:t>
            </a:r>
            <a:r>
              <a:rPr lang="de-DE" dirty="0" err="1"/>
              <a:t>Nebenintervenienten</a:t>
            </a:r>
            <a:r>
              <a:rPr lang="de-DE" dirty="0"/>
              <a:t> ein</a:t>
            </a:r>
          </a:p>
          <a:p>
            <a:pPr lvl="2"/>
            <a:r>
              <a:rPr lang="de-DE" i="0" dirty="0"/>
              <a:t>Interventionswirkung ist weiterreichend als die Rechtskraft nach § 322 I ZPO (Tenor) -&gt; erfasst auch tragende Erwägungen, insbes. Vorfragen</a:t>
            </a:r>
          </a:p>
        </p:txBody>
      </p:sp>
    </p:spTree>
    <p:extLst>
      <p:ext uri="{BB962C8B-B14F-4D97-AF65-F5344CB8AC3E}">
        <p14:creationId xmlns:p14="http://schemas.microsoft.com/office/powerpoint/2010/main" val="7826008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1BFBBA-7BA3-DB36-40F4-7F51464D580E}"/>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71BFF8B3-1DFE-C0C8-5D55-11BE02E175BF}"/>
              </a:ext>
            </a:extLst>
          </p:cNvPr>
          <p:cNvSpPr>
            <a:spLocks noGrp="1"/>
          </p:cNvSpPr>
          <p:nvPr>
            <p:ph idx="1"/>
          </p:nvPr>
        </p:nvSpPr>
        <p:spPr/>
        <p:txBody>
          <a:bodyPr>
            <a:normAutofit fontScale="92500" lnSpcReduction="10000"/>
          </a:bodyPr>
          <a:lstStyle/>
          <a:p>
            <a:r>
              <a:rPr lang="de-DE" b="0" i="0" u="sng" strike="noStrike" dirty="0">
                <a:solidFill>
                  <a:srgbClr val="000000"/>
                </a:solidFill>
                <a:effectLst/>
                <a:latin typeface="-webkit-standard"/>
              </a:rPr>
              <a:t>Voraussetzungen eines Parteiwechsels auf der </a:t>
            </a:r>
            <a:r>
              <a:rPr lang="de-DE" b="0" i="0" u="sng" strike="noStrike" dirty="0" err="1">
                <a:solidFill>
                  <a:srgbClr val="000000"/>
                </a:solidFill>
                <a:effectLst/>
                <a:latin typeface="-webkit-standard"/>
              </a:rPr>
              <a:t>Beklagtenseite</a:t>
            </a:r>
            <a:endParaRPr lang="de-DE" b="0" i="0" u="sng" strike="noStrike" dirty="0">
              <a:solidFill>
                <a:srgbClr val="000000"/>
              </a:solidFill>
              <a:effectLst/>
              <a:latin typeface="-webkit-standard"/>
            </a:endParaRPr>
          </a:p>
          <a:p>
            <a:pPr lvl="1"/>
            <a:r>
              <a:rPr lang="de-DE" b="0" i="0" u="none" strike="noStrike" dirty="0">
                <a:solidFill>
                  <a:srgbClr val="000000"/>
                </a:solidFill>
                <a:effectLst/>
                <a:latin typeface="-webkit-standard"/>
              </a:rPr>
              <a:t>Der Kläger erklärt gegenüber dem Gericht, dass seine Klage sich fortan nur noch gegen einen neuen Beklagten richte („</a:t>
            </a:r>
            <a:r>
              <a:rPr lang="de-DE" b="0" i="0" u="none" strike="noStrike" dirty="0" err="1">
                <a:solidFill>
                  <a:srgbClr val="000000"/>
                </a:solidFill>
                <a:effectLst/>
                <a:latin typeface="-webkit-standard"/>
              </a:rPr>
              <a:t>Parteiwechselerklärung</a:t>
            </a:r>
            <a:r>
              <a:rPr lang="de-DE" b="0" i="0" u="none" strike="noStrike" dirty="0">
                <a:solidFill>
                  <a:srgbClr val="000000"/>
                </a:solidFill>
                <a:effectLst/>
                <a:latin typeface="-webkit-standard"/>
              </a:rPr>
              <a:t>“)</a:t>
            </a:r>
          </a:p>
          <a:p>
            <a:pPr lvl="1"/>
            <a:r>
              <a:rPr lang="de-DE" b="0" i="0" u="none" strike="noStrike" dirty="0">
                <a:solidFill>
                  <a:srgbClr val="000000"/>
                </a:solidFill>
                <a:effectLst/>
                <a:latin typeface="-webkit-standard"/>
              </a:rPr>
              <a:t>Der bisherige Beklagte scheidet aus dem Prozess nicht automatisch aus, sondern nur unter den Voraussetzungen des § 269 ZPO </a:t>
            </a:r>
          </a:p>
          <a:p>
            <a:pPr lvl="1"/>
            <a:r>
              <a:rPr lang="de-DE" b="0" i="0" u="none" strike="noStrike" dirty="0">
                <a:solidFill>
                  <a:srgbClr val="000000"/>
                </a:solidFill>
                <a:effectLst/>
                <a:latin typeface="-webkit-standard"/>
              </a:rPr>
              <a:t>Der neue Beklagte wird nur Rechtsnachfolger des früheren Beklagten, wenn der frühere Beklagte aus dem Prozess ausscheidet und der neue Beklagte mit der Rechtsnachfolge einverstanden ist </a:t>
            </a:r>
          </a:p>
          <a:p>
            <a:pPr lvl="1"/>
            <a:r>
              <a:rPr lang="de-DE" b="0" i="0" u="none" strike="noStrike" dirty="0">
                <a:solidFill>
                  <a:srgbClr val="000000"/>
                </a:solidFill>
                <a:effectLst/>
                <a:latin typeface="-webkit-standard"/>
              </a:rPr>
              <a:t>Nur in diesem Fall sind die bisherigen Erkenntnisse auch gegenüber dem neuen Beklagten verwertbar </a:t>
            </a:r>
          </a:p>
          <a:p>
            <a:pPr lvl="1"/>
            <a:r>
              <a:rPr lang="de-DE" b="0" i="0" u="none" strike="noStrike" dirty="0">
                <a:solidFill>
                  <a:srgbClr val="000000"/>
                </a:solidFill>
                <a:effectLst/>
                <a:latin typeface="-webkit-standard"/>
              </a:rPr>
              <a:t>In allen anderen Fällen ist die </a:t>
            </a:r>
            <a:r>
              <a:rPr lang="de-DE" b="0" i="0" u="none" strike="noStrike" dirty="0" err="1">
                <a:solidFill>
                  <a:srgbClr val="000000"/>
                </a:solidFill>
                <a:effectLst/>
                <a:latin typeface="-webkit-standard"/>
              </a:rPr>
              <a:t>Parteiwechselerklärung</a:t>
            </a:r>
            <a:r>
              <a:rPr lang="de-DE" b="0" i="0" u="none" strike="noStrike" dirty="0">
                <a:solidFill>
                  <a:srgbClr val="000000"/>
                </a:solidFill>
                <a:effectLst/>
                <a:latin typeface="-webkit-standard"/>
              </a:rPr>
              <a:t> nichts weiter als die Erhebung einer neuen Klage gegen einen weiteren Beklagten gem. § 261 Abs. 2 ZPO</a:t>
            </a:r>
          </a:p>
          <a:p>
            <a:endParaRPr lang="de-DE" dirty="0"/>
          </a:p>
        </p:txBody>
      </p:sp>
    </p:spTree>
    <p:extLst>
      <p:ext uri="{BB962C8B-B14F-4D97-AF65-F5344CB8AC3E}">
        <p14:creationId xmlns:p14="http://schemas.microsoft.com/office/powerpoint/2010/main" val="38781252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C132ED-669F-55F6-F6E9-F1B0B96EF36C}"/>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98A22630-5B13-8052-937B-3E68DEF67032}"/>
              </a:ext>
            </a:extLst>
          </p:cNvPr>
          <p:cNvSpPr>
            <a:spLocks noGrp="1"/>
          </p:cNvSpPr>
          <p:nvPr>
            <p:ph idx="1"/>
          </p:nvPr>
        </p:nvSpPr>
        <p:spPr/>
        <p:txBody>
          <a:bodyPr>
            <a:normAutofit fontScale="92500" lnSpcReduction="20000"/>
          </a:bodyPr>
          <a:lstStyle/>
          <a:p>
            <a:r>
              <a:rPr lang="de-DE" b="0" i="0" u="sng" strike="noStrike" dirty="0">
                <a:solidFill>
                  <a:srgbClr val="000000"/>
                </a:solidFill>
                <a:effectLst/>
                <a:latin typeface="-webkit-standard"/>
              </a:rPr>
              <a:t>Voraussetzungen des Parteiwechsels auf der </a:t>
            </a:r>
            <a:r>
              <a:rPr lang="de-DE" b="0" i="0" u="sng" strike="noStrike" dirty="0" err="1">
                <a:solidFill>
                  <a:srgbClr val="000000"/>
                </a:solidFill>
                <a:effectLst/>
                <a:latin typeface="-webkit-standard"/>
              </a:rPr>
              <a:t>Klägerseite</a:t>
            </a:r>
            <a:endParaRPr lang="de-DE" b="0" i="0" u="sng" strike="noStrike" dirty="0">
              <a:solidFill>
                <a:srgbClr val="000000"/>
              </a:solidFill>
              <a:effectLst/>
              <a:latin typeface="-webkit-standard"/>
            </a:endParaRPr>
          </a:p>
          <a:p>
            <a:pPr lvl="1"/>
            <a:r>
              <a:rPr lang="de-DE" b="0" i="0" u="none" strike="noStrike" dirty="0">
                <a:solidFill>
                  <a:srgbClr val="000000"/>
                </a:solidFill>
                <a:effectLst/>
                <a:latin typeface="-webkit-standard"/>
              </a:rPr>
              <a:t>Der bisherige Kläger gibt gegenüber dem Gericht eine </a:t>
            </a:r>
            <a:r>
              <a:rPr lang="de-DE" b="0" i="0" u="none" strike="noStrike" dirty="0" err="1">
                <a:solidFill>
                  <a:srgbClr val="000000"/>
                </a:solidFill>
                <a:effectLst/>
                <a:latin typeface="-webkit-standard"/>
              </a:rPr>
              <a:t>Parteiwechselerklärung</a:t>
            </a:r>
            <a:r>
              <a:rPr lang="de-DE" b="0" i="0" u="none" strike="noStrike" dirty="0">
                <a:solidFill>
                  <a:srgbClr val="000000"/>
                </a:solidFill>
                <a:effectLst/>
                <a:latin typeface="-webkit-standard"/>
              </a:rPr>
              <a:t> des Inhalts ab, dass er aus dem Prozess ausscheide und ein neuer Kläger statt seiner eintrete </a:t>
            </a:r>
          </a:p>
          <a:p>
            <a:pPr lvl="1"/>
            <a:r>
              <a:rPr lang="de-DE" b="0" i="0" u="none" strike="noStrike" dirty="0">
                <a:solidFill>
                  <a:srgbClr val="000000"/>
                </a:solidFill>
                <a:effectLst/>
                <a:latin typeface="-webkit-standard"/>
              </a:rPr>
              <a:t>Der neue Kläger gibt gegenüber dem Gericht eine </a:t>
            </a:r>
            <a:r>
              <a:rPr lang="de-DE" b="0" i="0" u="none" strike="noStrike" dirty="0" err="1">
                <a:solidFill>
                  <a:srgbClr val="000000"/>
                </a:solidFill>
                <a:effectLst/>
                <a:latin typeface="-webkit-standard"/>
              </a:rPr>
              <a:t>Parteiwechselerklärung</a:t>
            </a:r>
            <a:r>
              <a:rPr lang="de-DE" b="0" i="0" u="none" strike="noStrike" dirty="0">
                <a:solidFill>
                  <a:srgbClr val="000000"/>
                </a:solidFill>
                <a:effectLst/>
                <a:latin typeface="-webkit-standard"/>
              </a:rPr>
              <a:t> des Inhalts ab, dass er einverstanden sei, als neuer Kläger in den Prozess einzutreten </a:t>
            </a:r>
          </a:p>
          <a:p>
            <a:pPr lvl="1"/>
            <a:r>
              <a:rPr lang="de-DE" b="0" i="0" u="none" strike="noStrike" dirty="0">
                <a:solidFill>
                  <a:srgbClr val="000000"/>
                </a:solidFill>
                <a:effectLst/>
                <a:latin typeface="-webkit-standard"/>
              </a:rPr>
              <a:t>Konsequenz dieses Einverständnisses: Der neue Kläger wird an die bislang erzielten Ergebnisse gebunden </a:t>
            </a:r>
          </a:p>
          <a:p>
            <a:pPr lvl="1"/>
            <a:r>
              <a:rPr lang="de-DE" b="0" i="0" u="none" strike="noStrike" dirty="0">
                <a:solidFill>
                  <a:srgbClr val="000000"/>
                </a:solidFill>
                <a:effectLst/>
                <a:latin typeface="-webkit-standard"/>
              </a:rPr>
              <a:t>Problem: Der Beklagte hat auch gegenüber dem früheren Kläger einen Anspruch auf ein </a:t>
            </a:r>
            <a:r>
              <a:rPr lang="de-DE" b="0" i="0" u="none" strike="noStrike" dirty="0" err="1">
                <a:solidFill>
                  <a:srgbClr val="000000"/>
                </a:solidFill>
                <a:effectLst/>
                <a:latin typeface="-webkit-standard"/>
              </a:rPr>
              <a:t>rechtskraftfähiges</a:t>
            </a:r>
            <a:r>
              <a:rPr lang="de-DE" b="0" i="0" u="none" strike="noStrike" dirty="0">
                <a:solidFill>
                  <a:srgbClr val="000000"/>
                </a:solidFill>
                <a:effectLst/>
                <a:latin typeface="-webkit-standard"/>
              </a:rPr>
              <a:t> Urteil, so dass der frühere Kläger an sich nur unter den Voraussetzungen des § 269 ZPO aus dem Prozess herauskommt </a:t>
            </a:r>
          </a:p>
          <a:p>
            <a:pPr lvl="1"/>
            <a:r>
              <a:rPr lang="de-DE" b="0" i="0" u="none" strike="noStrike" dirty="0">
                <a:solidFill>
                  <a:srgbClr val="000000"/>
                </a:solidFill>
                <a:effectLst/>
                <a:latin typeface="-webkit-standard"/>
              </a:rPr>
              <a:t>Aber: Nach hM kann das Gericht den bisherigen Kläger auch bei </a:t>
            </a:r>
            <a:r>
              <a:rPr lang="de-DE" b="0" i="0" u="none" strike="noStrike" dirty="0" err="1">
                <a:solidFill>
                  <a:srgbClr val="000000"/>
                </a:solidFill>
                <a:effectLst/>
                <a:latin typeface="-webkit-standard"/>
              </a:rPr>
              <a:t>Sachdienlichkeit</a:t>
            </a:r>
            <a:r>
              <a:rPr lang="de-DE" b="0" i="0" u="none" strike="noStrike" dirty="0">
                <a:solidFill>
                  <a:srgbClr val="000000"/>
                </a:solidFill>
                <a:effectLst/>
                <a:latin typeface="-webkit-standard"/>
              </a:rPr>
              <a:t> aus dem Prozess entlassen</a:t>
            </a:r>
          </a:p>
          <a:p>
            <a:endParaRPr lang="de-DE" dirty="0"/>
          </a:p>
        </p:txBody>
      </p:sp>
    </p:spTree>
    <p:extLst>
      <p:ext uri="{BB962C8B-B14F-4D97-AF65-F5344CB8AC3E}">
        <p14:creationId xmlns:p14="http://schemas.microsoft.com/office/powerpoint/2010/main" val="41201147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867CB2-559C-03BE-CD96-B89F003F3589}"/>
              </a:ext>
            </a:extLst>
          </p:cNvPr>
          <p:cNvSpPr>
            <a:spLocks noGrp="1"/>
          </p:cNvSpPr>
          <p:nvPr>
            <p:ph type="title"/>
          </p:nvPr>
        </p:nvSpPr>
        <p:spPr/>
        <p:txBody>
          <a:bodyPr/>
          <a:lstStyle/>
          <a:p>
            <a:r>
              <a:rPr lang="de-DE" dirty="0"/>
              <a:t>Fall 14 Lösung</a:t>
            </a:r>
          </a:p>
        </p:txBody>
      </p:sp>
      <p:sp>
        <p:nvSpPr>
          <p:cNvPr id="3" name="Inhaltsplatzhalter 2">
            <a:extLst>
              <a:ext uri="{FF2B5EF4-FFF2-40B4-BE49-F238E27FC236}">
                <a16:creationId xmlns:a16="http://schemas.microsoft.com/office/drawing/2014/main" id="{B5AAEAEE-4F13-5717-3401-BDAED13F2316}"/>
              </a:ext>
            </a:extLst>
          </p:cNvPr>
          <p:cNvSpPr>
            <a:spLocks noGrp="1"/>
          </p:cNvSpPr>
          <p:nvPr>
            <p:ph idx="1"/>
          </p:nvPr>
        </p:nvSpPr>
        <p:spPr/>
        <p:txBody>
          <a:bodyPr>
            <a:normAutofit/>
          </a:bodyPr>
          <a:lstStyle/>
          <a:p>
            <a:r>
              <a:rPr lang="de-DE" b="0" i="0" u="sng" strike="noStrike" dirty="0">
                <a:solidFill>
                  <a:srgbClr val="000000"/>
                </a:solidFill>
                <a:effectLst/>
                <a:latin typeface="-webkit-standard"/>
              </a:rPr>
              <a:t>Die dogmatische Konstruktion und die Folgen - Parteierweiterung auf </a:t>
            </a:r>
            <a:r>
              <a:rPr lang="de-DE" u="sng" dirty="0" err="1">
                <a:solidFill>
                  <a:srgbClr val="000000"/>
                </a:solidFill>
                <a:latin typeface="-webkit-standard"/>
              </a:rPr>
              <a:t>B</a:t>
            </a:r>
            <a:r>
              <a:rPr lang="de-DE" b="0" i="0" u="sng" strike="noStrike" dirty="0" err="1">
                <a:solidFill>
                  <a:srgbClr val="000000"/>
                </a:solidFill>
                <a:effectLst/>
                <a:latin typeface="-webkit-standard"/>
              </a:rPr>
              <a:t>eklagtenseite</a:t>
            </a:r>
            <a:endParaRPr lang="de-DE" b="0" i="0" u="sng" strike="noStrike" dirty="0">
              <a:solidFill>
                <a:srgbClr val="000000"/>
              </a:solidFill>
              <a:effectLst/>
              <a:latin typeface="-webkit-standard"/>
            </a:endParaRPr>
          </a:p>
          <a:p>
            <a:pPr lvl="1"/>
            <a:r>
              <a:rPr lang="de-DE" b="0" i="0" u="none" strike="noStrike" dirty="0">
                <a:solidFill>
                  <a:srgbClr val="000000"/>
                </a:solidFill>
                <a:effectLst/>
                <a:latin typeface="-webkit-standard"/>
              </a:rPr>
              <a:t>Während des </a:t>
            </a:r>
            <a:r>
              <a:rPr lang="de-DE" b="0" i="0" u="none" strike="noStrike" dirty="0" err="1">
                <a:solidFill>
                  <a:srgbClr val="000000"/>
                </a:solidFill>
                <a:effectLst/>
                <a:latin typeface="-webkit-standard"/>
              </a:rPr>
              <a:t>erstinstanzlichen</a:t>
            </a:r>
            <a:r>
              <a:rPr lang="de-DE" b="0" i="0" u="none" strike="noStrike" dirty="0">
                <a:solidFill>
                  <a:srgbClr val="000000"/>
                </a:solidFill>
                <a:effectLst/>
                <a:latin typeface="-webkit-standard"/>
              </a:rPr>
              <a:t> Prozesses kann der Kläger seine Klage beliebig auf weitere Personen erweitern </a:t>
            </a:r>
          </a:p>
          <a:p>
            <a:pPr lvl="1"/>
            <a:r>
              <a:rPr lang="de-DE" b="0" i="0" u="none" strike="noStrike" dirty="0">
                <a:solidFill>
                  <a:srgbClr val="000000"/>
                </a:solidFill>
                <a:effectLst/>
                <a:latin typeface="-webkit-standard"/>
              </a:rPr>
              <a:t>Dies geschieht durch Klageerhebung gegenüber einem weiteren Beklagten gem. § 261 Abs. 2 ZPO </a:t>
            </a:r>
          </a:p>
          <a:p>
            <a:pPr lvl="1"/>
            <a:r>
              <a:rPr lang="de-DE" b="0" i="0" u="none" strike="noStrike" dirty="0">
                <a:solidFill>
                  <a:srgbClr val="000000"/>
                </a:solidFill>
                <a:effectLst/>
                <a:latin typeface="-webkit-standard"/>
              </a:rPr>
              <a:t>Konsequenz: Hierdurch wird ein neues und selbständiges Prozessrechtsverhältnis zu dem neuen Beklagten begründet </a:t>
            </a:r>
          </a:p>
          <a:p>
            <a:pPr lvl="1"/>
            <a:r>
              <a:rPr lang="de-DE" b="0" i="0" u="none" strike="noStrike" dirty="0">
                <a:solidFill>
                  <a:srgbClr val="000000"/>
                </a:solidFill>
                <a:effectLst/>
                <a:latin typeface="-webkit-standard"/>
              </a:rPr>
              <a:t>Das Gericht entscheidet gem. § 147 ZPO, ob es diesen neuen Prozess mit dem bereits rechtshängigen Prozess zu einer gemeinsamen Verhandlung und Entscheidung verbindet</a:t>
            </a:r>
          </a:p>
          <a:p>
            <a:endParaRPr lang="de-DE" dirty="0"/>
          </a:p>
        </p:txBody>
      </p:sp>
    </p:spTree>
    <p:extLst>
      <p:ext uri="{BB962C8B-B14F-4D97-AF65-F5344CB8AC3E}">
        <p14:creationId xmlns:p14="http://schemas.microsoft.com/office/powerpoint/2010/main" val="10059173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628421-F8F4-CCAE-7419-D6B8E3A1F63D}"/>
              </a:ext>
            </a:extLst>
          </p:cNvPr>
          <p:cNvSpPr>
            <a:spLocks noGrp="1"/>
          </p:cNvSpPr>
          <p:nvPr>
            <p:ph type="title"/>
          </p:nvPr>
        </p:nvSpPr>
        <p:spPr/>
        <p:txBody>
          <a:bodyPr/>
          <a:lstStyle/>
          <a:p>
            <a:r>
              <a:rPr lang="de-DE" dirty="0"/>
              <a:t>Fall 14</a:t>
            </a:r>
          </a:p>
        </p:txBody>
      </p:sp>
      <p:sp>
        <p:nvSpPr>
          <p:cNvPr id="3" name="Inhaltsplatzhalter 2">
            <a:extLst>
              <a:ext uri="{FF2B5EF4-FFF2-40B4-BE49-F238E27FC236}">
                <a16:creationId xmlns:a16="http://schemas.microsoft.com/office/drawing/2014/main" id="{694426F6-D023-4BCB-628C-B6C4CEE7CF46}"/>
              </a:ext>
            </a:extLst>
          </p:cNvPr>
          <p:cNvSpPr>
            <a:spLocks noGrp="1"/>
          </p:cNvSpPr>
          <p:nvPr>
            <p:ph idx="1"/>
          </p:nvPr>
        </p:nvSpPr>
        <p:spPr/>
        <p:txBody>
          <a:bodyPr>
            <a:normAutofit/>
          </a:bodyPr>
          <a:lstStyle/>
          <a:p>
            <a:r>
              <a:rPr lang="de-DE" b="0" i="0" u="sng" strike="noStrike" dirty="0">
                <a:solidFill>
                  <a:srgbClr val="000000"/>
                </a:solidFill>
                <a:effectLst/>
                <a:latin typeface="-webkit-standard"/>
              </a:rPr>
              <a:t>Die dogmatische Konstruktion und die Folgen – Parteierweiterung auf </a:t>
            </a:r>
            <a:r>
              <a:rPr lang="de-DE" b="0" i="0" u="sng" strike="noStrike" dirty="0" err="1">
                <a:solidFill>
                  <a:srgbClr val="000000"/>
                </a:solidFill>
                <a:effectLst/>
                <a:latin typeface="-webkit-standard"/>
              </a:rPr>
              <a:t>Klägerseite</a:t>
            </a:r>
            <a:endParaRPr lang="de-DE" b="0" i="0" u="sng" strike="noStrike" dirty="0">
              <a:solidFill>
                <a:srgbClr val="000000"/>
              </a:solidFill>
              <a:effectLst/>
              <a:latin typeface="-webkit-standard"/>
            </a:endParaRPr>
          </a:p>
          <a:p>
            <a:pPr lvl="1"/>
            <a:r>
              <a:rPr lang="de-DE" b="0" i="0" u="none" strike="noStrike" dirty="0">
                <a:solidFill>
                  <a:srgbClr val="000000"/>
                </a:solidFill>
                <a:effectLst/>
                <a:latin typeface="-webkit-standard"/>
              </a:rPr>
              <a:t>Ein bislang Außenstehender erklärt gegenüber dem Gericht, sich der bereits rechtshängigen Klage anzuschließen </a:t>
            </a:r>
          </a:p>
          <a:p>
            <a:pPr lvl="1"/>
            <a:r>
              <a:rPr lang="de-DE" b="0" i="0" u="none" strike="noStrike" dirty="0">
                <a:solidFill>
                  <a:srgbClr val="000000"/>
                </a:solidFill>
                <a:effectLst/>
                <a:latin typeface="-webkit-standard"/>
              </a:rPr>
              <a:t>Problem: Im deutschen Zivilprozess gibt es immer nur einen Kläger und einen Beklagten pro Prozessrechtsverhältnis </a:t>
            </a:r>
          </a:p>
          <a:p>
            <a:pPr lvl="1"/>
            <a:r>
              <a:rPr lang="de-DE" b="0" i="0" u="none" strike="noStrike" dirty="0">
                <a:solidFill>
                  <a:srgbClr val="000000"/>
                </a:solidFill>
                <a:effectLst/>
                <a:latin typeface="-webkit-standard"/>
              </a:rPr>
              <a:t>Deshalb: Mit dieser Erklärung erhebt der Außenstehende in Wahrheit eine neue und selbständige Klage gegen den schon Beklagten </a:t>
            </a:r>
          </a:p>
          <a:p>
            <a:pPr lvl="1"/>
            <a:r>
              <a:rPr lang="de-DE" b="0" i="0" u="none" strike="noStrike" dirty="0">
                <a:solidFill>
                  <a:srgbClr val="000000"/>
                </a:solidFill>
                <a:effectLst/>
                <a:latin typeface="-webkit-standard"/>
              </a:rPr>
              <a:t>Auch diese Klage kann das Gericht nach seinem Ermessen mit dem schon rechtshängigen Prozess gem. § 147 </a:t>
            </a:r>
            <a:r>
              <a:rPr lang="de-DE" i="0" dirty="0">
                <a:solidFill>
                  <a:srgbClr val="000000"/>
                </a:solidFill>
                <a:latin typeface="-webkit-standard"/>
              </a:rPr>
              <a:t>ZPO</a:t>
            </a:r>
            <a:r>
              <a:rPr lang="de-DE" b="0" i="0" u="none" strike="noStrike" dirty="0">
                <a:solidFill>
                  <a:srgbClr val="000000"/>
                </a:solidFill>
                <a:effectLst/>
                <a:latin typeface="-webkit-standard"/>
              </a:rPr>
              <a:t> zu gemeinsamer Verhandlung und Entscheidung verbinden  </a:t>
            </a:r>
          </a:p>
          <a:p>
            <a:endParaRPr lang="de-DE" dirty="0"/>
          </a:p>
        </p:txBody>
      </p:sp>
    </p:spTree>
    <p:extLst>
      <p:ext uri="{BB962C8B-B14F-4D97-AF65-F5344CB8AC3E}">
        <p14:creationId xmlns:p14="http://schemas.microsoft.com/office/powerpoint/2010/main" val="10566480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F007AC-0510-2D92-BDC5-D95F63AD0565}"/>
              </a:ext>
            </a:extLst>
          </p:cNvPr>
          <p:cNvSpPr>
            <a:spLocks noGrp="1"/>
          </p:cNvSpPr>
          <p:nvPr>
            <p:ph type="title"/>
          </p:nvPr>
        </p:nvSpPr>
        <p:spPr/>
        <p:txBody>
          <a:bodyPr/>
          <a:lstStyle/>
          <a:p>
            <a:r>
              <a:rPr lang="de-DE" dirty="0"/>
              <a:t>Vielen Dank für eure Aufmerksamkeit und </a:t>
            </a:r>
            <a:r>
              <a:rPr lang="de-DE" dirty="0">
                <a:sym typeface="Wingdings" pitchFamily="2" charset="2"/>
              </a:rPr>
              <a:t>viel Erfolg für das Examen !  </a:t>
            </a:r>
            <a:endParaRPr lang="de-DE" dirty="0"/>
          </a:p>
        </p:txBody>
      </p:sp>
      <p:sp>
        <p:nvSpPr>
          <p:cNvPr id="3" name="Inhaltsplatzhalter 2">
            <a:extLst>
              <a:ext uri="{FF2B5EF4-FFF2-40B4-BE49-F238E27FC236}">
                <a16:creationId xmlns:a16="http://schemas.microsoft.com/office/drawing/2014/main" id="{90E18B37-12D4-BD0C-1626-19A55AE7E830}"/>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1837769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D87E9C-C202-B002-4965-715B1CAF3D7E}"/>
              </a:ext>
            </a:extLst>
          </p:cNvPr>
          <p:cNvSpPr>
            <a:spLocks noGrp="1"/>
          </p:cNvSpPr>
          <p:nvPr>
            <p:ph type="title"/>
          </p:nvPr>
        </p:nvSpPr>
        <p:spPr/>
        <p:txBody>
          <a:bodyPr/>
          <a:lstStyle/>
          <a:p>
            <a:r>
              <a:rPr lang="de-DE" dirty="0"/>
              <a:t>Nebenintervention</a:t>
            </a:r>
          </a:p>
        </p:txBody>
      </p:sp>
      <p:sp>
        <p:nvSpPr>
          <p:cNvPr id="3" name="Inhaltsplatzhalter 2">
            <a:extLst>
              <a:ext uri="{FF2B5EF4-FFF2-40B4-BE49-F238E27FC236}">
                <a16:creationId xmlns:a16="http://schemas.microsoft.com/office/drawing/2014/main" id="{0F529E4E-AFF3-F9C4-7496-55424F9CF0F8}"/>
              </a:ext>
            </a:extLst>
          </p:cNvPr>
          <p:cNvSpPr>
            <a:spLocks noGrp="1"/>
          </p:cNvSpPr>
          <p:nvPr>
            <p:ph idx="1"/>
          </p:nvPr>
        </p:nvSpPr>
        <p:spPr/>
        <p:txBody>
          <a:bodyPr>
            <a:normAutofit lnSpcReduction="10000"/>
          </a:bodyPr>
          <a:lstStyle/>
          <a:p>
            <a:r>
              <a:rPr lang="de-DE" u="sng" dirty="0"/>
              <a:t>Wieso </a:t>
            </a:r>
            <a:r>
              <a:rPr lang="de-DE" u="sng" dirty="0" err="1"/>
              <a:t>Nebenintervenient</a:t>
            </a:r>
            <a:r>
              <a:rPr lang="de-DE" u="sng" dirty="0"/>
              <a:t> werden?</a:t>
            </a:r>
          </a:p>
          <a:p>
            <a:pPr lvl="1"/>
            <a:r>
              <a:rPr lang="de-DE" i="0" dirty="0"/>
              <a:t>Gedanke: Nebenintervention erweckt den Eindruck, keine Vorteile für den </a:t>
            </a:r>
            <a:r>
              <a:rPr lang="de-DE" i="0" dirty="0" err="1"/>
              <a:t>Nebenintervenienten</a:t>
            </a:r>
            <a:r>
              <a:rPr lang="de-DE" i="0" dirty="0"/>
              <a:t> zu bewirken, denn</a:t>
            </a:r>
          </a:p>
          <a:p>
            <a:pPr lvl="2"/>
            <a:r>
              <a:rPr lang="de-DE" dirty="0"/>
              <a:t>Nur Wirkung zu seinen Lasten (hM)</a:t>
            </a:r>
          </a:p>
          <a:p>
            <a:pPr lvl="2"/>
            <a:r>
              <a:rPr lang="de-DE" dirty="0"/>
              <a:t>Interventionswirkung geht über die objektiven </a:t>
            </a:r>
            <a:r>
              <a:rPr lang="de-DE" dirty="0" err="1"/>
              <a:t>Rechtskraftgrenzen</a:t>
            </a:r>
            <a:r>
              <a:rPr lang="de-DE" dirty="0"/>
              <a:t> des  § 322 I ZPO hinaus</a:t>
            </a:r>
          </a:p>
          <a:p>
            <a:pPr lvl="2"/>
            <a:r>
              <a:rPr lang="de-DE" i="0" dirty="0"/>
              <a:t>Ohne Nebenintervention wäre </a:t>
            </a:r>
            <a:r>
              <a:rPr lang="de-DE" dirty="0"/>
              <a:t>Dritter wegen subjektiver </a:t>
            </a:r>
            <a:r>
              <a:rPr lang="de-DE" dirty="0" err="1"/>
              <a:t>Rechtskraftgrenzen</a:t>
            </a:r>
            <a:r>
              <a:rPr lang="de-DE" dirty="0"/>
              <a:t> des § 325 I ZPO nicht an Urteil gebunden („inter </a:t>
            </a:r>
            <a:r>
              <a:rPr lang="de-DE" dirty="0" err="1"/>
              <a:t>partes</a:t>
            </a:r>
            <a:r>
              <a:rPr lang="de-DE" dirty="0"/>
              <a:t>“)</a:t>
            </a:r>
          </a:p>
          <a:p>
            <a:pPr lvl="2"/>
            <a:endParaRPr lang="de-DE" dirty="0"/>
          </a:p>
          <a:p>
            <a:pPr lvl="1"/>
            <a:r>
              <a:rPr lang="de-DE" i="0" dirty="0">
                <a:sym typeface="Wingdings" pitchFamily="2" charset="2"/>
              </a:rPr>
              <a:t> Nebenintervention nur dann sinnvoll, wenn der </a:t>
            </a:r>
            <a:r>
              <a:rPr lang="de-DE" i="0" dirty="0" err="1">
                <a:sym typeface="Wingdings" pitchFamily="2" charset="2"/>
              </a:rPr>
              <a:t>Nebenintervenient</a:t>
            </a:r>
            <a:r>
              <a:rPr lang="de-DE" i="0" dirty="0">
                <a:sym typeface="Wingdings" pitchFamily="2" charset="2"/>
              </a:rPr>
              <a:t> das Urteil ohnehin gegen sich gelten lassen muss, dann immerhin Möglichkeit der Beeinflussung des Prozesses zu seinen Gunsten („Versicherungsfälle“)</a:t>
            </a:r>
            <a:endParaRPr lang="de-DE" i="0" dirty="0"/>
          </a:p>
        </p:txBody>
      </p:sp>
    </p:spTree>
    <p:extLst>
      <p:ext uri="{BB962C8B-B14F-4D97-AF65-F5344CB8AC3E}">
        <p14:creationId xmlns:p14="http://schemas.microsoft.com/office/powerpoint/2010/main" val="3004638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3BE2DC-31A7-C742-8241-36C8253DC818}"/>
              </a:ext>
            </a:extLst>
          </p:cNvPr>
          <p:cNvSpPr>
            <a:spLocks noGrp="1"/>
          </p:cNvSpPr>
          <p:nvPr>
            <p:ph type="title"/>
          </p:nvPr>
        </p:nvSpPr>
        <p:spPr/>
        <p:txBody>
          <a:bodyPr/>
          <a:lstStyle/>
          <a:p>
            <a:r>
              <a:rPr lang="de-DE" dirty="0"/>
              <a:t>Streitverkündung</a:t>
            </a:r>
          </a:p>
        </p:txBody>
      </p:sp>
      <p:sp>
        <p:nvSpPr>
          <p:cNvPr id="3" name="Inhaltsplatzhalter 2">
            <a:extLst>
              <a:ext uri="{FF2B5EF4-FFF2-40B4-BE49-F238E27FC236}">
                <a16:creationId xmlns:a16="http://schemas.microsoft.com/office/drawing/2014/main" id="{B50F3336-9049-3A19-2A62-FD7CDD18349B}"/>
              </a:ext>
            </a:extLst>
          </p:cNvPr>
          <p:cNvSpPr>
            <a:spLocks noGrp="1"/>
          </p:cNvSpPr>
          <p:nvPr>
            <p:ph idx="1"/>
          </p:nvPr>
        </p:nvSpPr>
        <p:spPr/>
        <p:txBody>
          <a:bodyPr>
            <a:normAutofit/>
          </a:bodyPr>
          <a:lstStyle/>
          <a:p>
            <a:r>
              <a:rPr lang="de-DE" dirty="0"/>
              <a:t>Wesentlich klausurrelevanter als die Nebenintervention !</a:t>
            </a:r>
          </a:p>
          <a:p>
            <a:endParaRPr lang="de-DE" dirty="0"/>
          </a:p>
          <a:p>
            <a:r>
              <a:rPr lang="de-DE" u="sng" dirty="0"/>
              <a:t>Sinn und Zweck der Streitverkündung:</a:t>
            </a:r>
          </a:p>
          <a:p>
            <a:pPr lvl="1"/>
            <a:r>
              <a:rPr lang="de-DE" i="0" dirty="0"/>
              <a:t>Subjektive </a:t>
            </a:r>
            <a:r>
              <a:rPr lang="de-DE" i="0" dirty="0" err="1"/>
              <a:t>Rechtskraftgrenzen</a:t>
            </a:r>
            <a:r>
              <a:rPr lang="de-DE" i="0" dirty="0"/>
              <a:t>: § 325 I ZPO Parteien und Rechtsnachfolger („rechtliches Gehör“)</a:t>
            </a:r>
          </a:p>
          <a:p>
            <a:pPr lvl="1"/>
            <a:r>
              <a:rPr lang="de-DE" i="0" dirty="0"/>
              <a:t>P: Fälle denkbar, in denen eine Partei zwei Prozesse verliert, obwohl sie aus logischen Gründen einen Prozess gewinnen müsste (Bsp. </a:t>
            </a:r>
            <a:r>
              <a:rPr lang="de-DE" i="0" dirty="0" err="1"/>
              <a:t>falsus</a:t>
            </a:r>
            <a:r>
              <a:rPr lang="de-DE" i="0" dirty="0"/>
              <a:t> </a:t>
            </a:r>
            <a:r>
              <a:rPr lang="de-DE" i="0" dirty="0" err="1"/>
              <a:t>procurator</a:t>
            </a:r>
            <a:r>
              <a:rPr lang="de-DE" i="0" dirty="0"/>
              <a:t>)</a:t>
            </a:r>
          </a:p>
          <a:p>
            <a:pPr lvl="1"/>
            <a:r>
              <a:rPr lang="de-DE" i="0" dirty="0"/>
              <a:t>Lösung: Streitverkündung gem. § 72 ZPO</a:t>
            </a:r>
          </a:p>
          <a:p>
            <a:endParaRPr lang="de-DE" i="0" dirty="0"/>
          </a:p>
          <a:p>
            <a:pPr lvl="2"/>
            <a:endParaRPr lang="de-DE" i="0" dirty="0"/>
          </a:p>
          <a:p>
            <a:pPr lvl="2"/>
            <a:endParaRPr lang="de-DE" i="0" dirty="0"/>
          </a:p>
        </p:txBody>
      </p:sp>
    </p:spTree>
    <p:extLst>
      <p:ext uri="{BB962C8B-B14F-4D97-AF65-F5344CB8AC3E}">
        <p14:creationId xmlns:p14="http://schemas.microsoft.com/office/powerpoint/2010/main" val="1980903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C94A8E-0FB4-C1F3-F701-4F27E0EF2ECC}"/>
              </a:ext>
            </a:extLst>
          </p:cNvPr>
          <p:cNvSpPr>
            <a:spLocks noGrp="1"/>
          </p:cNvSpPr>
          <p:nvPr>
            <p:ph type="title"/>
          </p:nvPr>
        </p:nvSpPr>
        <p:spPr/>
        <p:txBody>
          <a:bodyPr/>
          <a:lstStyle/>
          <a:p>
            <a:r>
              <a:rPr lang="de-DE" dirty="0"/>
              <a:t>Streitverkündung</a:t>
            </a:r>
          </a:p>
        </p:txBody>
      </p:sp>
      <p:sp>
        <p:nvSpPr>
          <p:cNvPr id="3" name="Inhaltsplatzhalter 2">
            <a:extLst>
              <a:ext uri="{FF2B5EF4-FFF2-40B4-BE49-F238E27FC236}">
                <a16:creationId xmlns:a16="http://schemas.microsoft.com/office/drawing/2014/main" id="{B3CF70B2-2721-43FF-0AD3-4AEA94A102E8}"/>
              </a:ext>
            </a:extLst>
          </p:cNvPr>
          <p:cNvSpPr>
            <a:spLocks noGrp="1"/>
          </p:cNvSpPr>
          <p:nvPr>
            <p:ph idx="1"/>
          </p:nvPr>
        </p:nvSpPr>
        <p:spPr>
          <a:xfrm>
            <a:off x="1371600" y="1428750"/>
            <a:ext cx="9601200" cy="4686299"/>
          </a:xfrm>
        </p:spPr>
        <p:txBody>
          <a:bodyPr>
            <a:normAutofit fontScale="85000" lnSpcReduction="10000"/>
          </a:bodyPr>
          <a:lstStyle/>
          <a:p>
            <a:r>
              <a:rPr lang="de-DE" u="sng" dirty="0"/>
              <a:t>Wirkungen der Streitverkündung</a:t>
            </a:r>
          </a:p>
          <a:p>
            <a:pPr lvl="1"/>
            <a:r>
              <a:rPr lang="de-DE" i="0" dirty="0"/>
              <a:t>§ 74 I ZPO: Tritt der Dritte dem Streitverkünder bei, so bestimmt sich sein Verhältnis zu den Parteien nach den Grundsätzen über die Nebenintervention </a:t>
            </a:r>
          </a:p>
          <a:p>
            <a:pPr lvl="2"/>
            <a:r>
              <a:rPr lang="de-DE" i="0" dirty="0">
                <a:sym typeface="Wingdings" pitchFamily="2" charset="2"/>
              </a:rPr>
              <a:t> Verweis au</a:t>
            </a:r>
            <a:r>
              <a:rPr lang="de-DE" dirty="0">
                <a:sym typeface="Wingdings" pitchFamily="2" charset="2"/>
              </a:rPr>
              <a:t>f § 67 ZPO (Angriffs- und Verteidigungsmittel; kein Widerspruch zur Hauptpartei)</a:t>
            </a:r>
          </a:p>
          <a:p>
            <a:pPr lvl="2"/>
            <a:endParaRPr lang="de-DE" dirty="0">
              <a:sym typeface="Wingdings" pitchFamily="2" charset="2"/>
            </a:endParaRPr>
          </a:p>
          <a:p>
            <a:pPr lvl="1"/>
            <a:r>
              <a:rPr lang="de-DE" i="0" dirty="0">
                <a:sym typeface="Wingdings" pitchFamily="2" charset="2"/>
              </a:rPr>
              <a:t>§ 74 II ZPO: Bei Ablehnung des Beitritts oder Nichterklärung des Dritten wird der Rechtsstreit ohne Rücksicht auf ihn fortgesetzt</a:t>
            </a:r>
          </a:p>
          <a:p>
            <a:pPr lvl="2"/>
            <a:r>
              <a:rPr lang="de-DE" dirty="0">
                <a:sym typeface="Wingdings" pitchFamily="2" charset="2"/>
              </a:rPr>
              <a:t>Dh Beitritt ist kein „Muss“</a:t>
            </a:r>
          </a:p>
          <a:p>
            <a:pPr lvl="2"/>
            <a:r>
              <a:rPr lang="de-DE" i="0" dirty="0">
                <a:sym typeface="Wingdings" pitchFamily="2" charset="2"/>
              </a:rPr>
              <a:t>Aber: § </a:t>
            </a:r>
            <a:r>
              <a:rPr lang="de-DE" dirty="0">
                <a:sym typeface="Wingdings" pitchFamily="2" charset="2"/>
              </a:rPr>
              <a:t>74 III ZPO: Egal ob Dritter beitritt oder nicht, gilt Interventionswirkung stets zulasten des Streitverkündungsempfängers </a:t>
            </a:r>
          </a:p>
          <a:p>
            <a:pPr lvl="3"/>
            <a:r>
              <a:rPr lang="de-DE" dirty="0">
                <a:sym typeface="Wingdings" pitchFamily="2" charset="2"/>
              </a:rPr>
              <a:t> Verweis auf § 68  ZPO (subjektiv </a:t>
            </a:r>
            <a:r>
              <a:rPr lang="de-DE" dirty="0" err="1">
                <a:sym typeface="Wingdings" pitchFamily="2" charset="2"/>
              </a:rPr>
              <a:t>Rechtskrafterstreckung</a:t>
            </a:r>
            <a:r>
              <a:rPr lang="de-DE" dirty="0">
                <a:sym typeface="Wingdings" pitchFamily="2" charset="2"/>
              </a:rPr>
              <a:t> auf Streitverkündungsempfänger; objektiv auf tragende Entscheidungsgründe)</a:t>
            </a:r>
          </a:p>
          <a:p>
            <a:pPr lvl="3"/>
            <a:endParaRPr lang="de-DE" dirty="0">
              <a:sym typeface="Wingdings" pitchFamily="2" charset="2"/>
            </a:endParaRPr>
          </a:p>
          <a:p>
            <a:pPr lvl="1"/>
            <a:r>
              <a:rPr lang="de-DE" i="0" dirty="0">
                <a:sym typeface="Wingdings" pitchFamily="2" charset="2"/>
              </a:rPr>
              <a:t>P:  Handelt es sich bei der Interventionswirkung nach § 74 III, 68 ZPO um eine </a:t>
            </a:r>
            <a:r>
              <a:rPr lang="de-DE" i="0" dirty="0" err="1">
                <a:sym typeface="Wingdings" pitchFamily="2" charset="2"/>
              </a:rPr>
              <a:t>Rechtskraftwirkung</a:t>
            </a:r>
            <a:r>
              <a:rPr lang="de-DE" i="0" dirty="0">
                <a:sym typeface="Wingdings" pitchFamily="2" charset="2"/>
              </a:rPr>
              <a:t>?</a:t>
            </a:r>
          </a:p>
          <a:p>
            <a:pPr lvl="1"/>
            <a:endParaRPr lang="de-DE" i="0" dirty="0">
              <a:sym typeface="Wingdings" pitchFamily="2" charset="2"/>
            </a:endParaRPr>
          </a:p>
          <a:p>
            <a:pPr lvl="1"/>
            <a:r>
              <a:rPr lang="de-DE" i="0" dirty="0">
                <a:sym typeface="Wingdings" pitchFamily="2" charset="2"/>
              </a:rPr>
              <a:t>Verjährungshemmung gem. § 204 I Nr. 6 BGB</a:t>
            </a:r>
            <a:endParaRPr lang="de-DE" i="0" dirty="0"/>
          </a:p>
          <a:p>
            <a:pPr lvl="1"/>
            <a:endParaRPr lang="de-DE" dirty="0"/>
          </a:p>
        </p:txBody>
      </p:sp>
    </p:spTree>
    <p:extLst>
      <p:ext uri="{BB962C8B-B14F-4D97-AF65-F5344CB8AC3E}">
        <p14:creationId xmlns:p14="http://schemas.microsoft.com/office/powerpoint/2010/main" val="2059301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2F5413-5C97-D034-A246-20D4B169C4A7}"/>
              </a:ext>
            </a:extLst>
          </p:cNvPr>
          <p:cNvSpPr>
            <a:spLocks noGrp="1"/>
          </p:cNvSpPr>
          <p:nvPr>
            <p:ph type="title"/>
          </p:nvPr>
        </p:nvSpPr>
        <p:spPr/>
        <p:txBody>
          <a:bodyPr/>
          <a:lstStyle/>
          <a:p>
            <a:r>
              <a:rPr lang="de-DE" dirty="0"/>
              <a:t>Fall 12: „Streitverkündung“</a:t>
            </a:r>
          </a:p>
        </p:txBody>
      </p:sp>
      <p:sp>
        <p:nvSpPr>
          <p:cNvPr id="3" name="Inhaltsplatzhalter 2">
            <a:extLst>
              <a:ext uri="{FF2B5EF4-FFF2-40B4-BE49-F238E27FC236}">
                <a16:creationId xmlns:a16="http://schemas.microsoft.com/office/drawing/2014/main" id="{0F952660-9940-EA29-C835-535FBD521624}"/>
              </a:ext>
            </a:extLst>
          </p:cNvPr>
          <p:cNvSpPr>
            <a:spLocks noGrp="1"/>
          </p:cNvSpPr>
          <p:nvPr>
            <p:ph idx="1"/>
          </p:nvPr>
        </p:nvSpPr>
        <p:spPr/>
        <p:txBody>
          <a:bodyPr>
            <a:normAutofit/>
          </a:bodyPr>
          <a:lstStyle/>
          <a:p>
            <a:r>
              <a:rPr lang="de-DE" dirty="0"/>
              <a:t>Bauunternehmer Boris hat von Dieter einen gebrauchten Minibagger der Marke </a:t>
            </a:r>
            <a:r>
              <a:rPr lang="de-DE" dirty="0" err="1"/>
              <a:t>Komatsu</a:t>
            </a:r>
            <a:r>
              <a:rPr lang="de-DE" dirty="0"/>
              <a:t> PC75UU-2 erworben. Einige Zeit später wird Boris von Kurt auf Herausgabe des Baggers verklagt. Zur Begründung seiner Klage bringt Kurt vor, Dieter habe ihm den Bagger gestohlen. Nach Rücksprache mit Dieter bestreitet Boris dieses Vorbringen. Dem Dieter sei der Bagger mit Einverständnis des Kurt überlassen worden, so dass allenfalls eine Unterschlagung vorliege. Das Prozessgericht erhebt Beweis. Im Anschluss an die Beweisaufnahme ergeht Hinweis an die Parteien, dass aus Sicht des Gerichts deutlich mehr für einen Diebstahl spreche.</a:t>
            </a:r>
          </a:p>
          <a:p>
            <a:r>
              <a:rPr lang="de-DE" dirty="0"/>
              <a:t>Boris erkundigt sich bei seinem Rechtsanwalt, was nun zu tun sei.</a:t>
            </a:r>
            <a:br>
              <a:rPr lang="de-DE" dirty="0"/>
            </a:br>
            <a:endParaRPr lang="de-DE" dirty="0"/>
          </a:p>
          <a:p>
            <a:endParaRPr lang="de-DE" dirty="0"/>
          </a:p>
        </p:txBody>
      </p:sp>
    </p:spTree>
    <p:extLst>
      <p:ext uri="{BB962C8B-B14F-4D97-AF65-F5344CB8AC3E}">
        <p14:creationId xmlns:p14="http://schemas.microsoft.com/office/powerpoint/2010/main" val="72690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B07448-7AEB-88E9-213C-68DA846EB393}"/>
              </a:ext>
            </a:extLst>
          </p:cNvPr>
          <p:cNvSpPr>
            <a:spLocks noGrp="1"/>
          </p:cNvSpPr>
          <p:nvPr>
            <p:ph type="title"/>
          </p:nvPr>
        </p:nvSpPr>
        <p:spPr/>
        <p:txBody>
          <a:bodyPr/>
          <a:lstStyle/>
          <a:p>
            <a:r>
              <a:rPr lang="de-DE" dirty="0"/>
              <a:t>Fall 12 Lösung</a:t>
            </a:r>
          </a:p>
        </p:txBody>
      </p:sp>
      <p:sp>
        <p:nvSpPr>
          <p:cNvPr id="3" name="Inhaltsplatzhalter 2">
            <a:extLst>
              <a:ext uri="{FF2B5EF4-FFF2-40B4-BE49-F238E27FC236}">
                <a16:creationId xmlns:a16="http://schemas.microsoft.com/office/drawing/2014/main" id="{E7B12418-9306-B790-2FBB-FC853FBAAD4F}"/>
              </a:ext>
            </a:extLst>
          </p:cNvPr>
          <p:cNvSpPr>
            <a:spLocks noGrp="1"/>
          </p:cNvSpPr>
          <p:nvPr>
            <p:ph idx="1"/>
          </p:nvPr>
        </p:nvSpPr>
        <p:spPr/>
        <p:txBody>
          <a:bodyPr>
            <a:normAutofit fontScale="92500" lnSpcReduction="20000"/>
          </a:bodyPr>
          <a:lstStyle/>
          <a:p>
            <a:r>
              <a:rPr lang="de-DE" u="sng" dirty="0"/>
              <a:t>Analyse der Interessenlage</a:t>
            </a:r>
          </a:p>
          <a:p>
            <a:pPr lvl="1"/>
            <a:r>
              <a:rPr lang="de-DE" dirty="0"/>
              <a:t>Im Herausgabeprozess zwischen Kurt und Boris ist § 935 BGB die entscheidende Norm</a:t>
            </a:r>
          </a:p>
          <a:p>
            <a:pPr lvl="1"/>
            <a:r>
              <a:rPr lang="de-DE" dirty="0"/>
              <a:t>Sind ihre Voraussetzungen erfüllt, wird Boris den Prozess verlieren und sodann seine entsprechenden Leistungsstörungsansprüche gegen Dieter geltend machen </a:t>
            </a:r>
          </a:p>
          <a:p>
            <a:pPr lvl="1"/>
            <a:r>
              <a:rPr lang="de-DE" dirty="0"/>
              <a:t>Im </a:t>
            </a:r>
            <a:r>
              <a:rPr lang="de-DE" dirty="0" err="1"/>
              <a:t>Leistungsstörungsprozess</a:t>
            </a:r>
            <a:r>
              <a:rPr lang="de-DE" dirty="0"/>
              <a:t> von Boris gegen Dieter wird Dieter einwenden, seine Pflicht aus § 433 Abs. 1 Satz 1 BGB zur Übereignung des Baggers durch Übereignung und Übergabe erfüllt zu haben </a:t>
            </a:r>
          </a:p>
          <a:p>
            <a:pPr lvl="1"/>
            <a:r>
              <a:rPr lang="de-DE" dirty="0"/>
              <a:t>Das Gericht des zweiten Prozesses muss deshalb die Wirksamkeit der Übereignung von Dieter an Boris überprüfen und kann hier zu § 935 BGB durchaus zu einem anderen Ergebnis kommen als das Gericht des ersten Prozesses </a:t>
            </a:r>
          </a:p>
          <a:p>
            <a:pPr lvl="1"/>
            <a:r>
              <a:rPr lang="de-DE" dirty="0"/>
              <a:t>Problem: In diesem Fall würde Boris beide Prozesse verlieren, obwohl er einen von beiden hätte gewinnen müssen </a:t>
            </a:r>
          </a:p>
        </p:txBody>
      </p:sp>
    </p:spTree>
    <p:extLst>
      <p:ext uri="{BB962C8B-B14F-4D97-AF65-F5344CB8AC3E}">
        <p14:creationId xmlns:p14="http://schemas.microsoft.com/office/powerpoint/2010/main" val="2967999088"/>
      </p:ext>
    </p:extLst>
  </p:cSld>
  <p:clrMapOvr>
    <a:masterClrMapping/>
  </p:clrMapOvr>
</p:sld>
</file>

<file path=ppt/theme/theme1.xml><?xml version="1.0" encoding="utf-8"?>
<a:theme xmlns:a="http://schemas.openxmlformats.org/drawingml/2006/main" name="Ausschnitt">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Breitbild</PresentationFormat>
  <Slides>44</Slides>
  <Notes>0</Notes>
  <HiddenSlides>0</HiddenSlides>
  <ScaleCrop>false</ScaleCrop>
  <HeadingPairs>
    <vt:vector size="4" baseType="variant">
      <vt:variant>
        <vt:lpstr>Design</vt:lpstr>
      </vt:variant>
      <vt:variant>
        <vt:i4>1</vt:i4>
      </vt:variant>
      <vt:variant>
        <vt:lpstr>Folientitel</vt:lpstr>
      </vt:variant>
      <vt:variant>
        <vt:i4>44</vt:i4>
      </vt:variant>
    </vt:vector>
  </HeadingPairs>
  <TitlesOfParts>
    <vt:vector size="45" baseType="lpstr">
      <vt:lpstr>Ausschnitt</vt:lpstr>
      <vt:lpstr>Repetitorium ZPO I</vt:lpstr>
      <vt:lpstr>Themenübersicht zur heutigen Einheit</vt:lpstr>
      <vt:lpstr>Nebenintervention</vt:lpstr>
      <vt:lpstr>Nebenintervention</vt:lpstr>
      <vt:lpstr>Nebenintervention</vt:lpstr>
      <vt:lpstr>Streitverkündung</vt:lpstr>
      <vt:lpstr>Streitverkündung</vt:lpstr>
      <vt:lpstr>Fall 12: „Streitverkündung“</vt:lpstr>
      <vt:lpstr>Fall 12 Lösung</vt:lpstr>
      <vt:lpstr>Fall 12 Lösung</vt:lpstr>
      <vt:lpstr>Fall 12 Lösung</vt:lpstr>
      <vt:lpstr>Fall 12 Lösung</vt:lpstr>
      <vt:lpstr>Fall 12 Lösung</vt:lpstr>
      <vt:lpstr>Fall 12 Lösung</vt:lpstr>
      <vt:lpstr>Die Veräußerung der streitbefangenen Sache</vt:lpstr>
      <vt:lpstr>Die Veräußerung der streitbefangenen Sache</vt:lpstr>
      <vt:lpstr>Die Veräußerung der streitbefangenen Sache</vt:lpstr>
      <vt:lpstr>Die Veräußerung der streitbefangenen Seite</vt:lpstr>
      <vt:lpstr>Die Veräußerung der streitbefangenen Sache</vt:lpstr>
      <vt:lpstr>Fall 13: „Veräußerung der streitbefangenen Sache“</vt:lpstr>
      <vt:lpstr>Fall 13 Lösung</vt:lpstr>
      <vt:lpstr>Fall 13 Lösung</vt:lpstr>
      <vt:lpstr>Fall 13 Lösung</vt:lpstr>
      <vt:lpstr>Fall 13 Lösung</vt:lpstr>
      <vt:lpstr>Fall 13 Lösung</vt:lpstr>
      <vt:lpstr>Fall 13 Lösung</vt:lpstr>
      <vt:lpstr>Fall 13 Lösung</vt:lpstr>
      <vt:lpstr>Fall 13 Lösung</vt:lpstr>
      <vt:lpstr>Fall 13 Lösung</vt:lpstr>
      <vt:lpstr>Fall 13 Lösung</vt:lpstr>
      <vt:lpstr>Parteiänderung während des Prozesses</vt:lpstr>
      <vt:lpstr>Fall 14 „Parteiänderung während des Prozesses“</vt:lpstr>
      <vt:lpstr>Fall 14 Lösung</vt:lpstr>
      <vt:lpstr>Fall 14 Lösung</vt:lpstr>
      <vt:lpstr>Fall 14 Lösung</vt:lpstr>
      <vt:lpstr>Fall 14 Lösung</vt:lpstr>
      <vt:lpstr>Fall 14 Lösung</vt:lpstr>
      <vt:lpstr>Fall 14 Lösung</vt:lpstr>
      <vt:lpstr>Fall 14 Lösung</vt:lpstr>
      <vt:lpstr>Fall 14 Lösung</vt:lpstr>
      <vt:lpstr>Fall 14 Lösung</vt:lpstr>
      <vt:lpstr>Fall 14 Lösung</vt:lpstr>
      <vt:lpstr>Fall 14</vt:lpstr>
      <vt:lpstr>Vielen Dank für eure Aufmerksamkeit und viel Erfolg für das Examen !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Repetitorium ZPO I</dc:title>
  <dc:creator>Marie Recktenwald</dc:creator>
  <cp:lastModifiedBy>Marie Recktenwald</cp:lastModifiedBy>
  <cp:revision>4</cp:revision>
  <dcterms:created xsi:type="dcterms:W3CDTF">2025-06-30T08:59:06Z</dcterms:created>
  <dcterms:modified xsi:type="dcterms:W3CDTF">2025-07-02T17:53:55Z</dcterms:modified>
</cp:coreProperties>
</file>