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04" r:id="rId2"/>
    <p:sldId id="1106" r:id="rId3"/>
    <p:sldId id="1107" r:id="rId4"/>
    <p:sldId id="1108" r:id="rId5"/>
    <p:sldId id="1111" r:id="rId6"/>
    <p:sldId id="1115" r:id="rId7"/>
    <p:sldId id="1117" r:id="rId8"/>
    <p:sldId id="1121" r:id="rId9"/>
    <p:sldId id="1123" r:id="rId10"/>
    <p:sldId id="1126" r:id="rId11"/>
    <p:sldId id="1127" r:id="rId1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5" autoAdjust="0"/>
    <p:restoredTop sz="94660"/>
  </p:normalViewPr>
  <p:slideViewPr>
    <p:cSldViewPr snapToGrid="0">
      <p:cViewPr varScale="1">
        <p:scale>
          <a:sx n="92" d="100"/>
          <a:sy n="92" d="100"/>
        </p:scale>
        <p:origin x="-32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7A8D90-E50D-4B2A-998C-889D26913F3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115FEB08-9DED-4CB4-AAF8-CE4D20216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5B51277B-D4FE-4CE5-9FBE-930BB7F6F52F}"/>
              </a:ext>
            </a:extLst>
          </p:cNvPr>
          <p:cNvSpPr>
            <a:spLocks noGrp="1"/>
          </p:cNvSpPr>
          <p:nvPr>
            <p:ph type="dt" sz="half" idx="10"/>
          </p:nvPr>
        </p:nvSpPr>
        <p:spPr/>
        <p:txBody>
          <a:bodyPr/>
          <a:lstStyle/>
          <a:p>
            <a:fld id="{591B4824-7F3A-44F5-85FA-85EA7AD0CF91}" type="datetime1">
              <a:rPr lang="de-DE" smtClean="0"/>
              <a:t>10.06.2022</a:t>
            </a:fld>
            <a:endParaRPr lang="de-DE"/>
          </a:p>
        </p:txBody>
      </p:sp>
      <p:sp>
        <p:nvSpPr>
          <p:cNvPr id="5" name="Fußzeilenplatzhalter 4">
            <a:extLst>
              <a:ext uri="{FF2B5EF4-FFF2-40B4-BE49-F238E27FC236}">
                <a16:creationId xmlns:a16="http://schemas.microsoft.com/office/drawing/2014/main" xmlns="" id="{C95B4C99-8D2C-4D80-A410-E1896E25A9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47B76325-CECD-46CB-B874-3B2346038EA3}"/>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117535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FE0956-400C-449C-8AAF-820AF7B068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91B61253-9A49-4F6C-B95E-388884CE0E7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440BA55-73DE-4444-9ADB-9A14B9CB8B6C}"/>
              </a:ext>
            </a:extLst>
          </p:cNvPr>
          <p:cNvSpPr>
            <a:spLocks noGrp="1"/>
          </p:cNvSpPr>
          <p:nvPr>
            <p:ph type="dt" sz="half" idx="10"/>
          </p:nvPr>
        </p:nvSpPr>
        <p:spPr/>
        <p:txBody>
          <a:bodyPr/>
          <a:lstStyle/>
          <a:p>
            <a:fld id="{07122DBB-C4AA-4FF5-8EA3-B6F7DBCB6121}" type="datetime1">
              <a:rPr lang="de-DE" smtClean="0"/>
              <a:t>10.06.2022</a:t>
            </a:fld>
            <a:endParaRPr lang="de-DE"/>
          </a:p>
        </p:txBody>
      </p:sp>
      <p:sp>
        <p:nvSpPr>
          <p:cNvPr id="5" name="Fußzeilenplatzhalter 4">
            <a:extLst>
              <a:ext uri="{FF2B5EF4-FFF2-40B4-BE49-F238E27FC236}">
                <a16:creationId xmlns:a16="http://schemas.microsoft.com/office/drawing/2014/main" xmlns="" id="{175F8C50-2793-48F3-87F9-CC2DFBE691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3BB14069-B8F0-4CA7-8BC6-F7CF4B5FE74B}"/>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91180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8AFCDA7B-DC1B-4869-9B39-6BFFBB2E728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DB738715-7F09-4D53-89F2-3CBA054871E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4FBCF18F-DAF9-4295-BF0F-E997751CCAA8}"/>
              </a:ext>
            </a:extLst>
          </p:cNvPr>
          <p:cNvSpPr>
            <a:spLocks noGrp="1"/>
          </p:cNvSpPr>
          <p:nvPr>
            <p:ph type="dt" sz="half" idx="10"/>
          </p:nvPr>
        </p:nvSpPr>
        <p:spPr/>
        <p:txBody>
          <a:bodyPr/>
          <a:lstStyle/>
          <a:p>
            <a:fld id="{A701A2BB-D950-48AD-94D3-8B7BCB5D0C01}" type="datetime1">
              <a:rPr lang="de-DE" smtClean="0"/>
              <a:t>10.06.2022</a:t>
            </a:fld>
            <a:endParaRPr lang="de-DE"/>
          </a:p>
        </p:txBody>
      </p:sp>
      <p:sp>
        <p:nvSpPr>
          <p:cNvPr id="5" name="Fußzeilenplatzhalter 4">
            <a:extLst>
              <a:ext uri="{FF2B5EF4-FFF2-40B4-BE49-F238E27FC236}">
                <a16:creationId xmlns:a16="http://schemas.microsoft.com/office/drawing/2014/main" xmlns="" id="{F01DEF4C-164F-42DE-9551-85024709BE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640EE4BA-C645-4310-BBF6-164278A3E713}"/>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384675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A9A72DC-7FF7-435B-BE96-313C901579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C6C17E1E-4A55-4888-BA51-B803628EA9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205717C5-5DA0-40AC-A446-10826EC87759}"/>
              </a:ext>
            </a:extLst>
          </p:cNvPr>
          <p:cNvSpPr>
            <a:spLocks noGrp="1"/>
          </p:cNvSpPr>
          <p:nvPr>
            <p:ph type="dt" sz="half" idx="10"/>
          </p:nvPr>
        </p:nvSpPr>
        <p:spPr/>
        <p:txBody>
          <a:bodyPr/>
          <a:lstStyle/>
          <a:p>
            <a:fld id="{F7BD589E-B8D1-4D4D-9E00-538FCD685B2D}" type="datetime1">
              <a:rPr lang="de-DE" smtClean="0"/>
              <a:t>10.06.2022</a:t>
            </a:fld>
            <a:endParaRPr lang="de-DE"/>
          </a:p>
        </p:txBody>
      </p:sp>
      <p:sp>
        <p:nvSpPr>
          <p:cNvPr id="5" name="Fußzeilenplatzhalter 4">
            <a:extLst>
              <a:ext uri="{FF2B5EF4-FFF2-40B4-BE49-F238E27FC236}">
                <a16:creationId xmlns:a16="http://schemas.microsoft.com/office/drawing/2014/main" xmlns="" id="{D1DC4243-82EC-4DA7-8585-B8C219007E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AA54C528-233B-45FC-8D77-D63CF2A587A9}"/>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10559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EF7C0F1-33B1-43B2-AAE3-D92183CDA6A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67986B29-A11C-4081-AD20-3EF449505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335EF82B-A662-4722-9782-840B40D67F20}"/>
              </a:ext>
            </a:extLst>
          </p:cNvPr>
          <p:cNvSpPr>
            <a:spLocks noGrp="1"/>
          </p:cNvSpPr>
          <p:nvPr>
            <p:ph type="dt" sz="half" idx="10"/>
          </p:nvPr>
        </p:nvSpPr>
        <p:spPr/>
        <p:txBody>
          <a:bodyPr/>
          <a:lstStyle/>
          <a:p>
            <a:fld id="{5EBB5051-E50A-435F-A203-DF5A2BFB9DD8}" type="datetime1">
              <a:rPr lang="de-DE" smtClean="0"/>
              <a:t>10.06.2022</a:t>
            </a:fld>
            <a:endParaRPr lang="de-DE"/>
          </a:p>
        </p:txBody>
      </p:sp>
      <p:sp>
        <p:nvSpPr>
          <p:cNvPr id="5" name="Fußzeilenplatzhalter 4">
            <a:extLst>
              <a:ext uri="{FF2B5EF4-FFF2-40B4-BE49-F238E27FC236}">
                <a16:creationId xmlns:a16="http://schemas.microsoft.com/office/drawing/2014/main" xmlns="" id="{E53F4952-913F-4E4E-A10A-DEE00CC09F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6F8D807-5BC9-4DE9-82EE-A70CDAE5DF5D}"/>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190655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DCF7BE-AE13-4524-857C-F3E2BDD5C7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ED81AE31-51A3-4993-B106-3FEB99CDBBA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F20A00F6-6ADC-41BD-A0C8-27A9880362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3B4A0F11-4E21-4E32-B28A-33EFE62A29D1}"/>
              </a:ext>
            </a:extLst>
          </p:cNvPr>
          <p:cNvSpPr>
            <a:spLocks noGrp="1"/>
          </p:cNvSpPr>
          <p:nvPr>
            <p:ph type="dt" sz="half" idx="10"/>
          </p:nvPr>
        </p:nvSpPr>
        <p:spPr/>
        <p:txBody>
          <a:bodyPr/>
          <a:lstStyle/>
          <a:p>
            <a:fld id="{FC92B194-FE1D-40F8-A064-CC328ABED953}" type="datetime1">
              <a:rPr lang="de-DE" smtClean="0"/>
              <a:t>10.06.2022</a:t>
            </a:fld>
            <a:endParaRPr lang="de-DE"/>
          </a:p>
        </p:txBody>
      </p:sp>
      <p:sp>
        <p:nvSpPr>
          <p:cNvPr id="6" name="Fußzeilenplatzhalter 5">
            <a:extLst>
              <a:ext uri="{FF2B5EF4-FFF2-40B4-BE49-F238E27FC236}">
                <a16:creationId xmlns:a16="http://schemas.microsoft.com/office/drawing/2014/main" xmlns="" id="{7EB8CDB5-E615-4E67-85C9-5E28E912D17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6012C160-16CB-4402-AB8E-F080A978D444}"/>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29914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60E5F7-E789-4DB8-B5E0-5D670E7E335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3656E457-748F-465A-9D73-2CFC09298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7DBF99FA-0D27-4442-B408-CE063CE61BD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A3E485F3-878F-4E07-863B-BEC2FAB9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D44F7504-431D-4B99-9E03-C0DB71FFDF8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E0D5CBF1-D7DD-4E10-994A-15E1706E2A6E}"/>
              </a:ext>
            </a:extLst>
          </p:cNvPr>
          <p:cNvSpPr>
            <a:spLocks noGrp="1"/>
          </p:cNvSpPr>
          <p:nvPr>
            <p:ph type="dt" sz="half" idx="10"/>
          </p:nvPr>
        </p:nvSpPr>
        <p:spPr/>
        <p:txBody>
          <a:bodyPr/>
          <a:lstStyle/>
          <a:p>
            <a:fld id="{63B719F2-CF0F-4222-B6A3-D1BE143A0B76}" type="datetime1">
              <a:rPr lang="de-DE" smtClean="0"/>
              <a:t>10.06.2022</a:t>
            </a:fld>
            <a:endParaRPr lang="de-DE"/>
          </a:p>
        </p:txBody>
      </p:sp>
      <p:sp>
        <p:nvSpPr>
          <p:cNvPr id="8" name="Fußzeilenplatzhalter 7">
            <a:extLst>
              <a:ext uri="{FF2B5EF4-FFF2-40B4-BE49-F238E27FC236}">
                <a16:creationId xmlns:a16="http://schemas.microsoft.com/office/drawing/2014/main" xmlns="" id="{C8171258-BE43-4ED8-A4CF-270FB76988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B34E9E16-E2ED-429E-BC29-D4BDF3174511}"/>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252006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5059B27-99ED-4533-9408-0E22F7A23B0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6233499A-4301-434C-B4C6-356337695AAE}"/>
              </a:ext>
            </a:extLst>
          </p:cNvPr>
          <p:cNvSpPr>
            <a:spLocks noGrp="1"/>
          </p:cNvSpPr>
          <p:nvPr>
            <p:ph type="dt" sz="half" idx="10"/>
          </p:nvPr>
        </p:nvSpPr>
        <p:spPr/>
        <p:txBody>
          <a:bodyPr/>
          <a:lstStyle/>
          <a:p>
            <a:fld id="{4D6F7478-2C63-46BF-B8FD-A8792E25A06E}" type="datetime1">
              <a:rPr lang="de-DE" smtClean="0"/>
              <a:t>10.06.2022</a:t>
            </a:fld>
            <a:endParaRPr lang="de-DE"/>
          </a:p>
        </p:txBody>
      </p:sp>
      <p:sp>
        <p:nvSpPr>
          <p:cNvPr id="4" name="Fußzeilenplatzhalter 3">
            <a:extLst>
              <a:ext uri="{FF2B5EF4-FFF2-40B4-BE49-F238E27FC236}">
                <a16:creationId xmlns:a16="http://schemas.microsoft.com/office/drawing/2014/main" xmlns="" id="{5476ECA4-54E0-496F-AE85-E6B7123B93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A46B2991-A828-45CD-A14B-A95FAE8D9FC4}"/>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157207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227314E2-D1A5-4FAE-BFA0-6BBC25CEC8D0}"/>
              </a:ext>
            </a:extLst>
          </p:cNvPr>
          <p:cNvSpPr>
            <a:spLocks noGrp="1"/>
          </p:cNvSpPr>
          <p:nvPr>
            <p:ph type="dt" sz="half" idx="10"/>
          </p:nvPr>
        </p:nvSpPr>
        <p:spPr/>
        <p:txBody>
          <a:bodyPr/>
          <a:lstStyle/>
          <a:p>
            <a:fld id="{9F48BD53-83F3-4836-A047-3E9D4FCC1B2E}" type="datetime1">
              <a:rPr lang="de-DE" smtClean="0"/>
              <a:t>10.06.2022</a:t>
            </a:fld>
            <a:endParaRPr lang="de-DE"/>
          </a:p>
        </p:txBody>
      </p:sp>
      <p:sp>
        <p:nvSpPr>
          <p:cNvPr id="3" name="Fußzeilenplatzhalter 2">
            <a:extLst>
              <a:ext uri="{FF2B5EF4-FFF2-40B4-BE49-F238E27FC236}">
                <a16:creationId xmlns:a16="http://schemas.microsoft.com/office/drawing/2014/main" xmlns="" id="{7D7075F0-F853-4E53-ABCB-96A40456190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3FCDEDCE-19F8-401F-BB9B-7B36DC54D8C2}"/>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183846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ACC8D8-E9D9-4DF8-A00A-47D94214D7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F2CB042F-4870-4C24-818A-DE9ABBFF9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53C15B33-F9AB-4756-80EC-13119F1AE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A75E236E-CC32-4722-A8DC-FA9195E8F3F9}"/>
              </a:ext>
            </a:extLst>
          </p:cNvPr>
          <p:cNvSpPr>
            <a:spLocks noGrp="1"/>
          </p:cNvSpPr>
          <p:nvPr>
            <p:ph type="dt" sz="half" idx="10"/>
          </p:nvPr>
        </p:nvSpPr>
        <p:spPr/>
        <p:txBody>
          <a:bodyPr/>
          <a:lstStyle/>
          <a:p>
            <a:fld id="{331A48F0-6412-48A2-BF73-9240321A482E}" type="datetime1">
              <a:rPr lang="de-DE" smtClean="0"/>
              <a:t>10.06.2022</a:t>
            </a:fld>
            <a:endParaRPr lang="de-DE"/>
          </a:p>
        </p:txBody>
      </p:sp>
      <p:sp>
        <p:nvSpPr>
          <p:cNvPr id="6" name="Fußzeilenplatzhalter 5">
            <a:extLst>
              <a:ext uri="{FF2B5EF4-FFF2-40B4-BE49-F238E27FC236}">
                <a16:creationId xmlns:a16="http://schemas.microsoft.com/office/drawing/2014/main" xmlns="" id="{D5E8DC38-B5EE-45B3-9B02-1AFA4B96E04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CE16FF80-5D50-4CFE-BEC9-8AC4C46157BE}"/>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307286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F4A6905-B21D-4013-818D-CE4534B86E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B8564322-39A5-434E-AB9E-3072DB846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E9878CC1-1E19-4B0C-B616-85E216AFD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FC676543-CA6A-4AD7-935D-7A0141DACD06}"/>
              </a:ext>
            </a:extLst>
          </p:cNvPr>
          <p:cNvSpPr>
            <a:spLocks noGrp="1"/>
          </p:cNvSpPr>
          <p:nvPr>
            <p:ph type="dt" sz="half" idx="10"/>
          </p:nvPr>
        </p:nvSpPr>
        <p:spPr/>
        <p:txBody>
          <a:bodyPr/>
          <a:lstStyle/>
          <a:p>
            <a:fld id="{9698279C-8295-4CB2-A01C-0F37C4D94237}" type="datetime1">
              <a:rPr lang="de-DE" smtClean="0"/>
              <a:t>10.06.2022</a:t>
            </a:fld>
            <a:endParaRPr lang="de-DE"/>
          </a:p>
        </p:txBody>
      </p:sp>
      <p:sp>
        <p:nvSpPr>
          <p:cNvPr id="6" name="Fußzeilenplatzhalter 5">
            <a:extLst>
              <a:ext uri="{FF2B5EF4-FFF2-40B4-BE49-F238E27FC236}">
                <a16:creationId xmlns:a16="http://schemas.microsoft.com/office/drawing/2014/main" xmlns="" id="{9182A7BD-B773-4E02-8693-703FEFD13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E19F6960-F4DE-43E4-9A58-E8440E0C4B03}"/>
              </a:ext>
            </a:extLst>
          </p:cNvPr>
          <p:cNvSpPr>
            <a:spLocks noGrp="1"/>
          </p:cNvSpPr>
          <p:nvPr>
            <p:ph type="sldNum" sz="quarter" idx="12"/>
          </p:nvPr>
        </p:nvSpPr>
        <p:spPr/>
        <p:txBody>
          <a:bodyPr/>
          <a:lstStyle/>
          <a:p>
            <a:fld id="{489C0241-5B69-4613-84A9-2115E16881F8}" type="slidenum">
              <a:rPr lang="de-DE" smtClean="0"/>
              <a:t>‹Nr.›</a:t>
            </a:fld>
            <a:endParaRPr lang="de-DE"/>
          </a:p>
        </p:txBody>
      </p:sp>
    </p:spTree>
    <p:extLst>
      <p:ext uri="{BB962C8B-B14F-4D97-AF65-F5344CB8AC3E}">
        <p14:creationId xmlns:p14="http://schemas.microsoft.com/office/powerpoint/2010/main" val="251938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1B97F84C-2C4D-4F0B-8B5F-1FAED2FD8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202902CE-B7D4-47DB-ACC9-81E80D251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6447F97B-12A5-4B3D-A4D4-BB37CFF9E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122EB-52BD-4328-8718-38CE9DE62C8F}" type="datetime1">
              <a:rPr lang="de-DE" smtClean="0"/>
              <a:t>10.06.2022</a:t>
            </a:fld>
            <a:endParaRPr lang="de-DE"/>
          </a:p>
        </p:txBody>
      </p:sp>
      <p:sp>
        <p:nvSpPr>
          <p:cNvPr id="5" name="Fußzeilenplatzhalter 4">
            <a:extLst>
              <a:ext uri="{FF2B5EF4-FFF2-40B4-BE49-F238E27FC236}">
                <a16:creationId xmlns:a16="http://schemas.microsoft.com/office/drawing/2014/main" xmlns="" id="{DAF9EA33-AFEF-45A9-B9CE-E5F71ABCF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89CD615F-6271-4F86-877C-E26894E36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C0241-5B69-4613-84A9-2115E16881F8}" type="slidenum">
              <a:rPr lang="de-DE" smtClean="0"/>
              <a:t>‹Nr.›</a:t>
            </a:fld>
            <a:endParaRPr lang="de-DE"/>
          </a:p>
        </p:txBody>
      </p:sp>
    </p:spTree>
    <p:extLst>
      <p:ext uri="{BB962C8B-B14F-4D97-AF65-F5344CB8AC3E}">
        <p14:creationId xmlns:p14="http://schemas.microsoft.com/office/powerpoint/2010/main" val="4151066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A3BCFDB-FAF1-4A4E-A62F-5D6AA383C6CD}"/>
              </a:ext>
            </a:extLst>
          </p:cNvPr>
          <p:cNvSpPr>
            <a:spLocks noGrp="1"/>
          </p:cNvSpPr>
          <p:nvPr>
            <p:ph type="title"/>
          </p:nvPr>
        </p:nvSpPr>
        <p:spPr>
          <a:xfrm>
            <a:off x="838200" y="2266233"/>
            <a:ext cx="10515600" cy="1325563"/>
          </a:xfrm>
        </p:spPr>
        <p:txBody>
          <a:bodyPr/>
          <a:lstStyle/>
          <a:p>
            <a:pPr algn="ctr"/>
            <a:r>
              <a:rPr lang="de-DE" dirty="0"/>
              <a:t>Die Rechtsfolgen des Rücktritts </a:t>
            </a:r>
            <a:br>
              <a:rPr lang="de-DE" dirty="0"/>
            </a:br>
            <a:endParaRPr lang="de-DE" sz="2800" dirty="0"/>
          </a:p>
        </p:txBody>
      </p:sp>
      <p:sp>
        <p:nvSpPr>
          <p:cNvPr id="4" name="Foliennummernplatzhalter 3">
            <a:extLst>
              <a:ext uri="{FF2B5EF4-FFF2-40B4-BE49-F238E27FC236}">
                <a16:creationId xmlns:a16="http://schemas.microsoft.com/office/drawing/2014/main" xmlns="" id="{00E78235-856D-46BA-98C1-0AA323D6AC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feld 5"/>
          <p:cNvSpPr txBox="1"/>
          <p:nvPr/>
        </p:nvSpPr>
        <p:spPr>
          <a:xfrm>
            <a:off x="2688879" y="20815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87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181881-7839-408C-A37D-C8B2AA4909EB}"/>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Ausschluss der Ersatzpflicht gem. § 346 III BGB</a:t>
            </a:r>
            <a:endParaRPr lang="de-DE" dirty="0"/>
          </a:p>
        </p:txBody>
      </p:sp>
      <p:sp>
        <p:nvSpPr>
          <p:cNvPr id="3" name="Inhaltsplatzhalter 2">
            <a:extLst>
              <a:ext uri="{FF2B5EF4-FFF2-40B4-BE49-F238E27FC236}">
                <a16:creationId xmlns:a16="http://schemas.microsoft.com/office/drawing/2014/main" xmlns="" id="{84794DB3-3FA1-41D6-BA99-B5A78B8FD96A}"/>
              </a:ext>
            </a:extLst>
          </p:cNvPr>
          <p:cNvSpPr>
            <a:spLocks noGrp="1"/>
          </p:cNvSpPr>
          <p:nvPr>
            <p:ph idx="1"/>
          </p:nvPr>
        </p:nvSpPr>
        <p:spPr>
          <a:xfrm>
            <a:off x="838200" y="1825625"/>
            <a:ext cx="7067550" cy="4351338"/>
          </a:xfrm>
        </p:spPr>
        <p:txBody>
          <a:bodyPr>
            <a:normAutofit/>
          </a:bodyPr>
          <a:lstStyle/>
          <a:p>
            <a:pPr marL="0" indent="0">
              <a:spcAft>
                <a:spcPts val="600"/>
              </a:spcAft>
              <a:buNone/>
            </a:pPr>
            <a:r>
              <a:rPr lang="de-DE" sz="2200" b="1" dirty="0" smtClean="0"/>
              <a:t>Anspruch des V gegen K </a:t>
            </a:r>
            <a:r>
              <a:rPr lang="de-DE" sz="2200" b="1" dirty="0"/>
              <a:t>aus § </a:t>
            </a:r>
            <a:r>
              <a:rPr lang="de-DE" sz="2200" b="1" dirty="0" smtClean="0"/>
              <a:t>346 II 1 </a:t>
            </a:r>
            <a:r>
              <a:rPr lang="de-DE" sz="2200" b="1" dirty="0"/>
              <a:t>Nr. 3 BGB </a:t>
            </a:r>
          </a:p>
          <a:p>
            <a:pPr>
              <a:spcAft>
                <a:spcPts val="600"/>
              </a:spcAft>
              <a:buFont typeface="Symbol" panose="05050102010706020507" pitchFamily="18" charset="2"/>
              <a:buChar char="-"/>
            </a:pPr>
            <a:r>
              <a:rPr lang="de-DE" sz="1800" dirty="0"/>
              <a:t>Aber: Ist der gesetzlich zum Rücktritt Berechtigte nicht überprivilegiert, wenn er auch noch nach der Kenntnis von seinem Rücktrittsrecht in den Genuss </a:t>
            </a:r>
            <a:r>
              <a:rPr lang="de-DE" sz="1800" dirty="0" smtClean="0"/>
              <a:t>von § </a:t>
            </a:r>
            <a:r>
              <a:rPr lang="de-DE" sz="1800" dirty="0"/>
              <a:t>346 </a:t>
            </a:r>
            <a:r>
              <a:rPr lang="de-DE" sz="1800" dirty="0" smtClean="0"/>
              <a:t>III 1 </a:t>
            </a:r>
            <a:r>
              <a:rPr lang="de-DE" sz="1800" dirty="0"/>
              <a:t>Nr. 3 BGB kommt? </a:t>
            </a:r>
          </a:p>
          <a:p>
            <a:pPr>
              <a:spcAft>
                <a:spcPts val="600"/>
              </a:spcAft>
            </a:pPr>
            <a:r>
              <a:rPr lang="de-DE" sz="1600" dirty="0"/>
              <a:t>Dafür spricht: Ab diesem Moment weiß er, dass er die Sache womöglich nicht endgültig behalten darf </a:t>
            </a:r>
          </a:p>
          <a:p>
            <a:pPr>
              <a:spcAft>
                <a:spcPts val="600"/>
              </a:spcAft>
            </a:pPr>
            <a:r>
              <a:rPr lang="de-DE" sz="1600" dirty="0"/>
              <a:t>Deshalb </a:t>
            </a:r>
            <a:r>
              <a:rPr lang="de-DE" sz="1600" dirty="0" err="1"/>
              <a:t>e.A</a:t>
            </a:r>
            <a:r>
              <a:rPr lang="de-DE" sz="1600" dirty="0"/>
              <a:t>.: Ab der Kenntnis vom Rücktrittsgrund muss er mit dem Maßstab </a:t>
            </a:r>
            <a:r>
              <a:rPr lang="de-DE" sz="1600" dirty="0" smtClean="0"/>
              <a:t>des § </a:t>
            </a:r>
            <a:r>
              <a:rPr lang="de-DE" sz="1600" dirty="0"/>
              <a:t>276 II BGB haften </a:t>
            </a:r>
          </a:p>
          <a:p>
            <a:r>
              <a:rPr lang="de-DE" sz="1600" dirty="0"/>
              <a:t>A.A.: Privileg des Rücktrittsberechtigten ist auch nach der Kenntnis vom Rücktrittsrecht gerechtfertigt, denn der Gläubiger ist durch die Leistungsstörung für </a:t>
            </a:r>
            <a:r>
              <a:rPr lang="de-DE" sz="1600" dirty="0" smtClean="0"/>
              <a:t>dessen Rücktritt verantwortlich</a:t>
            </a:r>
          </a:p>
          <a:p>
            <a:pPr>
              <a:buFont typeface="Wingdings" panose="05000000000000000000" pitchFamily="2" charset="2"/>
              <a:buChar char="Ø"/>
            </a:pPr>
            <a:r>
              <a:rPr lang="de-DE" sz="1600" dirty="0" smtClean="0"/>
              <a:t>Anspruch aus § 346 II 1 Nr. 3 BGB (-/+) für die Wertminderung durch die Schäden in den 4 Wochen</a:t>
            </a:r>
            <a:endParaRPr lang="de-DE" sz="1600" dirty="0"/>
          </a:p>
        </p:txBody>
      </p:sp>
      <p:sp>
        <p:nvSpPr>
          <p:cNvPr id="4" name="Foliennummernplatzhalter 3">
            <a:extLst>
              <a:ext uri="{FF2B5EF4-FFF2-40B4-BE49-F238E27FC236}">
                <a16:creationId xmlns:a16="http://schemas.microsoft.com/office/drawing/2014/main" xmlns="" id="{67C6D382-6E24-48DA-A231-5B9554B5D4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2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555561-7F1F-4811-93FC-A7136F10BCDE}"/>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endParaRPr lang="de-DE" dirty="0"/>
          </a:p>
        </p:txBody>
      </p:sp>
      <p:sp>
        <p:nvSpPr>
          <p:cNvPr id="3" name="Inhaltsplatzhalter 2">
            <a:extLst>
              <a:ext uri="{FF2B5EF4-FFF2-40B4-BE49-F238E27FC236}">
                <a16:creationId xmlns:a16="http://schemas.microsoft.com/office/drawing/2014/main" xmlns="" id="{50D6EAE3-3E3C-49A7-9986-EC815556ED10}"/>
              </a:ext>
            </a:extLst>
          </p:cNvPr>
          <p:cNvSpPr>
            <a:spLocks noGrp="1"/>
          </p:cNvSpPr>
          <p:nvPr>
            <p:ph idx="1"/>
          </p:nvPr>
        </p:nvSpPr>
        <p:spPr>
          <a:xfrm>
            <a:off x="838198" y="1534680"/>
            <a:ext cx="7765473" cy="4351338"/>
          </a:xfrm>
        </p:spPr>
        <p:txBody>
          <a:bodyPr>
            <a:normAutofit/>
          </a:bodyPr>
          <a:lstStyle/>
          <a:p>
            <a:pPr marL="0" indent="0">
              <a:spcAft>
                <a:spcPts val="600"/>
              </a:spcAft>
              <a:buNone/>
            </a:pPr>
            <a:r>
              <a:rPr lang="de-DE" sz="2000" b="1" dirty="0"/>
              <a:t>(Fall 72 „Mögliche Wiederbeschaffung“)</a:t>
            </a:r>
          </a:p>
          <a:p>
            <a:pPr>
              <a:spcAft>
                <a:spcPts val="600"/>
              </a:spcAft>
            </a:pPr>
            <a:r>
              <a:rPr lang="de-DE" sz="1600" dirty="0">
                <a:solidFill>
                  <a:prstClr val="black"/>
                </a:solidFill>
              </a:rPr>
              <a:t>Umstrittenes Verhältnis von § 346 II 1 BGB zu § 275 BGB</a:t>
            </a:r>
            <a:endParaRPr lang="de-DE" sz="1600" dirty="0"/>
          </a:p>
          <a:p>
            <a:r>
              <a:rPr lang="de-DE" sz="1600" dirty="0"/>
              <a:t>Ist der Anspruch auf Rückübereignung des Fahrzeugs unmittelbar aufgrund von § 346 II 1 Nr. 2 BGB erloschen oder muss Unmöglichkeit </a:t>
            </a:r>
            <a:r>
              <a:rPr lang="de-DE" sz="1600" dirty="0" err="1"/>
              <a:t>i.S.d</a:t>
            </a:r>
            <a:r>
              <a:rPr lang="de-DE" sz="1600" dirty="0"/>
              <a:t>. § 275 BGB gegeben sein? </a:t>
            </a:r>
          </a:p>
          <a:p>
            <a:pPr marL="608013" indent="-342900">
              <a:buFont typeface="Symbol" panose="05050102010706020507" pitchFamily="18" charset="2"/>
              <a:buChar char="-"/>
            </a:pPr>
            <a:r>
              <a:rPr lang="de-DE" sz="1600" dirty="0" err="1"/>
              <a:t>e.A</a:t>
            </a:r>
            <a:r>
              <a:rPr lang="de-DE" sz="1600" dirty="0"/>
              <a:t>. Anspruch unmittelbar durch § 346 II 1 Nr. 2 BGB erloschen: Wortlaut „veräußert“ </a:t>
            </a:r>
          </a:p>
          <a:p>
            <a:pPr marL="608013" indent="-342900">
              <a:buFont typeface="Symbol" panose="05050102010706020507" pitchFamily="18" charset="2"/>
              <a:buChar char="-"/>
            </a:pPr>
            <a:r>
              <a:rPr lang="de-DE" sz="1600" dirty="0" err="1"/>
              <a:t>a.A</a:t>
            </a:r>
            <a:r>
              <a:rPr lang="de-DE" sz="1600" dirty="0"/>
              <a:t>.: § 346 II 1 BGB nimmt kasuistisch Bezug auf einige Fälle der Unmöglichkeit, setzt aber stets voraus, dass der Rückgewähranspruch aufgrund von § 275 BGB ausgeschlossen ist </a:t>
            </a:r>
          </a:p>
          <a:p>
            <a:pPr marL="0" indent="0">
              <a:buNone/>
            </a:pPr>
            <a:endParaRPr lang="de-DE" dirty="0"/>
          </a:p>
        </p:txBody>
      </p:sp>
      <p:sp>
        <p:nvSpPr>
          <p:cNvPr id="4" name="Foliennummernplatzhalter 3">
            <a:extLst>
              <a:ext uri="{FF2B5EF4-FFF2-40B4-BE49-F238E27FC236}">
                <a16:creationId xmlns:a16="http://schemas.microsoft.com/office/drawing/2014/main" xmlns="" id="{4AA0E8D1-D07A-4F00-8665-C89D079BEC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84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solidFill>
                  <a:prstClr val="black"/>
                </a:solidFill>
              </a:rPr>
              <a:t>Die Rechtsfolgen des Rücktritts </a:t>
            </a:r>
            <a:br>
              <a:rPr lang="de-DE" dirty="0">
                <a:solidFill>
                  <a:prstClr val="black"/>
                </a:solidFill>
              </a:rPr>
            </a:br>
            <a:endParaRPr lang="de-DE" sz="2800" dirty="0"/>
          </a:p>
        </p:txBody>
      </p:sp>
      <p:sp>
        <p:nvSpPr>
          <p:cNvPr id="3" name="Inhaltsplatzhalter 2"/>
          <p:cNvSpPr>
            <a:spLocks noGrp="1"/>
          </p:cNvSpPr>
          <p:nvPr>
            <p:ph idx="1"/>
          </p:nvPr>
        </p:nvSpPr>
        <p:spPr>
          <a:xfrm>
            <a:off x="838200" y="1825625"/>
            <a:ext cx="7183170" cy="4351338"/>
          </a:xfrm>
        </p:spPr>
        <p:txBody>
          <a:bodyPr>
            <a:normAutofit/>
          </a:bodyPr>
          <a:lstStyle/>
          <a:p>
            <a:pPr marL="0" indent="0">
              <a:spcAft>
                <a:spcPts val="600"/>
              </a:spcAft>
              <a:buNone/>
            </a:pPr>
            <a:r>
              <a:rPr lang="de-DE" dirty="0"/>
              <a:t>§ 346 I BGB: </a:t>
            </a:r>
          </a:p>
          <a:p>
            <a:pPr marL="0" indent="0">
              <a:spcAft>
                <a:spcPts val="600"/>
              </a:spcAft>
              <a:buNone/>
            </a:pPr>
            <a:r>
              <a:rPr lang="de-DE" dirty="0"/>
              <a:t>„Hat sich eine Vertragspartei vertraglich den Rücktritt vorbehalten oder steht ihr ein gesetzliches Rücktrittsrecht zu, </a:t>
            </a:r>
            <a:r>
              <a:rPr lang="de-DE" b="1" dirty="0"/>
              <a:t>so sind im Falle des Rücktritts die empfangenen Leistungen zurückzugewähren und die gezogenen Nutzungen herauszugeben</a:t>
            </a:r>
            <a:r>
              <a:rPr lang="de-DE" dirty="0"/>
              <a:t>.“</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Grafik 4"/>
          <p:cNvPicPr>
            <a:picLocks noChangeAspect="1"/>
          </p:cNvPicPr>
          <p:nvPr/>
        </p:nvPicPr>
        <p:blipFill>
          <a:blip r:embed="rId2"/>
          <a:stretch>
            <a:fillRect/>
          </a:stretch>
        </p:blipFill>
        <p:spPr>
          <a:xfrm>
            <a:off x="8546471" y="1598601"/>
            <a:ext cx="3207756" cy="2265672"/>
          </a:xfrm>
          <a:prstGeom prst="rect">
            <a:avLst/>
          </a:prstGeom>
        </p:spPr>
      </p:pic>
    </p:spTree>
    <p:extLst>
      <p:ext uri="{BB962C8B-B14F-4D97-AF65-F5344CB8AC3E}">
        <p14:creationId xmlns:p14="http://schemas.microsoft.com/office/powerpoint/2010/main" val="319841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kumimoji="0" lang="de-DE" sz="2800" b="0" i="0" u="none" strike="noStrike" kern="1200" cap="none" spc="0" normalizeH="0" baseline="0" noProof="0" dirty="0">
                <a:ln>
                  <a:noFill/>
                </a:ln>
                <a:solidFill>
                  <a:prstClr val="black"/>
                </a:solidFill>
                <a:effectLst/>
                <a:uLnTx/>
                <a:uFillTx/>
                <a:latin typeface="Calibri Light" panose="020F0302020204030204"/>
                <a:ea typeface="+mj-ea"/>
                <a:cs typeface="+mj-cs"/>
              </a:rPr>
              <a:t>Pflichten und Ansprüche aus dem Rückgewährschuldverhältnis</a:t>
            </a:r>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Textfeld 19"/>
          <p:cNvSpPr txBox="1"/>
          <p:nvPr/>
        </p:nvSpPr>
        <p:spPr>
          <a:xfrm>
            <a:off x="838200" y="1783894"/>
            <a:ext cx="6543431" cy="4708981"/>
          </a:xfrm>
          <a:prstGeom prst="rect">
            <a:avLst/>
          </a:prstGeom>
          <a:noFill/>
        </p:spPr>
        <p:txBody>
          <a:bodyPr wrap="square" rtlCol="0">
            <a:spAutoFit/>
          </a:bodyPr>
          <a:lstStyle/>
          <a:p>
            <a:pPr marL="285750" indent="-285750">
              <a:spcAft>
                <a:spcPts val="600"/>
              </a:spcAft>
              <a:buFontTx/>
              <a:buChar char="-"/>
              <a:defRPr/>
            </a:pPr>
            <a:r>
              <a:rPr lang="de-DE" sz="2000" dirty="0"/>
              <a:t>Der wirksame Rücktritt verwandelt den Vertrag in ein Rückgewährschuldverhältnis (§§ 346 ff. BGB)</a:t>
            </a:r>
          </a:p>
          <a:p>
            <a:pPr marL="285750" indent="-285750">
              <a:spcAft>
                <a:spcPts val="600"/>
              </a:spcAft>
              <a:buFontTx/>
              <a:buChar char="-"/>
              <a:defRPr/>
            </a:pPr>
            <a:r>
              <a:rPr lang="de-DE" sz="2000" dirty="0">
                <a:solidFill>
                  <a:prstClr val="black"/>
                </a:solidFill>
              </a:rPr>
              <a:t>Die Primäransprüche erlöschen ex </a:t>
            </a:r>
            <a:r>
              <a:rPr lang="de-DE" sz="2000" dirty="0" err="1">
                <a:solidFill>
                  <a:prstClr val="black"/>
                </a:solidFill>
              </a:rPr>
              <a:t>nunc</a:t>
            </a:r>
            <a:r>
              <a:rPr lang="de-DE" sz="2000" dirty="0">
                <a:solidFill>
                  <a:prstClr val="black"/>
                </a:solidFill>
              </a:rPr>
              <a:t> (§ 346 I BGB als Einwendung) </a:t>
            </a:r>
            <a:endParaRPr kumimoji="0" lang="de-DE" sz="2000" b="0" i="0"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rPr>
              <a:t>Nach dem Rücktritt vom Vertrag sollen die Parteien wieder so gestellt werden, wie sie ohne den Vertrag stehen würden</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rPr>
              <a:t>Die Parteien müssen nach § 346 I BGB nun das zurückgeben, was sie von dem jeweils anderen aufgrund des Vertrags bekommen haben (§ 346 I BGB als Anspruchsgrundlage)</a:t>
            </a:r>
          </a:p>
          <a:p>
            <a:pPr marL="285750" marR="0" lvl="0" indent="-285750" algn="l" defTabSz="914400" rtl="0" eaLnBrk="1" fontAlgn="auto" latinLnBrk="0" hangingPunct="1">
              <a:lnSpc>
                <a:spcPct val="100000"/>
              </a:lnSpc>
              <a:spcBef>
                <a:spcPts val="0"/>
              </a:spcBef>
              <a:spcAft>
                <a:spcPts val="600"/>
              </a:spcAft>
              <a:buClrTx/>
              <a:buSzTx/>
              <a:buFontTx/>
              <a:buChar char="-"/>
              <a:tabLst/>
              <a:defRPr/>
            </a:pPr>
            <a:r>
              <a:rPr lang="de-DE" sz="2000" dirty="0">
                <a:solidFill>
                  <a:prstClr val="black"/>
                </a:solidFill>
                <a:latin typeface="Calibri" panose="020F0502020204030204"/>
              </a:rPr>
              <a:t>Der </a:t>
            </a:r>
            <a:r>
              <a:rPr kumimoji="0" lang="de-DE" sz="2000" b="0" i="0" u="none" strike="noStrike" kern="1200" cap="none" spc="0" normalizeH="0" baseline="0" noProof="0" dirty="0">
                <a:ln>
                  <a:noFill/>
                </a:ln>
                <a:solidFill>
                  <a:prstClr val="black"/>
                </a:solidFill>
                <a:effectLst/>
                <a:uLnTx/>
                <a:uFillTx/>
                <a:latin typeface="Calibri" panose="020F0502020204030204"/>
              </a:rPr>
              <a:t>Käufer muss die erhaltene Kaufsache dem Verkäufer zurückübereignen,</a:t>
            </a:r>
            <a:r>
              <a:rPr kumimoji="0" lang="de-DE" sz="2000" b="0" i="0" u="none" strike="noStrike" kern="1200" cap="none" spc="0" normalizeH="0" noProof="0" dirty="0">
                <a:ln>
                  <a:noFill/>
                </a:ln>
                <a:solidFill>
                  <a:prstClr val="black"/>
                </a:solidFill>
                <a:effectLst/>
                <a:uLnTx/>
                <a:uFillTx/>
                <a:latin typeface="Calibri" panose="020F0502020204030204"/>
              </a:rPr>
              <a:t> der </a:t>
            </a:r>
            <a:r>
              <a:rPr kumimoji="0" lang="de-DE" sz="2000" b="0" i="0" u="none" strike="noStrike" kern="1200" cap="none" spc="0" normalizeH="0" baseline="0" noProof="0" dirty="0">
                <a:ln>
                  <a:noFill/>
                </a:ln>
                <a:solidFill>
                  <a:prstClr val="black"/>
                </a:solidFill>
                <a:effectLst/>
                <a:uLnTx/>
                <a:uFillTx/>
                <a:latin typeface="Calibri" panose="020F0502020204030204"/>
              </a:rPr>
              <a:t>Verkäufer dem Käufer den erhaltenen Kaufpreis zurückerstatten </a:t>
            </a:r>
          </a:p>
        </p:txBody>
      </p:sp>
    </p:spTree>
    <p:extLst>
      <p:ext uri="{BB962C8B-B14F-4D97-AF65-F5344CB8AC3E}">
        <p14:creationId xmlns:p14="http://schemas.microsoft.com/office/powerpoint/2010/main" val="21657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Pflichten und Ansprüche aus dem Rückgewährschuldverhältnis</a:t>
            </a:r>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feld 4"/>
          <p:cNvSpPr txBox="1"/>
          <p:nvPr/>
        </p:nvSpPr>
        <p:spPr>
          <a:xfrm>
            <a:off x="2091447" y="1935804"/>
            <a:ext cx="32807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panose="020F0502020204030204"/>
              </a:rPr>
              <a:t>Primäre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Anspruchsgrundlage: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Rückgewähr des Erlangten aus § 346 I BGB</a:t>
            </a:r>
          </a:p>
        </p:txBody>
      </p:sp>
      <p:sp>
        <p:nvSpPr>
          <p:cNvPr id="6" name="Textfeld 5"/>
          <p:cNvSpPr txBox="1"/>
          <p:nvPr/>
        </p:nvSpPr>
        <p:spPr>
          <a:xfrm>
            <a:off x="2091447" y="3054022"/>
            <a:ext cx="522502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Soweit Rückgewähr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des </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Erlangten nicht möglich</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Verschuldensunabhängiger Anspruch auf Wertersatz aus § 346 II BGB</a:t>
            </a:r>
          </a:p>
        </p:txBody>
      </p:sp>
      <p:sp>
        <p:nvSpPr>
          <p:cNvPr id="7" name="Textfeld 6"/>
          <p:cNvSpPr txBox="1"/>
          <p:nvPr/>
        </p:nvSpPr>
        <p:spPr>
          <a:xfrm>
            <a:off x="2091447" y="4172240"/>
            <a:ext cx="5903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Der Anspruch auf Wertersatz ist in den Fällen des § 346 III BGB ausgeschlossen</a:t>
            </a:r>
          </a:p>
        </p:txBody>
      </p:sp>
      <p:sp>
        <p:nvSpPr>
          <p:cNvPr id="8" name="Textfeld 7"/>
          <p:cNvSpPr txBox="1"/>
          <p:nvPr/>
        </p:nvSpPr>
        <p:spPr>
          <a:xfrm>
            <a:off x="2091447" y="5290458"/>
            <a:ext cx="8482519"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Weitere Ansprüche</a:t>
            </a:r>
          </a:p>
          <a:p>
            <a:pPr marL="174625" lvl="0" indent="-174625">
              <a:spcAft>
                <a:spcPts val="600"/>
              </a:spcAf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Das Rückgewährschuldverhältnis ist ein Schuldverhältnis, so dass gem. § 346 IV </a:t>
            </a:r>
            <a:r>
              <a:rPr lang="de-DE" sz="1400" dirty="0" smtClean="0">
                <a:solidFill>
                  <a:prstClr val="black"/>
                </a:solidFill>
              </a:rPr>
              <a:t>BGB bei Pflichtverletzungen, die  ab dem </a:t>
            </a:r>
            <a:r>
              <a:rPr lang="de-DE" sz="1400" dirty="0">
                <a:solidFill>
                  <a:prstClr val="black"/>
                </a:solidFill>
              </a:rPr>
              <a:t>Zeitpunkt des wirksam erklärten </a:t>
            </a:r>
            <a:r>
              <a:rPr lang="de-DE" sz="1400" dirty="0" smtClean="0">
                <a:solidFill>
                  <a:prstClr val="black"/>
                </a:solidFill>
              </a:rPr>
              <a:t>Rücktritts erfolgen, </a:t>
            </a:r>
            <a:r>
              <a:rPr kumimoji="0" lang="de-DE"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auch die </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280 ff. BGB eingreifen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Daneben sind noch die Ansprüche aus § 347 BGB zu beachten </a:t>
            </a:r>
          </a:p>
        </p:txBody>
      </p:sp>
      <p:cxnSp>
        <p:nvCxnSpPr>
          <p:cNvPr id="10" name="Gerade Verbindung mit Pfeil 9"/>
          <p:cNvCxnSpPr>
            <a:endCxn id="5" idx="1"/>
          </p:cNvCxnSpPr>
          <p:nvPr/>
        </p:nvCxnSpPr>
        <p:spPr>
          <a:xfrm flipV="1">
            <a:off x="838200" y="2228192"/>
            <a:ext cx="1253247" cy="17406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endCxn id="6" idx="1"/>
          </p:cNvCxnSpPr>
          <p:nvPr/>
        </p:nvCxnSpPr>
        <p:spPr>
          <a:xfrm flipV="1">
            <a:off x="838200" y="3346410"/>
            <a:ext cx="1253247" cy="6322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838200" y="3968885"/>
            <a:ext cx="1253247" cy="3501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838200" y="3968885"/>
            <a:ext cx="1253247" cy="14105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90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F2670B-1ED8-4C14-8FF9-757D294782BA}"/>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R</a:t>
            </a:r>
            <a:r>
              <a:rPr lang="de-DE" sz="2800" dirty="0" smtClean="0">
                <a:solidFill>
                  <a:prstClr val="black"/>
                </a:solidFill>
              </a:rPr>
              <a:t>ückgewähr des Erlangten und Nutzungsherausgabe</a:t>
            </a:r>
            <a:endParaRPr lang="de-DE" dirty="0"/>
          </a:p>
        </p:txBody>
      </p:sp>
      <p:sp>
        <p:nvSpPr>
          <p:cNvPr id="3" name="Inhaltsplatzhalter 2">
            <a:extLst>
              <a:ext uri="{FF2B5EF4-FFF2-40B4-BE49-F238E27FC236}">
                <a16:creationId xmlns:a16="http://schemas.microsoft.com/office/drawing/2014/main" xmlns="" id="{C8E45193-A80F-4CFA-9CE6-3B824C913A7B}"/>
              </a:ext>
            </a:extLst>
          </p:cNvPr>
          <p:cNvSpPr>
            <a:spLocks noGrp="1"/>
          </p:cNvSpPr>
          <p:nvPr>
            <p:ph idx="1"/>
          </p:nvPr>
        </p:nvSpPr>
        <p:spPr>
          <a:xfrm>
            <a:off x="838200" y="1825625"/>
            <a:ext cx="6600825" cy="4351338"/>
          </a:xfrm>
        </p:spPr>
        <p:txBody>
          <a:bodyPr>
            <a:normAutofit fontScale="70000" lnSpcReduction="20000"/>
          </a:bodyPr>
          <a:lstStyle/>
          <a:p>
            <a:pPr marL="0" indent="0">
              <a:buNone/>
            </a:pPr>
            <a:r>
              <a:rPr lang="de-DE" b="1" dirty="0" smtClean="0"/>
              <a:t>Fall 69 + Fall 70 </a:t>
            </a:r>
            <a:endParaRPr lang="de-DE" dirty="0" smtClean="0"/>
          </a:p>
          <a:p>
            <a:pPr marL="0" indent="0">
              <a:buNone/>
            </a:pPr>
            <a:r>
              <a:rPr lang="de-DE" dirty="0" smtClean="0"/>
              <a:t>Karl erwirbt von dem Gebrauchtwagenhändler Valentin einen gebrauchten PKW der Marke Mercedes-Benz (C-Klasse) zu einem Preis von 30.000 Euro. K nutzt das Fahrzeug ein Jahr lang und legt in dieser Zeit damit 25.000km zurück. Bei der ersten Inspektion erfährt Karl, dass es sich bei dem Fahrzeug um einen Unfallwagen handelt. Sogleich erklärt Karl den Rücktritt vom Vertrag und verlangt Rückzahlung des Kaufpreises </a:t>
            </a:r>
            <a:r>
              <a:rPr lang="de-DE" dirty="0" err="1" smtClean="0"/>
              <a:t>i.H.v</a:t>
            </a:r>
            <a:r>
              <a:rPr lang="de-DE" dirty="0" smtClean="0"/>
              <a:t>. 30.000 Euro Zug um Zug gegen die Rückübereignung des mangelhaften Fahrzeugs. Valentin gibt sich damit nicht zufrieden, sondern verlangt auch einen angemessenen Ersatz dafür, dass der Karl mit dem mangelhaften Fahrzeug während des einen Jahres 25.000km zurückgelegt hat. </a:t>
            </a:r>
          </a:p>
          <a:p>
            <a:pPr marL="514350" indent="-514350">
              <a:buAutoNum type="arabicPeriod"/>
            </a:pPr>
            <a:r>
              <a:rPr lang="de-DE" dirty="0" smtClean="0"/>
              <a:t>Hat K gegen V einen Anspruch auf Rückzahlung </a:t>
            </a:r>
            <a:r>
              <a:rPr lang="de-DE" dirty="0"/>
              <a:t>des Kaufpreises Zug um Zug </a:t>
            </a:r>
            <a:r>
              <a:rPr lang="de-DE" dirty="0" smtClean="0"/>
              <a:t>gegen Rückgabe </a:t>
            </a:r>
            <a:r>
              <a:rPr lang="de-DE" dirty="0"/>
              <a:t>des </a:t>
            </a:r>
            <a:r>
              <a:rPr lang="de-DE" dirty="0" smtClean="0"/>
              <a:t>Fahrzeugs?</a:t>
            </a:r>
          </a:p>
          <a:p>
            <a:pPr marL="514350" indent="-514350">
              <a:buAutoNum type="arabicPeriod"/>
            </a:pPr>
            <a:r>
              <a:rPr lang="de-DE" dirty="0" smtClean="0"/>
              <a:t>Hat V gegen K einen Anspruch auf Ersatz für die zurückgelegten 25.000km?</a:t>
            </a:r>
            <a:endParaRPr lang="de-DE" dirty="0"/>
          </a:p>
          <a:p>
            <a:pPr marL="0" indent="0">
              <a:buNone/>
            </a:pPr>
            <a:endParaRPr lang="de-DE" dirty="0"/>
          </a:p>
          <a:p>
            <a:endParaRPr lang="de-DE" dirty="0"/>
          </a:p>
        </p:txBody>
      </p:sp>
      <p:sp>
        <p:nvSpPr>
          <p:cNvPr id="4" name="Foliennummernplatzhalter 3">
            <a:extLst>
              <a:ext uri="{FF2B5EF4-FFF2-40B4-BE49-F238E27FC236}">
                <a16:creationId xmlns:a16="http://schemas.microsoft.com/office/drawing/2014/main" xmlns="" id="{5CC88B0C-29AA-4418-A229-13721AF034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xmlns="" id="{72DFDE5E-3D8A-02CD-43C7-BCAB2199F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899" y="2300287"/>
            <a:ext cx="3399736" cy="2257425"/>
          </a:xfrm>
          <a:prstGeom prst="rect">
            <a:avLst/>
          </a:prstGeom>
        </p:spPr>
      </p:pic>
    </p:spTree>
    <p:extLst>
      <p:ext uri="{BB962C8B-B14F-4D97-AF65-F5344CB8AC3E}">
        <p14:creationId xmlns:p14="http://schemas.microsoft.com/office/powerpoint/2010/main" val="134458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399628-C45F-47A0-935E-42B5E4A89217}"/>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Wertersatz wegen Unmöglichkeit der Herausgabe</a:t>
            </a:r>
            <a:endParaRPr lang="de-DE" dirty="0"/>
          </a:p>
        </p:txBody>
      </p:sp>
      <p:sp>
        <p:nvSpPr>
          <p:cNvPr id="3" name="Inhaltsplatzhalter 2">
            <a:extLst>
              <a:ext uri="{FF2B5EF4-FFF2-40B4-BE49-F238E27FC236}">
                <a16:creationId xmlns:a16="http://schemas.microsoft.com/office/drawing/2014/main" xmlns="" id="{4036F1A8-5820-4C51-B4FB-08E6F99413FD}"/>
              </a:ext>
            </a:extLst>
          </p:cNvPr>
          <p:cNvSpPr>
            <a:spLocks noGrp="1"/>
          </p:cNvSpPr>
          <p:nvPr>
            <p:ph idx="1"/>
          </p:nvPr>
        </p:nvSpPr>
        <p:spPr>
          <a:xfrm>
            <a:off x="838201" y="1825625"/>
            <a:ext cx="6972300" cy="4351338"/>
          </a:xfrm>
        </p:spPr>
        <p:txBody>
          <a:bodyPr>
            <a:normAutofit fontScale="92500" lnSpcReduction="10000"/>
          </a:bodyPr>
          <a:lstStyle/>
          <a:p>
            <a:pPr marL="0" indent="0">
              <a:buNone/>
            </a:pPr>
            <a:r>
              <a:rPr lang="de-DE" b="1" dirty="0"/>
              <a:t>Fall 71 („Unmögliche Rückgewähr“)</a:t>
            </a:r>
            <a:endParaRPr lang="de-DE" dirty="0"/>
          </a:p>
          <a:p>
            <a:pPr marL="0" indent="0">
              <a:buNone/>
            </a:pPr>
            <a:r>
              <a:rPr lang="de-DE" sz="2600" dirty="0"/>
              <a:t>Viktor ist Eigentümer eines Gemäldes von Rosemarie Trockel, das einen objektiven Wert von 50.000 Euro hat. Um rasch an Liquidität zu kommen, veräußert er es an den Kunstsammler Karl für einen Preis von lediglich 25.000 Euro und übereignet es diesem sofort. Nachdem Karl auch nach Fristsetzung den Kaufpreis nicht bezahlt, tritt Viktor von dem Kaufvertrag zurück und verlangt die Rückgabe des Gemäldes. Diese scheitert aber daran, dass Unbekannte das Gemälde einige Tage zuvor aus dem an sich vorbildlich gesicherten Haus des Karl gestohlen </a:t>
            </a:r>
            <a:r>
              <a:rPr lang="de-DE" sz="2600" dirty="0" smtClean="0"/>
              <a:t>haben.</a:t>
            </a:r>
            <a:endParaRPr lang="de-DE" sz="2600" dirty="0"/>
          </a:p>
          <a:p>
            <a:pPr marL="0" indent="0">
              <a:buNone/>
            </a:pPr>
            <a:r>
              <a:rPr lang="de-DE" sz="2600" dirty="0" smtClean="0"/>
              <a:t>Hat Viktor einen Anspruch auf Wertersatz gegen Karl?</a:t>
            </a:r>
          </a:p>
          <a:p>
            <a:endParaRPr lang="de-DE" dirty="0"/>
          </a:p>
        </p:txBody>
      </p:sp>
      <p:sp>
        <p:nvSpPr>
          <p:cNvPr id="4" name="Foliennummernplatzhalter 3">
            <a:extLst>
              <a:ext uri="{FF2B5EF4-FFF2-40B4-BE49-F238E27FC236}">
                <a16:creationId xmlns:a16="http://schemas.microsoft.com/office/drawing/2014/main" xmlns="" id="{D5B0C16B-6C62-4B42-B37D-8DEBA230DE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xmlns="" id="{1C2677AD-4B14-43BA-AD8D-47623CA4CDE0}"/>
              </a:ext>
            </a:extLst>
          </p:cNvPr>
          <p:cNvPicPr>
            <a:picLocks noChangeAspect="1"/>
          </p:cNvPicPr>
          <p:nvPr/>
        </p:nvPicPr>
        <p:blipFill>
          <a:blip r:embed="rId2"/>
          <a:stretch>
            <a:fillRect/>
          </a:stretch>
        </p:blipFill>
        <p:spPr>
          <a:xfrm>
            <a:off x="7953375" y="1905000"/>
            <a:ext cx="3810000" cy="1905000"/>
          </a:xfrm>
          <a:prstGeom prst="rect">
            <a:avLst/>
          </a:prstGeom>
        </p:spPr>
      </p:pic>
    </p:spTree>
    <p:extLst>
      <p:ext uri="{BB962C8B-B14F-4D97-AF65-F5344CB8AC3E}">
        <p14:creationId xmlns:p14="http://schemas.microsoft.com/office/powerpoint/2010/main" val="1115753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F481B9-2AA8-4E18-8728-4D7809DC5B27}"/>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Wertersatz wegen Unmöglichkeit der Herausgabe</a:t>
            </a:r>
            <a:endParaRPr lang="de-DE" dirty="0"/>
          </a:p>
        </p:txBody>
      </p:sp>
      <p:sp>
        <p:nvSpPr>
          <p:cNvPr id="3" name="Inhaltsplatzhalter 2">
            <a:extLst>
              <a:ext uri="{FF2B5EF4-FFF2-40B4-BE49-F238E27FC236}">
                <a16:creationId xmlns:a16="http://schemas.microsoft.com/office/drawing/2014/main" xmlns="" id="{0087375B-DA40-4004-B65D-2D111C55DB99}"/>
              </a:ext>
            </a:extLst>
          </p:cNvPr>
          <p:cNvSpPr>
            <a:spLocks noGrp="1"/>
          </p:cNvSpPr>
          <p:nvPr>
            <p:ph idx="1"/>
          </p:nvPr>
        </p:nvSpPr>
        <p:spPr>
          <a:xfrm>
            <a:off x="838200" y="1825625"/>
            <a:ext cx="7115175" cy="4351338"/>
          </a:xfrm>
        </p:spPr>
        <p:txBody>
          <a:bodyPr>
            <a:normAutofit lnSpcReduction="10000"/>
          </a:bodyPr>
          <a:lstStyle/>
          <a:p>
            <a:pPr marL="0" indent="0">
              <a:spcAft>
                <a:spcPts val="600"/>
              </a:spcAft>
              <a:buNone/>
            </a:pPr>
            <a:r>
              <a:rPr lang="de-DE" sz="2400" b="1" dirty="0" smtClean="0"/>
              <a:t>Anspruch des V gegen K </a:t>
            </a:r>
            <a:r>
              <a:rPr lang="de-DE" sz="2400" b="1" dirty="0"/>
              <a:t>auf Wertersatz aus § 346 II 1 Nr. 3 </a:t>
            </a:r>
            <a:r>
              <a:rPr lang="de-DE" sz="2400" b="1" dirty="0" smtClean="0"/>
              <a:t>BGB</a:t>
            </a:r>
          </a:p>
          <a:p>
            <a:pPr lvl="0">
              <a:spcAft>
                <a:spcPts val="600"/>
              </a:spcAft>
            </a:pPr>
            <a:r>
              <a:rPr lang="de-DE" sz="2000" dirty="0" smtClean="0">
                <a:solidFill>
                  <a:prstClr val="black"/>
                </a:solidFill>
              </a:rPr>
              <a:t>Problem</a:t>
            </a:r>
            <a:r>
              <a:rPr lang="de-DE" sz="2000" dirty="0">
                <a:solidFill>
                  <a:prstClr val="black"/>
                </a:solidFill>
              </a:rPr>
              <a:t>: Vom Wortlaut der Vorschrift erfasst sind nur die Verschlechterung und der Untergang, nicht auch das Abhandenkommen </a:t>
            </a:r>
          </a:p>
          <a:p>
            <a:pPr lvl="0">
              <a:spcAft>
                <a:spcPts val="600"/>
              </a:spcAft>
            </a:pPr>
            <a:r>
              <a:rPr lang="de-DE" sz="2000" dirty="0">
                <a:solidFill>
                  <a:prstClr val="black"/>
                </a:solidFill>
              </a:rPr>
              <a:t>Aber: Anwendung des § 346 II 1 Nr. 3 BGB analog auch für Fälle anderweitiger Unmöglichkeit, da § 346 II BGB als umfassende, verschuldensunabhängige Gefahrtragungsregel konzipiert wurde</a:t>
            </a:r>
          </a:p>
          <a:p>
            <a:pPr lvl="0"/>
            <a:r>
              <a:rPr lang="de-DE" sz="2000" dirty="0">
                <a:solidFill>
                  <a:prstClr val="black"/>
                </a:solidFill>
              </a:rPr>
              <a:t>Rechtsfolge: Anspruch auf Wertersatz </a:t>
            </a:r>
            <a:endParaRPr lang="de-DE" sz="2400" b="1" dirty="0"/>
          </a:p>
          <a:p>
            <a:pPr marL="608013" indent="-342900">
              <a:buFont typeface="Symbol" panose="05050102010706020507" pitchFamily="18" charset="2"/>
              <a:buChar char="-"/>
            </a:pPr>
            <a:r>
              <a:rPr lang="de-DE" sz="2000" dirty="0"/>
              <a:t>Allgemeine Regeln: Der Wertersatz berechnet sich nach dem objektiven Wert der Sache </a:t>
            </a:r>
          </a:p>
          <a:p>
            <a:pPr marL="608013" indent="-342900">
              <a:buFont typeface="Symbol" panose="05050102010706020507" pitchFamily="18" charset="2"/>
              <a:buChar char="-"/>
            </a:pPr>
            <a:r>
              <a:rPr lang="de-DE" sz="2000" dirty="0"/>
              <a:t>Aber § 346 II 2 BGB: Maßgebliche Berechnungsgrundlage ist die Gegenleistung, hier 25.000 Euro</a:t>
            </a:r>
          </a:p>
        </p:txBody>
      </p:sp>
      <p:sp>
        <p:nvSpPr>
          <p:cNvPr id="4" name="Foliennummernplatzhalter 3">
            <a:extLst>
              <a:ext uri="{FF2B5EF4-FFF2-40B4-BE49-F238E27FC236}">
                <a16:creationId xmlns:a16="http://schemas.microsoft.com/office/drawing/2014/main" xmlns="" id="{EA58E72E-26B2-49FA-82E2-FEA3E817A6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xmlns="" id="{900AA259-65C5-4CF6-B1B9-242E160D5847}"/>
              </a:ext>
            </a:extLst>
          </p:cNvPr>
          <p:cNvPicPr>
            <a:picLocks noChangeAspect="1"/>
          </p:cNvPicPr>
          <p:nvPr/>
        </p:nvPicPr>
        <p:blipFill>
          <a:blip r:embed="rId2"/>
          <a:stretch>
            <a:fillRect/>
          </a:stretch>
        </p:blipFill>
        <p:spPr>
          <a:xfrm>
            <a:off x="8622620" y="1825625"/>
            <a:ext cx="2719159" cy="4076700"/>
          </a:xfrm>
          <a:prstGeom prst="rect">
            <a:avLst/>
          </a:prstGeom>
        </p:spPr>
      </p:pic>
    </p:spTree>
    <p:extLst>
      <p:ext uri="{BB962C8B-B14F-4D97-AF65-F5344CB8AC3E}">
        <p14:creationId xmlns:p14="http://schemas.microsoft.com/office/powerpoint/2010/main" val="24429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7E296D-9291-4743-B6D7-375AD0A53201}"/>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Ausschluss der Ersatzpflicht gem. § 346 III BGB</a:t>
            </a:r>
            <a:endParaRPr lang="de-DE" dirty="0"/>
          </a:p>
        </p:txBody>
      </p:sp>
      <p:sp>
        <p:nvSpPr>
          <p:cNvPr id="3" name="Inhaltsplatzhalter 2">
            <a:extLst>
              <a:ext uri="{FF2B5EF4-FFF2-40B4-BE49-F238E27FC236}">
                <a16:creationId xmlns:a16="http://schemas.microsoft.com/office/drawing/2014/main" xmlns="" id="{7402D91A-0E29-429A-8DE6-A58F7DF79BDB}"/>
              </a:ext>
            </a:extLst>
          </p:cNvPr>
          <p:cNvSpPr>
            <a:spLocks noGrp="1"/>
          </p:cNvSpPr>
          <p:nvPr>
            <p:ph idx="1"/>
          </p:nvPr>
        </p:nvSpPr>
        <p:spPr>
          <a:xfrm>
            <a:off x="838200" y="1825625"/>
            <a:ext cx="6934200" cy="4351338"/>
          </a:xfrm>
        </p:spPr>
        <p:txBody>
          <a:bodyPr>
            <a:normAutofit fontScale="77500" lnSpcReduction="20000"/>
          </a:bodyPr>
          <a:lstStyle/>
          <a:p>
            <a:pPr marL="0" indent="0">
              <a:buNone/>
            </a:pPr>
            <a:r>
              <a:rPr lang="de-DE" b="1" dirty="0"/>
              <a:t>Fall 73 („Der privilegierte Rücktrittsberechtigte“) </a:t>
            </a:r>
            <a:endParaRPr lang="de-DE" dirty="0"/>
          </a:p>
          <a:p>
            <a:pPr marL="0" indent="0">
              <a:buNone/>
            </a:pPr>
            <a:r>
              <a:rPr lang="de-DE" dirty="0"/>
              <a:t>Für Karl sind Autos in erster Linie Gebrauchsgegenstände, mit denen er nur wenig sorgsam umgeht. Nachdem er erfahren hat, dass der Wagen, den er kürzlich von Viktor für 20.000 Euro erworben hat, ein Unfallwagen ist, wartet er zwei Wochen, ehe er gegenüber Viktor den Rücktritt vom Vertrag erklärt. Weitere zwei Wochen verstreichen, ehe Viktor und Karl sich auf einen Termin zur Übergabe des Fahrzeugs verständigen können. Durch die Fahrweise des Karl entstehen in diesen vier Wochen noch Lack- und Blechschäden, die den Fahrzeugwert gegenüber dem geminderten Kaufpreis um weitere 5.000 Euro schmälern. </a:t>
            </a:r>
          </a:p>
          <a:p>
            <a:pPr marL="0" indent="0">
              <a:buNone/>
            </a:pPr>
            <a:r>
              <a:rPr lang="de-DE" dirty="0"/>
              <a:t>Hat Viktor wegen der Schäden im Umfang von 5.000 Euro einen </a:t>
            </a:r>
            <a:r>
              <a:rPr lang="de-DE" dirty="0" smtClean="0"/>
              <a:t>Wertersatzanspruch </a:t>
            </a:r>
            <a:r>
              <a:rPr lang="de-DE" dirty="0"/>
              <a:t>gegen Karl?  </a:t>
            </a:r>
          </a:p>
          <a:p>
            <a:endParaRPr lang="de-DE" dirty="0"/>
          </a:p>
        </p:txBody>
      </p:sp>
      <p:sp>
        <p:nvSpPr>
          <p:cNvPr id="4" name="Foliennummernplatzhalter 3">
            <a:extLst>
              <a:ext uri="{FF2B5EF4-FFF2-40B4-BE49-F238E27FC236}">
                <a16:creationId xmlns:a16="http://schemas.microsoft.com/office/drawing/2014/main" xmlns="" id="{7AE34ADE-B20E-41C6-BF15-A6B776F9B0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xmlns="" id="{637CD884-643C-17AA-CBF5-9DFE0201F233}"/>
              </a:ext>
            </a:extLst>
          </p:cNvPr>
          <p:cNvPicPr>
            <a:picLocks noChangeAspect="1"/>
          </p:cNvPicPr>
          <p:nvPr/>
        </p:nvPicPr>
        <p:blipFill>
          <a:blip r:embed="rId2"/>
          <a:stretch>
            <a:fillRect/>
          </a:stretch>
        </p:blipFill>
        <p:spPr>
          <a:xfrm>
            <a:off x="8210549" y="2386905"/>
            <a:ext cx="3705225" cy="2084189"/>
          </a:xfrm>
          <a:prstGeom prst="rect">
            <a:avLst/>
          </a:prstGeom>
        </p:spPr>
      </p:pic>
    </p:spTree>
    <p:extLst>
      <p:ext uri="{BB962C8B-B14F-4D97-AF65-F5344CB8AC3E}">
        <p14:creationId xmlns:p14="http://schemas.microsoft.com/office/powerpoint/2010/main" val="1971030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4EDCAE8-F6AE-4383-9F1E-C15F0786A37B}"/>
              </a:ext>
            </a:extLst>
          </p:cNvPr>
          <p:cNvSpPr>
            <a:spLocks noGrp="1"/>
          </p:cNvSpPr>
          <p:nvPr>
            <p:ph type="title"/>
          </p:nvPr>
        </p:nvSpPr>
        <p:spPr/>
        <p:txBody>
          <a:bodyPr/>
          <a:lstStyle/>
          <a:p>
            <a:r>
              <a:rPr lang="de-DE" dirty="0">
                <a:solidFill>
                  <a:prstClr val="black"/>
                </a:solidFill>
              </a:rPr>
              <a:t>Die Rechtsfolgen des Rücktritts </a:t>
            </a:r>
            <a:br>
              <a:rPr lang="de-DE" dirty="0">
                <a:solidFill>
                  <a:prstClr val="black"/>
                </a:solidFill>
              </a:rPr>
            </a:br>
            <a:r>
              <a:rPr lang="de-DE" sz="2800" dirty="0">
                <a:solidFill>
                  <a:prstClr val="black"/>
                </a:solidFill>
              </a:rPr>
              <a:t>Ausschluss der Ersatzpflicht gem. § 346 III BGB</a:t>
            </a:r>
            <a:endParaRPr lang="de-DE" dirty="0"/>
          </a:p>
        </p:txBody>
      </p:sp>
      <p:sp>
        <p:nvSpPr>
          <p:cNvPr id="3" name="Inhaltsplatzhalter 2">
            <a:extLst>
              <a:ext uri="{FF2B5EF4-FFF2-40B4-BE49-F238E27FC236}">
                <a16:creationId xmlns:a16="http://schemas.microsoft.com/office/drawing/2014/main" xmlns="" id="{E5AF1114-2E07-4FD4-9FF5-575FD32B9A42}"/>
              </a:ext>
            </a:extLst>
          </p:cNvPr>
          <p:cNvSpPr>
            <a:spLocks noGrp="1"/>
          </p:cNvSpPr>
          <p:nvPr>
            <p:ph idx="1"/>
          </p:nvPr>
        </p:nvSpPr>
        <p:spPr>
          <a:xfrm>
            <a:off x="838200" y="1825624"/>
            <a:ext cx="7229475" cy="4803775"/>
          </a:xfrm>
        </p:spPr>
        <p:txBody>
          <a:bodyPr>
            <a:normAutofit lnSpcReduction="10000"/>
          </a:bodyPr>
          <a:lstStyle/>
          <a:p>
            <a:pPr marL="0" indent="0">
              <a:spcAft>
                <a:spcPts val="600"/>
              </a:spcAft>
              <a:buNone/>
            </a:pPr>
            <a:r>
              <a:rPr lang="de-DE" sz="2200" b="1" dirty="0" smtClean="0"/>
              <a:t>Anspruch </a:t>
            </a:r>
            <a:r>
              <a:rPr lang="de-DE" sz="2200" b="1" dirty="0" smtClean="0"/>
              <a:t>des V gegen K </a:t>
            </a:r>
            <a:r>
              <a:rPr lang="de-DE" sz="2200" b="1" dirty="0" smtClean="0"/>
              <a:t>aus </a:t>
            </a:r>
            <a:r>
              <a:rPr lang="de-DE" sz="2200" b="1" dirty="0"/>
              <a:t>§ 346 II 1 Nr. 3 BGB </a:t>
            </a:r>
            <a:endParaRPr lang="de-DE" sz="2200" b="1" dirty="0" smtClean="0"/>
          </a:p>
          <a:p>
            <a:pPr>
              <a:spcAft>
                <a:spcPts val="600"/>
              </a:spcAft>
            </a:pPr>
            <a:r>
              <a:rPr lang="de-DE" sz="2000" dirty="0"/>
              <a:t>Wegen den </a:t>
            </a:r>
            <a:r>
              <a:rPr lang="de-DE" sz="2000" dirty="0" smtClean="0"/>
              <a:t>Verschlechterungen Anspruch </a:t>
            </a:r>
            <a:r>
              <a:rPr lang="de-DE" sz="2000" dirty="0"/>
              <a:t>auf Wertersatz aus </a:t>
            </a:r>
            <a:r>
              <a:rPr lang="de-DE" sz="2000" dirty="0" smtClean="0"/>
              <a:t>       § </a:t>
            </a:r>
            <a:r>
              <a:rPr lang="de-DE" sz="2000" dirty="0"/>
              <a:t>346 II 1 Nr. 3 BGB zunächst gegeben</a:t>
            </a:r>
          </a:p>
          <a:p>
            <a:pPr>
              <a:spcAft>
                <a:spcPts val="600"/>
              </a:spcAft>
            </a:pPr>
            <a:r>
              <a:rPr lang="de-DE" sz="2000" b="1" dirty="0"/>
              <a:t>Ausschluss </a:t>
            </a:r>
            <a:r>
              <a:rPr lang="de-DE" sz="2000" b="1" dirty="0" smtClean="0"/>
              <a:t>des </a:t>
            </a:r>
            <a:r>
              <a:rPr lang="de-DE" sz="2000" b="1" dirty="0"/>
              <a:t>Wertersatzes gem. § 346 III 1 Nr. 3 BGB?</a:t>
            </a:r>
          </a:p>
          <a:p>
            <a:pPr marL="523875" lvl="0" indent="-342900">
              <a:spcAft>
                <a:spcPts val="600"/>
              </a:spcAft>
              <a:buFont typeface="Symbol" panose="05050102010706020507" pitchFamily="18" charset="2"/>
              <a:buChar char="-"/>
            </a:pPr>
            <a:r>
              <a:rPr lang="de-DE" sz="1800" dirty="0">
                <a:solidFill>
                  <a:prstClr val="black"/>
                </a:solidFill>
              </a:rPr>
              <a:t>Gesetzliches Rücktrittsrecht liegt mit den §§ 326 V, 437 Nr. 2 BGB vor und K ist Rücktrittsberechtigter</a:t>
            </a:r>
          </a:p>
          <a:p>
            <a:pPr marL="523875" lvl="0" indent="-342900">
              <a:spcAft>
                <a:spcPts val="600"/>
              </a:spcAft>
              <a:buFont typeface="Symbol" panose="05050102010706020507" pitchFamily="18" charset="2"/>
              <a:buChar char="-"/>
            </a:pPr>
            <a:r>
              <a:rPr lang="de-DE" sz="1800" dirty="0">
                <a:solidFill>
                  <a:prstClr val="black"/>
                </a:solidFill>
              </a:rPr>
              <a:t>Was bedeutet „Beachtung der Sorgfalt in eigenen Angelegenheiten“?</a:t>
            </a:r>
          </a:p>
          <a:p>
            <a:pPr marL="466725" lvl="0" indent="-285750">
              <a:spcAft>
                <a:spcPts val="600"/>
              </a:spcAft>
              <a:buFont typeface="Wingdings" panose="05000000000000000000" pitchFamily="2" charset="2"/>
              <a:buChar char="Ø"/>
            </a:pPr>
            <a:r>
              <a:rPr lang="de-DE" sz="1500" dirty="0">
                <a:solidFill>
                  <a:prstClr val="black"/>
                </a:solidFill>
              </a:rPr>
              <a:t>Rücktrittsberechtigter haftet erst, wenn er mit der zurückzugewährenden Sache nachlässiger umgegangen ist als mit vergleichbaren eigenen Sachen (Grenze: § 277 BGB)</a:t>
            </a:r>
          </a:p>
          <a:p>
            <a:pPr marL="523875" lvl="0" indent="-342900">
              <a:spcAft>
                <a:spcPts val="600"/>
              </a:spcAft>
              <a:buFont typeface="Symbol" panose="05050102010706020507" pitchFamily="18" charset="2"/>
              <a:buChar char="-"/>
            </a:pPr>
            <a:r>
              <a:rPr lang="de-DE" sz="1800" dirty="0">
                <a:solidFill>
                  <a:prstClr val="black"/>
                </a:solidFill>
              </a:rPr>
              <a:t>Warum wird der gesetzlich Rücktrittsberechtigte gegenüber dem vertraglich zum Rücktritt Berechtigten derart privilegiert? </a:t>
            </a:r>
          </a:p>
          <a:p>
            <a:pPr marL="466725" lvl="0" indent="-285750">
              <a:spcAft>
                <a:spcPts val="600"/>
              </a:spcAft>
              <a:buFont typeface="Wingdings" panose="05000000000000000000" pitchFamily="2" charset="2"/>
              <a:buChar char="Ø"/>
            </a:pPr>
            <a:r>
              <a:rPr lang="de-DE" sz="1500" dirty="0">
                <a:solidFill>
                  <a:prstClr val="black"/>
                </a:solidFill>
              </a:rPr>
              <a:t>Gesetzlich zum Rücktritt Berechtigter geht davon aus, dass die Sache endgültig ihm gehört und </a:t>
            </a:r>
            <a:r>
              <a:rPr lang="de-DE" sz="1500" dirty="0" smtClean="0">
                <a:solidFill>
                  <a:prstClr val="black"/>
                </a:solidFill>
              </a:rPr>
              <a:t>behandelt sie </a:t>
            </a:r>
            <a:r>
              <a:rPr lang="de-DE" sz="1500" dirty="0">
                <a:solidFill>
                  <a:prstClr val="black"/>
                </a:solidFill>
              </a:rPr>
              <a:t>dementsprechend, während der vertraglich Rücktrittsberechtigte weiß, dass er die Sache eventuell zurückgeben muss</a:t>
            </a:r>
          </a:p>
          <a:p>
            <a:pPr marL="523875" lvl="0" indent="-342900">
              <a:spcAft>
                <a:spcPts val="600"/>
              </a:spcAft>
              <a:buFont typeface="Symbol" panose="05050102010706020507" pitchFamily="18" charset="2"/>
              <a:buChar char="-"/>
            </a:pPr>
            <a:endParaRPr lang="de-DE" sz="1600" dirty="0">
              <a:solidFill>
                <a:prstClr val="black"/>
              </a:solidFill>
            </a:endParaRPr>
          </a:p>
          <a:p>
            <a:pPr>
              <a:lnSpc>
                <a:spcPct val="110000"/>
              </a:lnSpc>
              <a:spcAft>
                <a:spcPts val="600"/>
              </a:spcAft>
            </a:pPr>
            <a:endParaRPr lang="de-DE" sz="1800" dirty="0"/>
          </a:p>
          <a:p>
            <a:pPr marL="180975" indent="0">
              <a:buNone/>
            </a:pPr>
            <a:endParaRPr lang="de-DE" sz="1600" dirty="0"/>
          </a:p>
          <a:p>
            <a:pPr marL="0" indent="0">
              <a:buNone/>
            </a:pPr>
            <a:endParaRPr lang="de-DE" dirty="0"/>
          </a:p>
        </p:txBody>
      </p:sp>
      <p:sp>
        <p:nvSpPr>
          <p:cNvPr id="4" name="Foliennummernplatzhalter 3">
            <a:extLst>
              <a:ext uri="{FF2B5EF4-FFF2-40B4-BE49-F238E27FC236}">
                <a16:creationId xmlns:a16="http://schemas.microsoft.com/office/drawing/2014/main" xmlns="" id="{DC933352-64C0-4057-87B7-92C06F4D20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9C0241-5B69-4613-84A9-2115E16881F8}"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7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Benutzerdefiniert</PresentationFormat>
  <Paragraphs>75</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1_Office</vt:lpstr>
      <vt:lpstr>Die Rechtsfolgen des Rücktritts  </vt:lpstr>
      <vt:lpstr>Die Rechtsfolgen des Rücktritts  </vt:lpstr>
      <vt:lpstr>Die Rechtsfolgen des Rücktritts  Pflichten und Ansprüche aus dem Rückgewährschuldverhältnis</vt:lpstr>
      <vt:lpstr>Die Rechtsfolgen des Rücktritts  Pflichten und Ansprüche aus dem Rückgewährschuldverhältnis</vt:lpstr>
      <vt:lpstr>Die Rechtsfolgen des Rücktritts  Rückgewähr des Erlangten und Nutzungsherausgabe</vt:lpstr>
      <vt:lpstr>Die Rechtsfolgen des Rücktritts  Wertersatz wegen Unmöglichkeit der Herausgabe</vt:lpstr>
      <vt:lpstr>Die Rechtsfolgen des Rücktritts  Wertersatz wegen Unmöglichkeit der Herausgabe</vt:lpstr>
      <vt:lpstr>Die Rechtsfolgen des Rücktritts  Ausschluss der Ersatzpflicht gem. § 346 III BGB</vt:lpstr>
      <vt:lpstr>Die Rechtsfolgen des Rücktritts  Ausschluss der Ersatzpflicht gem. § 346 III BGB</vt:lpstr>
      <vt:lpstr>Die Rechtsfolgen des Rücktritts  Ausschluss der Ersatzpflicht gem. § 346 III BGB</vt:lpstr>
      <vt:lpstr>Die Rechtsfolgen des Rücktritts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Rechtsfolgen des Rücktritts  Der Tatbestand des Rücktritts</dc:title>
  <dc:creator>Christian Gomille</dc:creator>
  <cp:lastModifiedBy>Microsoft</cp:lastModifiedBy>
  <cp:revision>46</cp:revision>
  <cp:lastPrinted>2022-06-02T14:20:39Z</cp:lastPrinted>
  <dcterms:created xsi:type="dcterms:W3CDTF">2022-06-01T13:07:08Z</dcterms:created>
  <dcterms:modified xsi:type="dcterms:W3CDTF">2022-06-10T10:12:41Z</dcterms:modified>
</cp:coreProperties>
</file>