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0" r:id="rId2"/>
    <p:sldMasterId id="2147483708" r:id="rId3"/>
  </p:sldMasterIdLst>
  <p:notesMasterIdLst>
    <p:notesMasterId r:id="rId57"/>
  </p:notesMasterIdLst>
  <p:sldIdLst>
    <p:sldId id="512" r:id="rId4"/>
    <p:sldId id="1314" r:id="rId5"/>
    <p:sldId id="1315" r:id="rId6"/>
    <p:sldId id="1316" r:id="rId7"/>
    <p:sldId id="1317" r:id="rId8"/>
    <p:sldId id="1318" r:id="rId9"/>
    <p:sldId id="1319" r:id="rId10"/>
    <p:sldId id="1320" r:id="rId11"/>
    <p:sldId id="1321" r:id="rId12"/>
    <p:sldId id="1322" r:id="rId13"/>
    <p:sldId id="1323" r:id="rId14"/>
    <p:sldId id="1324" r:id="rId15"/>
    <p:sldId id="1325" r:id="rId16"/>
    <p:sldId id="1313" r:id="rId17"/>
    <p:sldId id="1120" r:id="rId18"/>
    <p:sldId id="1326" r:id="rId19"/>
    <p:sldId id="1121" r:id="rId20"/>
    <p:sldId id="1122" r:id="rId21"/>
    <p:sldId id="1123" r:id="rId22"/>
    <p:sldId id="1124" r:id="rId23"/>
    <p:sldId id="1125" r:id="rId24"/>
    <p:sldId id="1126" r:id="rId25"/>
    <p:sldId id="1127" r:id="rId26"/>
    <p:sldId id="1128" r:id="rId27"/>
    <p:sldId id="1129" r:id="rId28"/>
    <p:sldId id="1130" r:id="rId29"/>
    <p:sldId id="1131" r:id="rId30"/>
    <p:sldId id="1132" r:id="rId31"/>
    <p:sldId id="1133" r:id="rId32"/>
    <p:sldId id="1134" r:id="rId33"/>
    <p:sldId id="1135" r:id="rId34"/>
    <p:sldId id="289" r:id="rId35"/>
    <p:sldId id="1009" r:id="rId36"/>
    <p:sldId id="1327" r:id="rId37"/>
    <p:sldId id="1051" r:id="rId38"/>
    <p:sldId id="1052" r:id="rId39"/>
    <p:sldId id="1053" r:id="rId40"/>
    <p:sldId id="1054" r:id="rId41"/>
    <p:sldId id="1055" r:id="rId42"/>
    <p:sldId id="1056" r:id="rId43"/>
    <p:sldId id="1057" r:id="rId44"/>
    <p:sldId id="1058" r:id="rId45"/>
    <p:sldId id="1059" r:id="rId46"/>
    <p:sldId id="1060" r:id="rId47"/>
    <p:sldId id="1061" r:id="rId48"/>
    <p:sldId id="1062" r:id="rId49"/>
    <p:sldId id="1063" r:id="rId50"/>
    <p:sldId id="1064" r:id="rId51"/>
    <p:sldId id="1065" r:id="rId52"/>
    <p:sldId id="1066" r:id="rId53"/>
    <p:sldId id="1067" r:id="rId54"/>
    <p:sldId id="1068" r:id="rId55"/>
    <p:sldId id="1069" r:id="rId56"/>
  </p:sldIdLst>
  <p:sldSz cx="12192000" cy="6858000"/>
  <p:notesSz cx="9929813" cy="67992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1CA6138-4475-49DB-98C6-4C29CFAF0A14}">
          <p14:sldIdLst>
            <p14:sldId id="512"/>
            <p14:sldId id="1314"/>
            <p14:sldId id="1315"/>
            <p14:sldId id="1316"/>
            <p14:sldId id="1317"/>
            <p14:sldId id="1318"/>
            <p14:sldId id="1319"/>
            <p14:sldId id="1320"/>
            <p14:sldId id="1321"/>
            <p14:sldId id="1322"/>
            <p14:sldId id="1323"/>
            <p14:sldId id="1324"/>
            <p14:sldId id="1325"/>
            <p14:sldId id="1313"/>
            <p14:sldId id="1120"/>
            <p14:sldId id="1326"/>
            <p14:sldId id="1121"/>
            <p14:sldId id="1122"/>
            <p14:sldId id="1123"/>
            <p14:sldId id="1124"/>
            <p14:sldId id="1125"/>
            <p14:sldId id="1126"/>
            <p14:sldId id="1127"/>
            <p14:sldId id="1128"/>
            <p14:sldId id="1129"/>
            <p14:sldId id="1130"/>
            <p14:sldId id="1131"/>
            <p14:sldId id="1132"/>
            <p14:sldId id="1133"/>
            <p14:sldId id="1134"/>
            <p14:sldId id="1135"/>
            <p14:sldId id="289"/>
            <p14:sldId id="1009"/>
            <p14:sldId id="1327"/>
            <p14:sldId id="1051"/>
            <p14:sldId id="1052"/>
            <p14:sldId id="1053"/>
            <p14:sldId id="1054"/>
            <p14:sldId id="1055"/>
            <p14:sldId id="1056"/>
            <p14:sldId id="1057"/>
            <p14:sldId id="1058"/>
            <p14:sldId id="1059"/>
            <p14:sldId id="1060"/>
            <p14:sldId id="1061"/>
            <p14:sldId id="1062"/>
            <p14:sldId id="1063"/>
            <p14:sldId id="1064"/>
            <p14:sldId id="1065"/>
            <p14:sldId id="1066"/>
            <p14:sldId id="1067"/>
            <p14:sldId id="1068"/>
            <p14:sldId id="10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783F7C-3BC8-4D44-8077-1B039D2F0158}" v="1" dt="2025-07-16T09:39:11.01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5" autoAdjust="0"/>
    <p:restoredTop sz="93357" autoAdjust="0"/>
  </p:normalViewPr>
  <p:slideViewPr>
    <p:cSldViewPr snapToGrid="0">
      <p:cViewPr varScale="1">
        <p:scale>
          <a:sx n="101" d="100"/>
          <a:sy n="101" d="100"/>
        </p:scale>
        <p:origin x="69" y="3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6" y="2"/>
            <a:ext cx="4302919" cy="341144"/>
          </a:xfrm>
          <a:prstGeom prst="rect">
            <a:avLst/>
          </a:prstGeom>
        </p:spPr>
        <p:txBody>
          <a:bodyPr vert="horz" lIns="95557" tIns="47777" rIns="95557" bIns="47777" rtlCol="0"/>
          <a:lstStyle>
            <a:lvl1pPr algn="l">
              <a:defRPr sz="1300"/>
            </a:lvl1pPr>
          </a:lstStyle>
          <a:p>
            <a:endParaRPr lang="de-DE"/>
          </a:p>
        </p:txBody>
      </p:sp>
      <p:sp>
        <p:nvSpPr>
          <p:cNvPr id="3" name="Datumsplatzhalter 2"/>
          <p:cNvSpPr>
            <a:spLocks noGrp="1"/>
          </p:cNvSpPr>
          <p:nvPr>
            <p:ph type="dt" idx="1"/>
          </p:nvPr>
        </p:nvSpPr>
        <p:spPr>
          <a:xfrm>
            <a:off x="5624603" y="2"/>
            <a:ext cx="4302919" cy="341144"/>
          </a:xfrm>
          <a:prstGeom prst="rect">
            <a:avLst/>
          </a:prstGeom>
        </p:spPr>
        <p:txBody>
          <a:bodyPr vert="horz" lIns="95557" tIns="47777" rIns="95557" bIns="47777" rtlCol="0"/>
          <a:lstStyle>
            <a:lvl1pPr algn="r">
              <a:defRPr sz="1300"/>
            </a:lvl1pPr>
          </a:lstStyle>
          <a:p>
            <a:fld id="{DEFA73E3-0371-4550-A262-C711D1EDCE16}" type="datetimeFigureOut">
              <a:rPr lang="de-DE" smtClean="0"/>
              <a:t>17.07.2025</a:t>
            </a:fld>
            <a:endParaRPr lang="de-DE"/>
          </a:p>
        </p:txBody>
      </p:sp>
      <p:sp>
        <p:nvSpPr>
          <p:cNvPr id="4" name="Folienbildplatzhalter 3"/>
          <p:cNvSpPr>
            <a:spLocks noGrp="1" noRot="1" noChangeAspect="1"/>
          </p:cNvSpPr>
          <p:nvPr>
            <p:ph type="sldImg" idx="2"/>
          </p:nvPr>
        </p:nvSpPr>
        <p:spPr>
          <a:xfrm>
            <a:off x="2925763" y="849313"/>
            <a:ext cx="4081462" cy="2295525"/>
          </a:xfrm>
          <a:prstGeom prst="rect">
            <a:avLst/>
          </a:prstGeom>
          <a:noFill/>
          <a:ln w="12700">
            <a:solidFill>
              <a:prstClr val="black"/>
            </a:solidFill>
          </a:ln>
        </p:spPr>
        <p:txBody>
          <a:bodyPr vert="horz" lIns="95557" tIns="47777" rIns="95557" bIns="47777" rtlCol="0" anchor="ctr"/>
          <a:lstStyle/>
          <a:p>
            <a:endParaRPr lang="de-DE"/>
          </a:p>
        </p:txBody>
      </p:sp>
      <p:sp>
        <p:nvSpPr>
          <p:cNvPr id="5" name="Notizenplatzhalter 4"/>
          <p:cNvSpPr>
            <a:spLocks noGrp="1"/>
          </p:cNvSpPr>
          <p:nvPr>
            <p:ph type="body" sz="quarter" idx="3"/>
          </p:nvPr>
        </p:nvSpPr>
        <p:spPr>
          <a:xfrm>
            <a:off x="992982" y="3272147"/>
            <a:ext cx="7943850" cy="2677210"/>
          </a:xfrm>
          <a:prstGeom prst="rect">
            <a:avLst/>
          </a:prstGeom>
        </p:spPr>
        <p:txBody>
          <a:bodyPr vert="horz" lIns="95557" tIns="47777" rIns="95557" bIns="47777"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6" y="6458124"/>
            <a:ext cx="4302919" cy="341144"/>
          </a:xfrm>
          <a:prstGeom prst="rect">
            <a:avLst/>
          </a:prstGeom>
        </p:spPr>
        <p:txBody>
          <a:bodyPr vert="horz" lIns="95557" tIns="47777" rIns="95557" bIns="47777" rtlCol="0" anchor="b"/>
          <a:lstStyle>
            <a:lvl1pPr algn="l">
              <a:defRPr sz="1300"/>
            </a:lvl1pPr>
          </a:lstStyle>
          <a:p>
            <a:endParaRPr lang="de-DE"/>
          </a:p>
        </p:txBody>
      </p:sp>
      <p:sp>
        <p:nvSpPr>
          <p:cNvPr id="7" name="Foliennummernplatzhalter 6"/>
          <p:cNvSpPr>
            <a:spLocks noGrp="1"/>
          </p:cNvSpPr>
          <p:nvPr>
            <p:ph type="sldNum" sz="quarter" idx="5"/>
          </p:nvPr>
        </p:nvSpPr>
        <p:spPr>
          <a:xfrm>
            <a:off x="5624603" y="6458124"/>
            <a:ext cx="4302919" cy="341144"/>
          </a:xfrm>
          <a:prstGeom prst="rect">
            <a:avLst/>
          </a:prstGeom>
        </p:spPr>
        <p:txBody>
          <a:bodyPr vert="horz" lIns="95557" tIns="47777" rIns="95557" bIns="47777" rtlCol="0" anchor="b"/>
          <a:lstStyle>
            <a:lvl1pPr algn="r">
              <a:defRPr sz="1300"/>
            </a:lvl1pPr>
          </a:lstStyle>
          <a:p>
            <a:fld id="{4278AC0F-A54A-460D-BD15-B47AD84DD454}" type="slidenum">
              <a:rPr lang="de-DE" smtClean="0"/>
              <a:t>‹Nr.›</a:t>
            </a:fld>
            <a:endParaRPr lang="de-DE"/>
          </a:p>
        </p:txBody>
      </p:sp>
    </p:spTree>
    <p:extLst>
      <p:ext uri="{BB962C8B-B14F-4D97-AF65-F5344CB8AC3E}">
        <p14:creationId xmlns:p14="http://schemas.microsoft.com/office/powerpoint/2010/main" val="507436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Times New Roman" panose="02020603050405020304" pitchFamily="18" charset="0"/>
                <a:ea typeface="Calibri" panose="020F0502020204030204" pitchFamily="34" charset="0"/>
              </a:rPr>
              <a:t>Zu den unmittelbaren Erzeugnissen eines Grundstücks zählen die Bodenprodukte (Obst, Pflanzen, Bäume) sowie die sonstige Ausbeute (z.B. Sand). </a:t>
            </a:r>
            <a:endParaRPr lang="de-DE" dirty="0"/>
          </a:p>
        </p:txBody>
      </p:sp>
      <p:sp>
        <p:nvSpPr>
          <p:cNvPr id="4" name="Foliennummernplatzhalter 3"/>
          <p:cNvSpPr>
            <a:spLocks noGrp="1"/>
          </p:cNvSpPr>
          <p:nvPr>
            <p:ph type="sldNum" sz="quarter" idx="5"/>
          </p:nvPr>
        </p:nvSpPr>
        <p:spPr/>
        <p:txBody>
          <a:bodyPr/>
          <a:lstStyle/>
          <a:p>
            <a:pPr defTabSz="882487">
              <a:defRPr/>
            </a:pPr>
            <a:fld id="{31197D13-E386-4BDD-825D-92AD5389E3B4}" type="slidenum">
              <a:rPr lang="de-DE" sz="1200">
                <a:solidFill>
                  <a:prstClr val="black"/>
                </a:solidFill>
                <a:latin typeface="Calibri" panose="020F0502020204030204"/>
              </a:rPr>
              <a:pPr defTabSz="882487">
                <a:defRPr/>
              </a:pPr>
              <a:t>24</a:t>
            </a:fld>
            <a:endParaRPr lang="de-DE" sz="1200">
              <a:solidFill>
                <a:prstClr val="black"/>
              </a:solidFill>
              <a:latin typeface="Calibri" panose="020F0502020204030204"/>
            </a:endParaRPr>
          </a:p>
        </p:txBody>
      </p:sp>
    </p:spTree>
    <p:extLst>
      <p:ext uri="{BB962C8B-B14F-4D97-AF65-F5344CB8AC3E}">
        <p14:creationId xmlns:p14="http://schemas.microsoft.com/office/powerpoint/2010/main" val="133688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den guten Glauben ist § 23 Abs. 2 ZVG maßgeblich. </a:t>
            </a:r>
          </a:p>
        </p:txBody>
      </p:sp>
      <p:sp>
        <p:nvSpPr>
          <p:cNvPr id="4" name="Foliennummernplatzhalter 3"/>
          <p:cNvSpPr>
            <a:spLocks noGrp="1"/>
          </p:cNvSpPr>
          <p:nvPr>
            <p:ph type="sldNum" sz="quarter" idx="5"/>
          </p:nvPr>
        </p:nvSpPr>
        <p:spPr/>
        <p:txBody>
          <a:bodyPr/>
          <a:lstStyle/>
          <a:p>
            <a:pPr defTabSz="882487">
              <a:defRPr/>
            </a:pPr>
            <a:fld id="{31197D13-E386-4BDD-825D-92AD5389E3B4}" type="slidenum">
              <a:rPr lang="de-DE" sz="1200">
                <a:solidFill>
                  <a:prstClr val="black"/>
                </a:solidFill>
                <a:latin typeface="Calibri" panose="020F0502020204030204"/>
              </a:rPr>
              <a:pPr defTabSz="882487">
                <a:defRPr/>
              </a:pPr>
              <a:t>27</a:t>
            </a:fld>
            <a:endParaRPr lang="de-DE" sz="1200">
              <a:solidFill>
                <a:prstClr val="black"/>
              </a:solidFill>
              <a:latin typeface="Calibri" panose="020F0502020204030204"/>
            </a:endParaRPr>
          </a:p>
        </p:txBody>
      </p:sp>
    </p:spTree>
    <p:extLst>
      <p:ext uri="{BB962C8B-B14F-4D97-AF65-F5344CB8AC3E}">
        <p14:creationId xmlns:p14="http://schemas.microsoft.com/office/powerpoint/2010/main" val="2761705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zwei Meinungen: Die einen sagen, das läuft voll und ganz privatrechtlich, Die anderen sagen: Das ist eine ganz und gar hoheitliche Veranstaltung. </a:t>
            </a:r>
          </a:p>
        </p:txBody>
      </p:sp>
      <p:sp>
        <p:nvSpPr>
          <p:cNvPr id="4" name="Foliennummernplatzhalter 3"/>
          <p:cNvSpPr>
            <a:spLocks noGrp="1"/>
          </p:cNvSpPr>
          <p:nvPr>
            <p:ph type="sldNum" sz="quarter" idx="5"/>
          </p:nvPr>
        </p:nvSpPr>
        <p:spPr/>
        <p:txBody>
          <a:bodyPr/>
          <a:lstStyle/>
          <a:p>
            <a:pPr defTabSz="914536">
              <a:defRPr/>
            </a:pPr>
            <a:fld id="{4278AC0F-A54A-460D-BD15-B47AD84DD454}" type="slidenum">
              <a:rPr lang="de-DE">
                <a:solidFill>
                  <a:prstClr val="black"/>
                </a:solidFill>
                <a:latin typeface="Calibri" panose="020F0502020204030204"/>
              </a:rPr>
              <a:pPr defTabSz="914536">
                <a:defRPr/>
              </a:pPr>
              <a:t>36</a:t>
            </a:fld>
            <a:endParaRPr lang="de-DE">
              <a:solidFill>
                <a:prstClr val="black"/>
              </a:solidFill>
              <a:latin typeface="Calibri" panose="020F0502020204030204"/>
            </a:endParaRPr>
          </a:p>
        </p:txBody>
      </p:sp>
    </p:spTree>
    <p:extLst>
      <p:ext uri="{BB962C8B-B14F-4D97-AF65-F5344CB8AC3E}">
        <p14:creationId xmlns:p14="http://schemas.microsoft.com/office/powerpoint/2010/main" val="3782958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Öffentliche Natur des Pfändungspfandrechts: Allein durch den Pfändungsakt (Verstrickung) entsteht auch das Pfändungspfandrecht. Problem dabei: § 804 Abs. 2 ZPO </a:t>
            </a:r>
          </a:p>
          <a:p>
            <a:r>
              <a:rPr lang="de-DE" dirty="0"/>
              <a:t>Private Natur des Pfändungspfandrechts: Dafür spricht § 804 Abs. 2 ZPO. Problem dabei: Das Ganze ist doch ziemlich </a:t>
            </a:r>
            <a:r>
              <a:rPr lang="de-DE" dirty="0" err="1"/>
              <a:t>öffent,ich</a:t>
            </a:r>
            <a:r>
              <a:rPr lang="de-DE" dirty="0"/>
              <a:t>-rechtlich überwölbt </a:t>
            </a:r>
          </a:p>
          <a:p>
            <a:r>
              <a:rPr lang="de-DE" dirty="0"/>
              <a:t>Deshalb gemischt. Das bedeutet: Es müssen die Voraussetzungen einer wirksamen Pfändung plus die weiteren privatrechtlichen Voraussetzungen vorliegen, also insb. Eigentum des Schuldners </a:t>
            </a:r>
          </a:p>
        </p:txBody>
      </p:sp>
      <p:sp>
        <p:nvSpPr>
          <p:cNvPr id="4" name="Foliennummernplatzhalter 3"/>
          <p:cNvSpPr>
            <a:spLocks noGrp="1"/>
          </p:cNvSpPr>
          <p:nvPr>
            <p:ph type="sldNum" sz="quarter" idx="5"/>
          </p:nvPr>
        </p:nvSpPr>
        <p:spPr/>
        <p:txBody>
          <a:bodyPr/>
          <a:lstStyle/>
          <a:p>
            <a:pPr defTabSz="914536">
              <a:defRPr/>
            </a:pPr>
            <a:fld id="{4278AC0F-A54A-460D-BD15-B47AD84DD454}" type="slidenum">
              <a:rPr lang="de-DE">
                <a:solidFill>
                  <a:prstClr val="black"/>
                </a:solidFill>
                <a:latin typeface="Calibri" panose="020F0502020204030204"/>
              </a:rPr>
              <a:pPr defTabSz="914536">
                <a:defRPr/>
              </a:pPr>
              <a:t>37</a:t>
            </a:fld>
            <a:endParaRPr lang="de-DE">
              <a:solidFill>
                <a:prstClr val="black"/>
              </a:solidFill>
              <a:latin typeface="Calibri" panose="020F0502020204030204"/>
            </a:endParaRPr>
          </a:p>
        </p:txBody>
      </p:sp>
    </p:spTree>
    <p:extLst>
      <p:ext uri="{BB962C8B-B14F-4D97-AF65-F5344CB8AC3E}">
        <p14:creationId xmlns:p14="http://schemas.microsoft.com/office/powerpoint/2010/main" val="1613167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Jedes </a:t>
            </a:r>
            <a:r>
              <a:rPr lang="de-DE" b="1" dirty="0"/>
              <a:t>Rechtsgeschäft</a:t>
            </a:r>
            <a:r>
              <a:rPr lang="de-DE" dirty="0"/>
              <a:t>, das darauf gerichtet ist, auf ein bestehendes Recht einzuwirken, indem es aufgehoben, übertragen, belastet oder inhaltlich verändert wird. </a:t>
            </a:r>
          </a:p>
        </p:txBody>
      </p:sp>
      <p:sp>
        <p:nvSpPr>
          <p:cNvPr id="4" name="Foliennummernplatzhalter 3"/>
          <p:cNvSpPr>
            <a:spLocks noGrp="1"/>
          </p:cNvSpPr>
          <p:nvPr>
            <p:ph type="sldNum" sz="quarter" idx="5"/>
          </p:nvPr>
        </p:nvSpPr>
        <p:spPr/>
        <p:txBody>
          <a:bodyPr/>
          <a:lstStyle/>
          <a:p>
            <a:pPr defTabSz="914536">
              <a:defRPr/>
            </a:pPr>
            <a:fld id="{4278AC0F-A54A-460D-BD15-B47AD84DD454}" type="slidenum">
              <a:rPr lang="de-DE">
                <a:solidFill>
                  <a:prstClr val="black"/>
                </a:solidFill>
                <a:latin typeface="Calibri" panose="020F0502020204030204"/>
              </a:rPr>
              <a:pPr defTabSz="914536">
                <a:defRPr/>
              </a:pPr>
              <a:t>43</a:t>
            </a:fld>
            <a:endParaRPr lang="de-DE">
              <a:solidFill>
                <a:prstClr val="black"/>
              </a:solidFill>
              <a:latin typeface="Calibri" panose="020F0502020204030204"/>
            </a:endParaRPr>
          </a:p>
        </p:txBody>
      </p:sp>
    </p:spTree>
    <p:extLst>
      <p:ext uri="{BB962C8B-B14F-4D97-AF65-F5344CB8AC3E}">
        <p14:creationId xmlns:p14="http://schemas.microsoft.com/office/powerpoint/2010/main" val="4161125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 sich ja schon, denn das Eigentum der B-Bank verschwindet ja. </a:t>
            </a:r>
          </a:p>
        </p:txBody>
      </p:sp>
      <p:sp>
        <p:nvSpPr>
          <p:cNvPr id="4" name="Foliennummernplatzhalter 3"/>
          <p:cNvSpPr>
            <a:spLocks noGrp="1"/>
          </p:cNvSpPr>
          <p:nvPr>
            <p:ph type="sldNum" sz="quarter" idx="5"/>
          </p:nvPr>
        </p:nvSpPr>
        <p:spPr/>
        <p:txBody>
          <a:bodyPr/>
          <a:lstStyle/>
          <a:p>
            <a:pPr defTabSz="914536">
              <a:defRPr/>
            </a:pPr>
            <a:fld id="{4278AC0F-A54A-460D-BD15-B47AD84DD454}" type="slidenum">
              <a:rPr lang="de-DE">
                <a:solidFill>
                  <a:prstClr val="black"/>
                </a:solidFill>
                <a:latin typeface="Calibri" panose="020F0502020204030204"/>
              </a:rPr>
              <a:pPr defTabSz="914536">
                <a:defRPr/>
              </a:pPr>
              <a:t>45</a:t>
            </a:fld>
            <a:endParaRPr lang="de-DE">
              <a:solidFill>
                <a:prstClr val="black"/>
              </a:solidFill>
              <a:latin typeface="Calibri" panose="020F0502020204030204"/>
            </a:endParaRPr>
          </a:p>
        </p:txBody>
      </p:sp>
    </p:spTree>
    <p:extLst>
      <p:ext uri="{BB962C8B-B14F-4D97-AF65-F5344CB8AC3E}">
        <p14:creationId xmlns:p14="http://schemas.microsoft.com/office/powerpoint/2010/main" val="4191098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6"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93413" y="433388"/>
            <a:ext cx="9906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4463818" y="2511726"/>
            <a:ext cx="7008779" cy="1437521"/>
          </a:xfrm>
          <a:prstGeom prst="rect">
            <a:avLst/>
          </a:prstGeom>
        </p:spPr>
        <p:txBody>
          <a:bodyPr/>
          <a:lstStyle>
            <a:lvl1pPr algn="l">
              <a:defRPr sz="3200">
                <a:solidFill>
                  <a:schemeClr val="tx2"/>
                </a:solidFill>
                <a:latin typeface="Segoe UI" panose="020B0502040204020203" pitchFamily="34" charset="0"/>
                <a:cs typeface="Segoe UI" panose="020B0502040204020203" pitchFamily="34" charset="0"/>
              </a:defRPr>
            </a:lvl1pPr>
          </a:lstStyle>
          <a:p>
            <a:r>
              <a:rPr lang="en-US" dirty="0"/>
              <a:t>Titelmasterformat durch Klicken bearbeiten</a:t>
            </a:r>
            <a:endParaRPr lang="de-DE" dirty="0"/>
          </a:p>
        </p:txBody>
      </p:sp>
      <p:sp>
        <p:nvSpPr>
          <p:cNvPr id="3" name="Untertitel 2"/>
          <p:cNvSpPr>
            <a:spLocks noGrp="1"/>
          </p:cNvSpPr>
          <p:nvPr>
            <p:ph type="subTitle" idx="1"/>
          </p:nvPr>
        </p:nvSpPr>
        <p:spPr>
          <a:xfrm>
            <a:off x="4463818" y="3951886"/>
            <a:ext cx="7008779" cy="1637355"/>
          </a:xfrm>
          <a:prstGeom prst="rect">
            <a:avLst/>
          </a:prstGeom>
        </p:spPr>
        <p:txBody>
          <a:bodyPr/>
          <a:lstStyle>
            <a:lvl1pPr marL="0" indent="0" algn="l">
              <a:lnSpc>
                <a:spcPct val="130000"/>
              </a:lnSpc>
              <a:buNone/>
              <a:defRPr sz="2000" baseline="0">
                <a:solidFill>
                  <a:schemeClr val="tx2"/>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Formatvorlage des Untertitelmasters durch Klicken bearbeiten</a:t>
            </a:r>
            <a:endParaRPr lang="de-DE" dirty="0"/>
          </a:p>
        </p:txBody>
      </p:sp>
      <p:pic>
        <p:nvPicPr>
          <p:cNvPr id="7" name="Grafik 9"/>
          <p:cNvPicPr>
            <a:picLocks noChangeAspect="1"/>
          </p:cNvPicPr>
          <p:nvPr userDrawn="1"/>
        </p:nvPicPr>
        <p:blipFill>
          <a:blip r:embed="rId3">
            <a:extLst>
              <a:ext uri="{28A0092B-C50C-407E-A947-70E740481C1C}">
                <a14:useLocalDpi xmlns:a14="http://schemas.microsoft.com/office/drawing/2010/main" val="0"/>
              </a:ext>
            </a:extLst>
          </a:blip>
          <a:srcRect l="50375"/>
          <a:stretch>
            <a:fillRect/>
          </a:stretch>
        </p:blipFill>
        <p:spPr bwMode="auto">
          <a:xfrm>
            <a:off x="0" y="19050"/>
            <a:ext cx="3024188"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68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Text-Kombi-5-Aufzählung links">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097588"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5" name="Content Placeholder 2"/>
          <p:cNvSpPr>
            <a:spLocks noGrp="1"/>
          </p:cNvSpPr>
          <p:nvPr>
            <p:ph idx="1"/>
          </p:nvPr>
        </p:nvSpPr>
        <p:spPr>
          <a:xfrm>
            <a:off x="485392" y="1345199"/>
            <a:ext cx="5049839" cy="4913312"/>
          </a:xfrm>
          <a:prstGeom prst="rect">
            <a:avLst/>
          </a:prstGeom>
        </p:spPr>
        <p:txBody>
          <a:bodyPr lIns="0" tIns="46800"/>
          <a:lstStyle>
            <a:lvl1pPr marL="342900" indent="-342900">
              <a:lnSpc>
                <a:spcPct val="10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a:p>
            <a:pPr lvl="1"/>
            <a:r>
              <a:rPr lang="de-DE" dirty="0"/>
              <a:t>Zweite Ebene</a:t>
            </a:r>
          </a:p>
          <a:p>
            <a:pPr lvl="2"/>
            <a:r>
              <a:rPr lang="de-DE" dirty="0"/>
              <a:t>Dritte Ebene</a:t>
            </a:r>
          </a:p>
        </p:txBody>
      </p:sp>
      <p:sp>
        <p:nvSpPr>
          <p:cNvPr id="12"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293CF4DE-E7B9-4A39-85BA-CD29C9A68641}" type="slidenum">
              <a:rPr lang="de-DE" altLang="de-DE"/>
              <a:pPr>
                <a:defRPr/>
              </a:pPr>
              <a:t>‹Nr.›</a:t>
            </a:fld>
            <a:endParaRPr lang="de-DE" altLang="de-DE" dirty="0"/>
          </a:p>
        </p:txBody>
      </p:sp>
      <p:sp>
        <p:nvSpPr>
          <p:cNvPr id="14"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51855056-1E21-4144-A160-E57A3818CF48}" type="datetime1">
              <a:rPr lang="de-DE" smtClean="0"/>
              <a:t>17.07.2025</a:t>
            </a:fld>
            <a:endParaRPr lang="de-DE" dirty="0"/>
          </a:p>
        </p:txBody>
      </p:sp>
    </p:spTree>
    <p:extLst>
      <p:ext uri="{BB962C8B-B14F-4D97-AF65-F5344CB8AC3E}">
        <p14:creationId xmlns:p14="http://schemas.microsoft.com/office/powerpoint/2010/main" val="686189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lie mit Platzierung zweites Logo">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15"/>
          <p:cNvCxnSpPr/>
          <p:nvPr userDrawn="1"/>
        </p:nvCxnSpPr>
        <p:spPr>
          <a:xfrm rot="5400000">
            <a:off x="10156825" y="593725"/>
            <a:ext cx="522288" cy="1588"/>
          </a:xfrm>
          <a:prstGeom prst="line">
            <a:avLst/>
          </a:prstGeom>
          <a:ln w="63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Textplatzhalter 26"/>
          <p:cNvSpPr>
            <a:spLocks noGrp="1"/>
          </p:cNvSpPr>
          <p:nvPr>
            <p:ph type="body" sz="quarter" idx="10"/>
          </p:nvPr>
        </p:nvSpPr>
        <p:spPr>
          <a:xfrm>
            <a:off x="397933" y="349044"/>
            <a:ext cx="7714291"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6" name="Textplatzhalter 28"/>
          <p:cNvSpPr>
            <a:spLocks noGrp="1"/>
          </p:cNvSpPr>
          <p:nvPr>
            <p:ph type="body" sz="quarter" idx="11"/>
          </p:nvPr>
        </p:nvSpPr>
        <p:spPr>
          <a:xfrm>
            <a:off x="1630030" y="1350048"/>
            <a:ext cx="9163384"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6CD1FB83-203C-41EE-8C47-FF8D51B47D55}" type="slidenum">
              <a:rPr lang="de-DE" altLang="de-DE"/>
              <a:pPr>
                <a:defRPr/>
              </a:pPr>
              <a:t>‹Nr.›</a:t>
            </a:fld>
            <a:endParaRPr lang="de-DE" altLang="de-DE" dirty="0"/>
          </a:p>
        </p:txBody>
      </p:sp>
      <p:sp>
        <p:nvSpPr>
          <p:cNvPr id="14"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851002F9-C7A7-47AF-B0EB-FBA8FF6632CF}" type="datetime1">
              <a:rPr lang="de-DE" smtClean="0"/>
              <a:t>17.07.2025</a:t>
            </a:fld>
            <a:endParaRPr lang="de-DE" dirty="0"/>
          </a:p>
        </p:txBody>
      </p:sp>
    </p:spTree>
    <p:extLst>
      <p:ext uri="{BB962C8B-B14F-4D97-AF65-F5344CB8AC3E}">
        <p14:creationId xmlns:p14="http://schemas.microsoft.com/office/powerpoint/2010/main" val="183215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ennfolie 1 - Gelbgrün">
    <p:spTree>
      <p:nvGrpSpPr>
        <p:cNvPr id="1" name=""/>
        <p:cNvGrpSpPr/>
        <p:nvPr/>
      </p:nvGrpSpPr>
      <p:grpSpPr>
        <a:xfrm>
          <a:off x="0" y="0"/>
          <a:ext cx="0" cy="0"/>
          <a:chOff x="0" y="0"/>
          <a:chExt cx="0" cy="0"/>
        </a:xfrm>
      </p:grpSpPr>
      <p:sp>
        <p:nvSpPr>
          <p:cNvPr id="11" name="Rechteck 10"/>
          <p:cNvSpPr/>
          <p:nvPr userDrawn="1"/>
        </p:nvSpPr>
        <p:spPr>
          <a:xfrm>
            <a:off x="0" y="2740"/>
            <a:ext cx="12192000" cy="62626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0" name="Textplatzhalter 26"/>
          <p:cNvSpPr>
            <a:spLocks noGrp="1"/>
          </p:cNvSpPr>
          <p:nvPr>
            <p:ph type="body" sz="quarter" idx="13"/>
          </p:nvPr>
        </p:nvSpPr>
        <p:spPr>
          <a:xfrm>
            <a:off x="0" y="2745414"/>
            <a:ext cx="12203113" cy="695618"/>
          </a:xfrm>
          <a:prstGeom prst="rect">
            <a:avLst/>
          </a:prstGeom>
        </p:spPr>
        <p:txBody>
          <a:bodyPr vert="horz"/>
          <a:lstStyle>
            <a:lvl1pPr marL="0" indent="0" algn="ctr">
              <a:buFont typeface="Lucida Grande"/>
              <a:buNone/>
              <a:defRPr sz="3000">
                <a:solidFill>
                  <a:srgbClr val="01283F"/>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7"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8"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9"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D71DC42B-2071-458F-9076-85B8B2AF5C05}" type="datetime1">
              <a:rPr lang="de-DE" smtClean="0"/>
              <a:t>17.07.2025</a:t>
            </a:fld>
            <a:endParaRPr lang="de-DE" dirty="0"/>
          </a:p>
        </p:txBody>
      </p:sp>
    </p:spTree>
    <p:extLst>
      <p:ext uri="{BB962C8B-B14F-4D97-AF65-F5344CB8AC3E}">
        <p14:creationId xmlns:p14="http://schemas.microsoft.com/office/powerpoint/2010/main" val="1400667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nnfolie 2 - Rot">
    <p:spTree>
      <p:nvGrpSpPr>
        <p:cNvPr id="1" name=""/>
        <p:cNvGrpSpPr/>
        <p:nvPr/>
      </p:nvGrpSpPr>
      <p:grpSpPr>
        <a:xfrm>
          <a:off x="0" y="0"/>
          <a:ext cx="0" cy="0"/>
          <a:chOff x="0" y="0"/>
          <a:chExt cx="0" cy="0"/>
        </a:xfrm>
      </p:grpSpPr>
      <p:sp>
        <p:nvSpPr>
          <p:cNvPr id="22" name="Rechteck 21"/>
          <p:cNvSpPr/>
          <p:nvPr userDrawn="1"/>
        </p:nvSpPr>
        <p:spPr>
          <a:xfrm>
            <a:off x="0" y="0"/>
            <a:ext cx="12192000" cy="626268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1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8" name="Textplatzhalter 26"/>
          <p:cNvSpPr>
            <a:spLocks noGrp="1"/>
          </p:cNvSpPr>
          <p:nvPr>
            <p:ph type="body" sz="quarter" idx="13"/>
          </p:nvPr>
        </p:nvSpPr>
        <p:spPr>
          <a:xfrm>
            <a:off x="4499" y="2745412"/>
            <a:ext cx="12198614" cy="695619"/>
          </a:xfrm>
          <a:prstGeom prst="rect">
            <a:avLst/>
          </a:prstGeom>
        </p:spPr>
        <p:txBody>
          <a:bodyPr vert="horz"/>
          <a:lstStyle>
            <a:lvl1pPr marL="0" indent="0" algn="ctr">
              <a:buFont typeface="Lucida Grande"/>
              <a:buNone/>
              <a:defRPr sz="3000">
                <a:solidFill>
                  <a:schemeClr val="bg1"/>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9"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20"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21"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5909ABAB-73D2-4823-A1D8-3734C5797C8F}" type="datetime1">
              <a:rPr lang="de-DE" smtClean="0"/>
              <a:t>17.07.2025</a:t>
            </a:fld>
            <a:endParaRPr lang="de-DE" dirty="0"/>
          </a:p>
        </p:txBody>
      </p:sp>
    </p:spTree>
    <p:extLst>
      <p:ext uri="{BB962C8B-B14F-4D97-AF65-F5344CB8AC3E}">
        <p14:creationId xmlns:p14="http://schemas.microsoft.com/office/powerpoint/2010/main" val="1420708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ennfolie 3 - Blauschwarz">
    <p:spTree>
      <p:nvGrpSpPr>
        <p:cNvPr id="1" name=""/>
        <p:cNvGrpSpPr/>
        <p:nvPr/>
      </p:nvGrpSpPr>
      <p:grpSpPr>
        <a:xfrm>
          <a:off x="0" y="0"/>
          <a:ext cx="0" cy="0"/>
          <a:chOff x="0" y="0"/>
          <a:chExt cx="0" cy="0"/>
        </a:xfrm>
      </p:grpSpPr>
      <p:sp>
        <p:nvSpPr>
          <p:cNvPr id="22" name="Rechteck 21"/>
          <p:cNvSpPr/>
          <p:nvPr userDrawn="1"/>
        </p:nvSpPr>
        <p:spPr>
          <a:xfrm>
            <a:off x="0" y="0"/>
            <a:ext cx="12192000" cy="6262688"/>
          </a:xfrm>
          <a:prstGeom prst="rect">
            <a:avLst/>
          </a:prstGeom>
          <a:solidFill>
            <a:srgbClr val="01283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1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8" name="Textplatzhalter 26"/>
          <p:cNvSpPr>
            <a:spLocks noGrp="1"/>
          </p:cNvSpPr>
          <p:nvPr>
            <p:ph type="body" sz="quarter" idx="13"/>
          </p:nvPr>
        </p:nvSpPr>
        <p:spPr>
          <a:xfrm>
            <a:off x="4499" y="2745412"/>
            <a:ext cx="12198614" cy="695619"/>
          </a:xfrm>
          <a:prstGeom prst="rect">
            <a:avLst/>
          </a:prstGeom>
        </p:spPr>
        <p:txBody>
          <a:bodyPr vert="horz"/>
          <a:lstStyle>
            <a:lvl1pPr marL="0" indent="0" algn="ctr">
              <a:buFont typeface="Lucida Grande"/>
              <a:buNone/>
              <a:defRPr sz="3000">
                <a:solidFill>
                  <a:schemeClr val="bg1"/>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9"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20"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21"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EB1A0708-431C-464A-B3C4-794D2AE6676C}" type="datetime1">
              <a:rPr lang="de-DE" smtClean="0"/>
              <a:t>17.07.2025</a:t>
            </a:fld>
            <a:endParaRPr lang="de-DE" dirty="0"/>
          </a:p>
        </p:txBody>
      </p:sp>
    </p:spTree>
    <p:extLst>
      <p:ext uri="{BB962C8B-B14F-4D97-AF65-F5344CB8AC3E}">
        <p14:creationId xmlns:p14="http://schemas.microsoft.com/office/powerpoint/2010/main" val="841550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ennfolie 4 - Eule angeschnitten positiv weiß">
    <p:spTree>
      <p:nvGrpSpPr>
        <p:cNvPr id="1" name=""/>
        <p:cNvGrpSpPr/>
        <p:nvPr/>
      </p:nvGrpSpPr>
      <p:grpSpPr>
        <a:xfrm>
          <a:off x="0" y="0"/>
          <a:ext cx="0" cy="0"/>
          <a:chOff x="0" y="0"/>
          <a:chExt cx="0" cy="0"/>
        </a:xfrm>
      </p:grpSpPr>
      <p:sp>
        <p:nvSpPr>
          <p:cNvPr id="5"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6"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Textplatzhalter 26"/>
          <p:cNvSpPr>
            <a:spLocks noGrp="1"/>
          </p:cNvSpPr>
          <p:nvPr>
            <p:ph type="body" sz="quarter" idx="13"/>
          </p:nvPr>
        </p:nvSpPr>
        <p:spPr>
          <a:xfrm>
            <a:off x="4499" y="2745412"/>
            <a:ext cx="12187501" cy="695619"/>
          </a:xfrm>
          <a:prstGeom prst="rect">
            <a:avLst/>
          </a:prstGeom>
        </p:spPr>
        <p:txBody>
          <a:bodyPr vert="horz"/>
          <a:lstStyle>
            <a:lvl1pPr marL="0" indent="0" algn="ctr">
              <a:buFont typeface="Lucida Grande"/>
              <a:buNone/>
              <a:defRPr sz="3000">
                <a:solidFill>
                  <a:srgbClr val="19406B"/>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0"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1"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12"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178DEFD4-E017-4B82-B5B5-0E6610532E0D}" type="datetime1">
              <a:rPr lang="de-DE" smtClean="0"/>
              <a:t>17.07.2025</a:t>
            </a:fld>
            <a:endParaRPr lang="de-DE" dirty="0"/>
          </a:p>
        </p:txBody>
      </p:sp>
      <p:pic>
        <p:nvPicPr>
          <p:cNvPr id="3" name="Grafik 9"/>
          <p:cNvPicPr>
            <a:picLocks noChangeAspect="1"/>
          </p:cNvPicPr>
          <p:nvPr userDrawn="1"/>
        </p:nvPicPr>
        <p:blipFill>
          <a:blip r:embed="rId2">
            <a:extLst>
              <a:ext uri="{28A0092B-C50C-407E-A947-70E740481C1C}">
                <a14:useLocalDpi xmlns:a14="http://schemas.microsoft.com/office/drawing/2010/main" val="0"/>
              </a:ext>
            </a:extLst>
          </a:blip>
          <a:srcRect l="-1607" b="54561"/>
          <a:stretch>
            <a:fillRect/>
          </a:stretch>
        </p:blipFill>
        <p:spPr bwMode="auto">
          <a:xfrm>
            <a:off x="3718823" y="3871866"/>
            <a:ext cx="4758853" cy="238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302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977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bschlußfolie">
    <p:spTree>
      <p:nvGrpSpPr>
        <p:cNvPr id="1" name=""/>
        <p:cNvGrpSpPr/>
        <p:nvPr/>
      </p:nvGrpSpPr>
      <p:grpSpPr>
        <a:xfrm>
          <a:off x="0" y="0"/>
          <a:ext cx="0" cy="0"/>
          <a:chOff x="0" y="0"/>
          <a:chExt cx="0" cy="0"/>
        </a:xfrm>
      </p:grpSpPr>
      <p:pic>
        <p:nvPicPr>
          <p:cNvPr id="3" name="Grafik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5275" y="1774825"/>
            <a:ext cx="398621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a:spLocks noGrp="1"/>
          </p:cNvSpPr>
          <p:nvPr>
            <p:ph type="ctrTitle"/>
          </p:nvPr>
        </p:nvSpPr>
        <p:spPr>
          <a:xfrm>
            <a:off x="0" y="3957214"/>
            <a:ext cx="12192000" cy="576064"/>
          </a:xfrm>
          <a:prstGeom prst="rect">
            <a:avLst/>
          </a:prstGeom>
          <a:noFill/>
        </p:spPr>
        <p:txBody>
          <a:bodyPr/>
          <a:lstStyle>
            <a:lvl1pPr algn="ctr">
              <a:defRPr sz="3600">
                <a:solidFill>
                  <a:schemeClr val="tx2"/>
                </a:solidFill>
                <a:latin typeface="Segoe UI" panose="020B0502040204020203" pitchFamily="34" charset="0"/>
                <a:cs typeface="Segoe UI" panose="020B0502040204020203" pitchFamily="34" charset="0"/>
              </a:defRPr>
            </a:lvl1pPr>
          </a:lstStyle>
          <a:p>
            <a:r>
              <a:rPr lang="de-DE" dirty="0"/>
              <a:t>Titelmasterformat durch Klicken bearbeiten</a:t>
            </a:r>
          </a:p>
        </p:txBody>
      </p:sp>
    </p:spTree>
    <p:extLst>
      <p:ext uri="{BB962C8B-B14F-4D97-AF65-F5344CB8AC3E}">
        <p14:creationId xmlns:p14="http://schemas.microsoft.com/office/powerpoint/2010/main" val="1598786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6"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93413" y="433388"/>
            <a:ext cx="9906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4463818" y="2511726"/>
            <a:ext cx="7008779" cy="1437521"/>
          </a:xfrm>
          <a:prstGeom prst="rect">
            <a:avLst/>
          </a:prstGeom>
        </p:spPr>
        <p:txBody>
          <a:bodyPr/>
          <a:lstStyle>
            <a:lvl1pPr algn="l">
              <a:defRPr sz="3200">
                <a:solidFill>
                  <a:schemeClr val="tx2"/>
                </a:solidFill>
                <a:latin typeface="Segoe UI" panose="020B0502040204020203" pitchFamily="34" charset="0"/>
                <a:cs typeface="Segoe UI" panose="020B0502040204020203" pitchFamily="34" charset="0"/>
              </a:defRPr>
            </a:lvl1pPr>
          </a:lstStyle>
          <a:p>
            <a:r>
              <a:rPr lang="en-US" dirty="0"/>
              <a:t>Titelmasterformat durch Klicken bearbeiten</a:t>
            </a:r>
            <a:endParaRPr lang="de-DE" dirty="0"/>
          </a:p>
        </p:txBody>
      </p:sp>
      <p:sp>
        <p:nvSpPr>
          <p:cNvPr id="3" name="Untertitel 2"/>
          <p:cNvSpPr>
            <a:spLocks noGrp="1"/>
          </p:cNvSpPr>
          <p:nvPr>
            <p:ph type="subTitle" idx="1"/>
          </p:nvPr>
        </p:nvSpPr>
        <p:spPr>
          <a:xfrm>
            <a:off x="4463818" y="3951886"/>
            <a:ext cx="7008779" cy="1637355"/>
          </a:xfrm>
          <a:prstGeom prst="rect">
            <a:avLst/>
          </a:prstGeom>
        </p:spPr>
        <p:txBody>
          <a:bodyPr/>
          <a:lstStyle>
            <a:lvl1pPr marL="0" indent="0" algn="l">
              <a:lnSpc>
                <a:spcPct val="130000"/>
              </a:lnSpc>
              <a:buNone/>
              <a:defRPr sz="2000" baseline="0">
                <a:solidFill>
                  <a:schemeClr val="tx2"/>
                </a:solidFill>
                <a:latin typeface="Segoe UI" panose="020B0502040204020203" pitchFamily="34" charset="0"/>
                <a:cs typeface="Segoe UI"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Formatvorlage des Untertitelmasters durch Klicken bearbeiten</a:t>
            </a:r>
            <a:endParaRPr lang="de-DE" dirty="0"/>
          </a:p>
        </p:txBody>
      </p:sp>
      <p:pic>
        <p:nvPicPr>
          <p:cNvPr id="7" name="Grafik 9"/>
          <p:cNvPicPr>
            <a:picLocks noChangeAspect="1"/>
          </p:cNvPicPr>
          <p:nvPr userDrawn="1"/>
        </p:nvPicPr>
        <p:blipFill>
          <a:blip r:embed="rId3">
            <a:extLst>
              <a:ext uri="{28A0092B-C50C-407E-A947-70E740481C1C}">
                <a14:useLocalDpi xmlns:a14="http://schemas.microsoft.com/office/drawing/2010/main" val="0"/>
              </a:ext>
            </a:extLst>
          </a:blip>
          <a:srcRect l="50375"/>
          <a:stretch>
            <a:fillRect/>
          </a:stretch>
        </p:blipFill>
        <p:spPr bwMode="auto">
          <a:xfrm>
            <a:off x="0" y="19050"/>
            <a:ext cx="3024188"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285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Inhalt mit Fließtext 24p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29" name="Textplatzhalter 28"/>
          <p:cNvSpPr>
            <a:spLocks noGrp="1"/>
          </p:cNvSpPr>
          <p:nvPr>
            <p:ph type="body" sz="quarter" idx="11"/>
          </p:nvPr>
        </p:nvSpPr>
        <p:spPr>
          <a:xfrm>
            <a:off x="1630030" y="1350048"/>
            <a:ext cx="9163384"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1"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3403F9C6-84D0-4162-91EE-42F978B0FA19}" type="slidenum">
              <a:rPr lang="de-DE" altLang="de-DE"/>
              <a:pPr>
                <a:defRPr/>
              </a:pPr>
              <a:t>‹Nr.›</a:t>
            </a:fld>
            <a:endParaRPr lang="de-DE" altLang="de-DE" dirty="0"/>
          </a:p>
        </p:txBody>
      </p:sp>
      <p:sp>
        <p:nvSpPr>
          <p:cNvPr id="13"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E58F741D-A537-469D-83F7-156931288A38}" type="datetime1">
              <a:rPr lang="de-DE" smtClean="0"/>
              <a:t>17.07.2025</a:t>
            </a:fld>
            <a:endParaRPr lang="de-DE" dirty="0"/>
          </a:p>
        </p:txBody>
      </p:sp>
    </p:spTree>
    <p:extLst>
      <p:ext uri="{BB962C8B-B14F-4D97-AF65-F5344CB8AC3E}">
        <p14:creationId xmlns:p14="http://schemas.microsoft.com/office/powerpoint/2010/main" val="335666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mit Fließtext 24p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29" name="Textplatzhalter 28"/>
          <p:cNvSpPr>
            <a:spLocks noGrp="1"/>
          </p:cNvSpPr>
          <p:nvPr>
            <p:ph type="body" sz="quarter" idx="11"/>
          </p:nvPr>
        </p:nvSpPr>
        <p:spPr>
          <a:xfrm>
            <a:off x="1630030" y="1350048"/>
            <a:ext cx="9163384"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1"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3403F9C6-84D0-4162-91EE-42F978B0FA19}" type="slidenum">
              <a:rPr lang="de-DE" altLang="de-DE"/>
              <a:pPr>
                <a:defRPr/>
              </a:pPr>
              <a:t>‹Nr.›</a:t>
            </a:fld>
            <a:endParaRPr lang="de-DE" altLang="de-DE" dirty="0"/>
          </a:p>
        </p:txBody>
      </p:sp>
      <p:sp>
        <p:nvSpPr>
          <p:cNvPr id="13"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6E27D743-EC4F-412A-B1AF-DB65B0813786}" type="datetime1">
              <a:rPr lang="de-DE" smtClean="0"/>
              <a:t>17.07.2025</a:t>
            </a:fld>
            <a:endParaRPr lang="de-DE" dirty="0"/>
          </a:p>
        </p:txBody>
      </p:sp>
    </p:spTree>
    <p:extLst>
      <p:ext uri="{BB962C8B-B14F-4D97-AF65-F5344CB8AC3E}">
        <p14:creationId xmlns:p14="http://schemas.microsoft.com/office/powerpoint/2010/main" val="2480692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 mit Fließtext fett 24 p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platzhalter 28"/>
          <p:cNvSpPr>
            <a:spLocks noGrp="1"/>
          </p:cNvSpPr>
          <p:nvPr>
            <p:ph type="body" sz="quarter" idx="11"/>
          </p:nvPr>
        </p:nvSpPr>
        <p:spPr>
          <a:xfrm>
            <a:off x="1630030" y="1350048"/>
            <a:ext cx="9169400" cy="4495800"/>
          </a:xfrm>
          <a:prstGeom prst="rect">
            <a:avLst/>
          </a:prstGeom>
        </p:spPr>
        <p:txBody>
          <a:bodyPr vert="horz" lIns="0"/>
          <a:lstStyle>
            <a:lvl1pPr marL="0" marR="0" indent="-342900" algn="l" defTabSz="457200" rtl="0" eaLnBrk="0" fontAlgn="base" latinLnBrk="0" hangingPunct="0">
              <a:lnSpc>
                <a:spcPct val="150000"/>
              </a:lnSpc>
              <a:spcBef>
                <a:spcPts val="24"/>
              </a:spcBef>
              <a:spcAft>
                <a:spcPct val="0"/>
              </a:spcAft>
              <a:buClrTx/>
              <a:buSzTx/>
              <a:buFontTx/>
              <a:buNone/>
              <a:tabLst/>
              <a:defRPr sz="2400" b="1">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4"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1"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A2C501EE-CD04-41E7-B440-C3B3477471E4}" type="slidenum">
              <a:rPr lang="de-DE" altLang="de-DE"/>
              <a:pPr>
                <a:defRPr/>
              </a:pPr>
              <a:t>‹Nr.›</a:t>
            </a:fld>
            <a:endParaRPr lang="de-DE" altLang="de-DE" dirty="0"/>
          </a:p>
        </p:txBody>
      </p:sp>
      <p:sp>
        <p:nvSpPr>
          <p:cNvPr id="13"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358B9597-1F9D-4C36-8EE4-2337585628EA}" type="datetime1">
              <a:rPr lang="de-DE" smtClean="0"/>
              <a:t>17.07.2025</a:t>
            </a:fld>
            <a:endParaRPr lang="de-DE" dirty="0"/>
          </a:p>
        </p:txBody>
      </p:sp>
    </p:spTree>
    <p:extLst>
      <p:ext uri="{BB962C8B-B14F-4D97-AF65-F5344CB8AC3E}">
        <p14:creationId xmlns:p14="http://schemas.microsoft.com/office/powerpoint/2010/main" val="519316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ufzählung eingerück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6" name="Content Placeholder 2"/>
          <p:cNvSpPr>
            <a:spLocks noGrp="1"/>
          </p:cNvSpPr>
          <p:nvPr>
            <p:ph idx="1"/>
          </p:nvPr>
        </p:nvSpPr>
        <p:spPr>
          <a:xfrm>
            <a:off x="1630363" y="1345199"/>
            <a:ext cx="9154784" cy="4913312"/>
          </a:xfrm>
          <a:prstGeom prst="rect">
            <a:avLst/>
          </a:prstGeom>
        </p:spPr>
        <p:txBody>
          <a:bodyPr lIns="0" tIns="46800"/>
          <a:lstStyle>
            <a:lvl1pPr marL="342900" indent="-342900">
              <a:lnSpc>
                <a:spcPct val="15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a:p>
            <a:pPr lvl="1"/>
            <a:r>
              <a:rPr lang="de-DE" dirty="0"/>
              <a:t>Zweite Ebene</a:t>
            </a:r>
          </a:p>
          <a:p>
            <a:pPr lvl="2"/>
            <a:r>
              <a:rPr lang="de-DE" dirty="0"/>
              <a:t>Dritte Ebene</a:t>
            </a:r>
          </a:p>
        </p:txBody>
      </p:sp>
      <p:sp>
        <p:nvSpPr>
          <p:cNvPr id="11"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E7D33876-A343-4AB0-AF59-3085283FF471}" type="slidenum">
              <a:rPr lang="de-DE" altLang="de-DE"/>
              <a:pPr>
                <a:defRPr/>
              </a:pPr>
              <a:t>‹Nr.›</a:t>
            </a:fld>
            <a:endParaRPr lang="de-DE" altLang="de-DE" dirty="0"/>
          </a:p>
        </p:txBody>
      </p:sp>
      <p:sp>
        <p:nvSpPr>
          <p:cNvPr id="13"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897EFE5C-2636-4BAA-B082-57A1C5E49AF4}" type="datetime1">
              <a:rPr lang="de-DE" smtClean="0"/>
              <a:t>17.07.2025</a:t>
            </a:fld>
            <a:endParaRPr lang="de-DE" dirty="0"/>
          </a:p>
        </p:txBody>
      </p:sp>
    </p:spTree>
    <p:extLst>
      <p:ext uri="{BB962C8B-B14F-4D97-AF65-F5344CB8AC3E}">
        <p14:creationId xmlns:p14="http://schemas.microsoft.com/office/powerpoint/2010/main" val="738449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ere Folie / Logo Eule / Streifen oben">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7"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9"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platzhalter 26"/>
          <p:cNvSpPr>
            <a:spLocks noGrp="1"/>
          </p:cNvSpPr>
          <p:nvPr>
            <p:ph type="body" sz="quarter" idx="13"/>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0"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1"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E4DCBD55-91F0-45C8-9EAD-31C5FB32C79B}" type="slidenum">
              <a:rPr lang="de-DE" altLang="de-DE"/>
              <a:pPr>
                <a:defRPr/>
              </a:pPr>
              <a:t>‹Nr.›</a:t>
            </a:fld>
            <a:endParaRPr lang="de-DE" altLang="de-DE" dirty="0"/>
          </a:p>
        </p:txBody>
      </p:sp>
      <p:sp>
        <p:nvSpPr>
          <p:cNvPr id="12"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7615D418-103C-4A75-AFFE-C86B70AA7746}" type="datetime1">
              <a:rPr lang="de-DE" smtClean="0"/>
              <a:t>17.07.2025</a:t>
            </a:fld>
            <a:endParaRPr lang="de-DE" dirty="0"/>
          </a:p>
        </p:txBody>
      </p:sp>
    </p:spTree>
    <p:extLst>
      <p:ext uri="{BB962C8B-B14F-4D97-AF65-F5344CB8AC3E}">
        <p14:creationId xmlns:p14="http://schemas.microsoft.com/office/powerpoint/2010/main" val="3117456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Text-Kombi-1">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7"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9"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6350" y="44450"/>
            <a:ext cx="6089650" cy="6210300"/>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Textplatzhalter 28"/>
          <p:cNvSpPr>
            <a:spLocks noGrp="1"/>
          </p:cNvSpPr>
          <p:nvPr>
            <p:ph type="body" sz="quarter" idx="13"/>
          </p:nvPr>
        </p:nvSpPr>
        <p:spPr>
          <a:xfrm>
            <a:off x="6768766" y="1350048"/>
            <a:ext cx="5049838"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1"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2E5EB353-52B3-4C59-974B-DBFB9536EF79}" type="slidenum">
              <a:rPr lang="de-DE" altLang="de-DE"/>
              <a:pPr>
                <a:defRPr/>
              </a:pPr>
              <a:t>‹Nr.›</a:t>
            </a:fld>
            <a:endParaRPr lang="de-DE" altLang="de-DE" dirty="0"/>
          </a:p>
        </p:txBody>
      </p:sp>
      <p:sp>
        <p:nvSpPr>
          <p:cNvPr id="13"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B620B494-B63C-4717-86BE-E591119AF5F9}" type="datetime1">
              <a:rPr lang="de-DE" smtClean="0"/>
              <a:t>17.07.2025</a:t>
            </a:fld>
            <a:endParaRPr lang="de-DE" dirty="0"/>
          </a:p>
        </p:txBody>
      </p:sp>
    </p:spTree>
    <p:extLst>
      <p:ext uri="{BB962C8B-B14F-4D97-AF65-F5344CB8AC3E}">
        <p14:creationId xmlns:p14="http://schemas.microsoft.com/office/powerpoint/2010/main" val="840514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Text-Kombi-2">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350"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4" name="Textplatzhalter 28"/>
          <p:cNvSpPr>
            <a:spLocks noGrp="1"/>
          </p:cNvSpPr>
          <p:nvPr>
            <p:ph type="body" sz="quarter" idx="11"/>
          </p:nvPr>
        </p:nvSpPr>
        <p:spPr>
          <a:xfrm>
            <a:off x="6768766" y="1350048"/>
            <a:ext cx="5049838"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BF903EA1-EC3C-48FB-AFDC-0715A5E8F6B5}" type="slidenum">
              <a:rPr lang="de-DE" altLang="de-DE"/>
              <a:pPr>
                <a:defRPr/>
              </a:pPr>
              <a:t>‹Nr.›</a:t>
            </a:fld>
            <a:endParaRPr lang="de-DE" altLang="de-DE" dirty="0"/>
          </a:p>
        </p:txBody>
      </p:sp>
      <p:sp>
        <p:nvSpPr>
          <p:cNvPr id="15"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1E225EBD-7A17-4662-B820-73B5EDE3A0B6}" type="datetime1">
              <a:rPr lang="de-DE" smtClean="0"/>
              <a:t>17.07.2025</a:t>
            </a:fld>
            <a:endParaRPr lang="de-DE" dirty="0"/>
          </a:p>
        </p:txBody>
      </p:sp>
    </p:spTree>
    <p:extLst>
      <p:ext uri="{BB962C8B-B14F-4D97-AF65-F5344CB8AC3E}">
        <p14:creationId xmlns:p14="http://schemas.microsoft.com/office/powerpoint/2010/main" val="3300357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Text-Kombi-3">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097588"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4" name="Textplatzhalter 28"/>
          <p:cNvSpPr>
            <a:spLocks noGrp="1"/>
          </p:cNvSpPr>
          <p:nvPr>
            <p:ph type="body" sz="quarter" idx="11"/>
          </p:nvPr>
        </p:nvSpPr>
        <p:spPr>
          <a:xfrm>
            <a:off x="490205" y="1350048"/>
            <a:ext cx="4891732"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F49EA074-14BF-4C08-ABA0-19844DC6C375}" type="slidenum">
              <a:rPr lang="de-DE" altLang="de-DE"/>
              <a:pPr>
                <a:defRPr/>
              </a:pPr>
              <a:t>‹Nr.›</a:t>
            </a:fld>
            <a:endParaRPr lang="de-DE" altLang="de-DE" dirty="0"/>
          </a:p>
        </p:txBody>
      </p:sp>
      <p:sp>
        <p:nvSpPr>
          <p:cNvPr id="15"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4700D395-A07A-4499-9481-5C62BAFCFCD9}" type="datetime1">
              <a:rPr lang="de-DE" smtClean="0"/>
              <a:t>17.07.2025</a:t>
            </a:fld>
            <a:endParaRPr lang="de-DE" dirty="0"/>
          </a:p>
        </p:txBody>
      </p:sp>
    </p:spTree>
    <p:extLst>
      <p:ext uri="{BB962C8B-B14F-4D97-AF65-F5344CB8AC3E}">
        <p14:creationId xmlns:p14="http://schemas.microsoft.com/office/powerpoint/2010/main" val="567104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Text-Kombi-4-Aufzählung rechts">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350"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5" name="Content Placeholder 2"/>
          <p:cNvSpPr>
            <a:spLocks noGrp="1"/>
          </p:cNvSpPr>
          <p:nvPr>
            <p:ph idx="1"/>
          </p:nvPr>
        </p:nvSpPr>
        <p:spPr>
          <a:xfrm>
            <a:off x="6768765" y="1345199"/>
            <a:ext cx="5049839" cy="4913312"/>
          </a:xfrm>
          <a:prstGeom prst="rect">
            <a:avLst/>
          </a:prstGeom>
        </p:spPr>
        <p:txBody>
          <a:bodyPr lIns="0" tIns="46800"/>
          <a:lstStyle>
            <a:lvl1pPr marL="342900" indent="-342900">
              <a:lnSpc>
                <a:spcPct val="10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a:p>
            <a:pPr lvl="1"/>
            <a:r>
              <a:rPr lang="de-DE" dirty="0"/>
              <a:t>Zweite Ebene</a:t>
            </a:r>
          </a:p>
          <a:p>
            <a:pPr lvl="2"/>
            <a:r>
              <a:rPr lang="de-DE" dirty="0"/>
              <a:t>Dritte Ebene</a:t>
            </a:r>
          </a:p>
        </p:txBody>
      </p:sp>
      <p:sp>
        <p:nvSpPr>
          <p:cNvPr id="12"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226E317D-C892-416C-87E1-03B7D17D2981}" type="slidenum">
              <a:rPr lang="de-DE" altLang="de-DE"/>
              <a:pPr>
                <a:defRPr/>
              </a:pPr>
              <a:t>‹Nr.›</a:t>
            </a:fld>
            <a:endParaRPr lang="de-DE" altLang="de-DE" dirty="0"/>
          </a:p>
        </p:txBody>
      </p:sp>
      <p:sp>
        <p:nvSpPr>
          <p:cNvPr id="14"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47465EFD-90E6-4B72-8647-C9B017EAB884}" type="datetime1">
              <a:rPr lang="de-DE" smtClean="0"/>
              <a:t>17.07.2025</a:t>
            </a:fld>
            <a:endParaRPr lang="de-DE" dirty="0"/>
          </a:p>
        </p:txBody>
      </p:sp>
    </p:spTree>
    <p:extLst>
      <p:ext uri="{BB962C8B-B14F-4D97-AF65-F5344CB8AC3E}">
        <p14:creationId xmlns:p14="http://schemas.microsoft.com/office/powerpoint/2010/main" val="3839718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Text-Kombi-5-Aufzählung links">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097588"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5" name="Content Placeholder 2"/>
          <p:cNvSpPr>
            <a:spLocks noGrp="1"/>
          </p:cNvSpPr>
          <p:nvPr>
            <p:ph idx="1"/>
          </p:nvPr>
        </p:nvSpPr>
        <p:spPr>
          <a:xfrm>
            <a:off x="485392" y="1345199"/>
            <a:ext cx="5049839" cy="4913312"/>
          </a:xfrm>
          <a:prstGeom prst="rect">
            <a:avLst/>
          </a:prstGeom>
        </p:spPr>
        <p:txBody>
          <a:bodyPr lIns="0" tIns="46800"/>
          <a:lstStyle>
            <a:lvl1pPr marL="342900" indent="-342900">
              <a:lnSpc>
                <a:spcPct val="10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a:p>
            <a:pPr lvl="1"/>
            <a:r>
              <a:rPr lang="de-DE" dirty="0"/>
              <a:t>Zweite Ebene</a:t>
            </a:r>
          </a:p>
          <a:p>
            <a:pPr lvl="2"/>
            <a:r>
              <a:rPr lang="de-DE" dirty="0"/>
              <a:t>Dritte Ebene</a:t>
            </a:r>
          </a:p>
        </p:txBody>
      </p:sp>
      <p:sp>
        <p:nvSpPr>
          <p:cNvPr id="12"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293CF4DE-E7B9-4A39-85BA-CD29C9A68641}" type="slidenum">
              <a:rPr lang="de-DE" altLang="de-DE"/>
              <a:pPr>
                <a:defRPr/>
              </a:pPr>
              <a:t>‹Nr.›</a:t>
            </a:fld>
            <a:endParaRPr lang="de-DE" altLang="de-DE" dirty="0"/>
          </a:p>
        </p:txBody>
      </p:sp>
      <p:sp>
        <p:nvSpPr>
          <p:cNvPr id="14"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3DB60842-7CE0-4D6F-94B9-D9E89AB89A9C}" type="datetime1">
              <a:rPr lang="de-DE" smtClean="0"/>
              <a:t>17.07.2025</a:t>
            </a:fld>
            <a:endParaRPr lang="de-DE" dirty="0"/>
          </a:p>
        </p:txBody>
      </p:sp>
    </p:spTree>
    <p:extLst>
      <p:ext uri="{BB962C8B-B14F-4D97-AF65-F5344CB8AC3E}">
        <p14:creationId xmlns:p14="http://schemas.microsoft.com/office/powerpoint/2010/main" val="1954344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lie mit Platzierung zweites Logo">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15"/>
          <p:cNvCxnSpPr/>
          <p:nvPr userDrawn="1"/>
        </p:nvCxnSpPr>
        <p:spPr>
          <a:xfrm rot="5400000">
            <a:off x="10156825" y="593725"/>
            <a:ext cx="522288" cy="1588"/>
          </a:xfrm>
          <a:prstGeom prst="line">
            <a:avLst/>
          </a:prstGeom>
          <a:ln w="635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7" name="Textplatzhalter 26"/>
          <p:cNvSpPr>
            <a:spLocks noGrp="1"/>
          </p:cNvSpPr>
          <p:nvPr>
            <p:ph type="body" sz="quarter" idx="10"/>
          </p:nvPr>
        </p:nvSpPr>
        <p:spPr>
          <a:xfrm>
            <a:off x="397933" y="349044"/>
            <a:ext cx="7714291"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6" name="Textplatzhalter 28"/>
          <p:cNvSpPr>
            <a:spLocks noGrp="1"/>
          </p:cNvSpPr>
          <p:nvPr>
            <p:ph type="body" sz="quarter" idx="11"/>
          </p:nvPr>
        </p:nvSpPr>
        <p:spPr>
          <a:xfrm>
            <a:off x="1630030" y="1350048"/>
            <a:ext cx="9163384"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6CD1FB83-203C-41EE-8C47-FF8D51B47D55}" type="slidenum">
              <a:rPr lang="de-DE" altLang="de-DE"/>
              <a:pPr>
                <a:defRPr/>
              </a:pPr>
              <a:t>‹Nr.›</a:t>
            </a:fld>
            <a:endParaRPr lang="de-DE" altLang="de-DE" dirty="0"/>
          </a:p>
        </p:txBody>
      </p:sp>
      <p:sp>
        <p:nvSpPr>
          <p:cNvPr id="14"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39546728-7D6F-4F78-81B2-D18D180DBDCA}" type="datetime1">
              <a:rPr lang="de-DE" smtClean="0"/>
              <a:t>17.07.2025</a:t>
            </a:fld>
            <a:endParaRPr lang="de-DE" dirty="0"/>
          </a:p>
        </p:txBody>
      </p:sp>
    </p:spTree>
    <p:extLst>
      <p:ext uri="{BB962C8B-B14F-4D97-AF65-F5344CB8AC3E}">
        <p14:creationId xmlns:p14="http://schemas.microsoft.com/office/powerpoint/2010/main" val="1584254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ennfolie 1 - Gelbgrün">
    <p:spTree>
      <p:nvGrpSpPr>
        <p:cNvPr id="1" name=""/>
        <p:cNvGrpSpPr/>
        <p:nvPr/>
      </p:nvGrpSpPr>
      <p:grpSpPr>
        <a:xfrm>
          <a:off x="0" y="0"/>
          <a:ext cx="0" cy="0"/>
          <a:chOff x="0" y="0"/>
          <a:chExt cx="0" cy="0"/>
        </a:xfrm>
      </p:grpSpPr>
      <p:sp>
        <p:nvSpPr>
          <p:cNvPr id="11" name="Rechteck 10"/>
          <p:cNvSpPr/>
          <p:nvPr userDrawn="1"/>
        </p:nvSpPr>
        <p:spPr>
          <a:xfrm>
            <a:off x="0" y="2740"/>
            <a:ext cx="12192000" cy="62626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0" name="Textplatzhalter 26"/>
          <p:cNvSpPr>
            <a:spLocks noGrp="1"/>
          </p:cNvSpPr>
          <p:nvPr>
            <p:ph type="body" sz="quarter" idx="13"/>
          </p:nvPr>
        </p:nvSpPr>
        <p:spPr>
          <a:xfrm>
            <a:off x="0" y="2745414"/>
            <a:ext cx="12203113" cy="695618"/>
          </a:xfrm>
          <a:prstGeom prst="rect">
            <a:avLst/>
          </a:prstGeom>
        </p:spPr>
        <p:txBody>
          <a:bodyPr vert="horz"/>
          <a:lstStyle>
            <a:lvl1pPr marL="0" indent="0" algn="ctr">
              <a:buFont typeface="Lucida Grande"/>
              <a:buNone/>
              <a:defRPr sz="3000">
                <a:solidFill>
                  <a:srgbClr val="01283F"/>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7"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8"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9"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EB649381-E3CA-44A7-B9D7-B94669D71D88}" type="datetime1">
              <a:rPr lang="de-DE" smtClean="0"/>
              <a:t>17.07.2025</a:t>
            </a:fld>
            <a:endParaRPr lang="de-DE" dirty="0"/>
          </a:p>
        </p:txBody>
      </p:sp>
    </p:spTree>
    <p:extLst>
      <p:ext uri="{BB962C8B-B14F-4D97-AF65-F5344CB8AC3E}">
        <p14:creationId xmlns:p14="http://schemas.microsoft.com/office/powerpoint/2010/main" val="4142970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mit Fließtext fett 24 p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platzhalter 28"/>
          <p:cNvSpPr>
            <a:spLocks noGrp="1"/>
          </p:cNvSpPr>
          <p:nvPr>
            <p:ph type="body" sz="quarter" idx="11"/>
          </p:nvPr>
        </p:nvSpPr>
        <p:spPr>
          <a:xfrm>
            <a:off x="1630030" y="1350048"/>
            <a:ext cx="9169400" cy="4495800"/>
          </a:xfrm>
          <a:prstGeom prst="rect">
            <a:avLst/>
          </a:prstGeom>
        </p:spPr>
        <p:txBody>
          <a:bodyPr vert="horz" lIns="0"/>
          <a:lstStyle>
            <a:lvl1pPr marL="0" marR="0" indent="-342900" algn="l" defTabSz="457200" rtl="0" eaLnBrk="0" fontAlgn="base" latinLnBrk="0" hangingPunct="0">
              <a:lnSpc>
                <a:spcPct val="150000"/>
              </a:lnSpc>
              <a:spcBef>
                <a:spcPts val="24"/>
              </a:spcBef>
              <a:spcAft>
                <a:spcPct val="0"/>
              </a:spcAft>
              <a:buClrTx/>
              <a:buSzTx/>
              <a:buFontTx/>
              <a:buNone/>
              <a:tabLst/>
              <a:defRPr sz="2400" b="1">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4"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1"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A2C501EE-CD04-41E7-B440-C3B3477471E4}" type="slidenum">
              <a:rPr lang="de-DE" altLang="de-DE"/>
              <a:pPr>
                <a:defRPr/>
              </a:pPr>
              <a:t>‹Nr.›</a:t>
            </a:fld>
            <a:endParaRPr lang="de-DE" altLang="de-DE" dirty="0"/>
          </a:p>
        </p:txBody>
      </p:sp>
      <p:sp>
        <p:nvSpPr>
          <p:cNvPr id="13"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265DBEF8-DB65-47DF-806C-EA1F55955495}" type="datetime1">
              <a:rPr lang="de-DE" smtClean="0"/>
              <a:t>17.07.2025</a:t>
            </a:fld>
            <a:endParaRPr lang="de-DE" dirty="0"/>
          </a:p>
        </p:txBody>
      </p:sp>
    </p:spTree>
    <p:extLst>
      <p:ext uri="{BB962C8B-B14F-4D97-AF65-F5344CB8AC3E}">
        <p14:creationId xmlns:p14="http://schemas.microsoft.com/office/powerpoint/2010/main" val="2093907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ennfolie 2 - Rot">
    <p:spTree>
      <p:nvGrpSpPr>
        <p:cNvPr id="1" name=""/>
        <p:cNvGrpSpPr/>
        <p:nvPr/>
      </p:nvGrpSpPr>
      <p:grpSpPr>
        <a:xfrm>
          <a:off x="0" y="0"/>
          <a:ext cx="0" cy="0"/>
          <a:chOff x="0" y="0"/>
          <a:chExt cx="0" cy="0"/>
        </a:xfrm>
      </p:grpSpPr>
      <p:sp>
        <p:nvSpPr>
          <p:cNvPr id="22" name="Rechteck 21"/>
          <p:cNvSpPr/>
          <p:nvPr userDrawn="1"/>
        </p:nvSpPr>
        <p:spPr>
          <a:xfrm>
            <a:off x="0" y="0"/>
            <a:ext cx="12192000" cy="626268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1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8" name="Textplatzhalter 26"/>
          <p:cNvSpPr>
            <a:spLocks noGrp="1"/>
          </p:cNvSpPr>
          <p:nvPr>
            <p:ph type="body" sz="quarter" idx="13"/>
          </p:nvPr>
        </p:nvSpPr>
        <p:spPr>
          <a:xfrm>
            <a:off x="4499" y="2745412"/>
            <a:ext cx="12198614" cy="695619"/>
          </a:xfrm>
          <a:prstGeom prst="rect">
            <a:avLst/>
          </a:prstGeom>
        </p:spPr>
        <p:txBody>
          <a:bodyPr vert="horz"/>
          <a:lstStyle>
            <a:lvl1pPr marL="0" indent="0" algn="ctr">
              <a:buFont typeface="Lucida Grande"/>
              <a:buNone/>
              <a:defRPr sz="3000">
                <a:solidFill>
                  <a:schemeClr val="bg1"/>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9"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20"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21"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3A37A4DC-BFEF-4056-AE62-43BA5A9B2ECB}" type="datetime1">
              <a:rPr lang="de-DE" smtClean="0"/>
              <a:t>17.07.2025</a:t>
            </a:fld>
            <a:endParaRPr lang="de-DE" dirty="0"/>
          </a:p>
        </p:txBody>
      </p:sp>
    </p:spTree>
    <p:extLst>
      <p:ext uri="{BB962C8B-B14F-4D97-AF65-F5344CB8AC3E}">
        <p14:creationId xmlns:p14="http://schemas.microsoft.com/office/powerpoint/2010/main" val="4170596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ennfolie 3 - Blauschwarz">
    <p:spTree>
      <p:nvGrpSpPr>
        <p:cNvPr id="1" name=""/>
        <p:cNvGrpSpPr/>
        <p:nvPr/>
      </p:nvGrpSpPr>
      <p:grpSpPr>
        <a:xfrm>
          <a:off x="0" y="0"/>
          <a:ext cx="0" cy="0"/>
          <a:chOff x="0" y="0"/>
          <a:chExt cx="0" cy="0"/>
        </a:xfrm>
      </p:grpSpPr>
      <p:sp>
        <p:nvSpPr>
          <p:cNvPr id="22" name="Rechteck 21"/>
          <p:cNvSpPr/>
          <p:nvPr userDrawn="1"/>
        </p:nvSpPr>
        <p:spPr>
          <a:xfrm>
            <a:off x="0" y="0"/>
            <a:ext cx="12192000" cy="6262688"/>
          </a:xfrm>
          <a:prstGeom prst="rect">
            <a:avLst/>
          </a:prstGeom>
          <a:solidFill>
            <a:srgbClr val="01283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1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18" name="Textplatzhalter 26"/>
          <p:cNvSpPr>
            <a:spLocks noGrp="1"/>
          </p:cNvSpPr>
          <p:nvPr>
            <p:ph type="body" sz="quarter" idx="13"/>
          </p:nvPr>
        </p:nvSpPr>
        <p:spPr>
          <a:xfrm>
            <a:off x="4499" y="2745412"/>
            <a:ext cx="12198614" cy="695619"/>
          </a:xfrm>
          <a:prstGeom prst="rect">
            <a:avLst/>
          </a:prstGeom>
        </p:spPr>
        <p:txBody>
          <a:bodyPr vert="horz"/>
          <a:lstStyle>
            <a:lvl1pPr marL="0" indent="0" algn="ctr">
              <a:buFont typeface="Lucida Grande"/>
              <a:buNone/>
              <a:defRPr sz="3000">
                <a:solidFill>
                  <a:schemeClr val="bg1"/>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9"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20"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21"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DDCD3387-B525-46C6-997A-A49F0F189971}" type="datetime1">
              <a:rPr lang="de-DE" smtClean="0"/>
              <a:t>17.07.2025</a:t>
            </a:fld>
            <a:endParaRPr lang="de-DE" dirty="0"/>
          </a:p>
        </p:txBody>
      </p:sp>
    </p:spTree>
    <p:extLst>
      <p:ext uri="{BB962C8B-B14F-4D97-AF65-F5344CB8AC3E}">
        <p14:creationId xmlns:p14="http://schemas.microsoft.com/office/powerpoint/2010/main" val="4211063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ennfolie 4 - Eule angeschnitten positiv weiß">
    <p:spTree>
      <p:nvGrpSpPr>
        <p:cNvPr id="1" name=""/>
        <p:cNvGrpSpPr/>
        <p:nvPr/>
      </p:nvGrpSpPr>
      <p:grpSpPr>
        <a:xfrm>
          <a:off x="0" y="0"/>
          <a:ext cx="0" cy="0"/>
          <a:chOff x="0" y="0"/>
          <a:chExt cx="0" cy="0"/>
        </a:xfrm>
      </p:grpSpPr>
      <p:sp>
        <p:nvSpPr>
          <p:cNvPr id="5"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6"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Textplatzhalter 26"/>
          <p:cNvSpPr>
            <a:spLocks noGrp="1"/>
          </p:cNvSpPr>
          <p:nvPr>
            <p:ph type="body" sz="quarter" idx="13"/>
          </p:nvPr>
        </p:nvSpPr>
        <p:spPr>
          <a:xfrm>
            <a:off x="4499" y="2745412"/>
            <a:ext cx="12187501" cy="695619"/>
          </a:xfrm>
          <a:prstGeom prst="rect">
            <a:avLst/>
          </a:prstGeom>
        </p:spPr>
        <p:txBody>
          <a:bodyPr vert="horz"/>
          <a:lstStyle>
            <a:lvl1pPr marL="0" indent="0" algn="ctr">
              <a:buFont typeface="Lucida Grande"/>
              <a:buNone/>
              <a:defRPr sz="3000">
                <a:solidFill>
                  <a:srgbClr val="19406B"/>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0"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1"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DE08903F-90EC-4A68-9771-93E1A14EF685}" type="slidenum">
              <a:rPr lang="de-DE" altLang="de-DE"/>
              <a:pPr>
                <a:defRPr/>
              </a:pPr>
              <a:t>‹Nr.›</a:t>
            </a:fld>
            <a:endParaRPr lang="de-DE" altLang="de-DE" dirty="0"/>
          </a:p>
        </p:txBody>
      </p:sp>
      <p:sp>
        <p:nvSpPr>
          <p:cNvPr id="12"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C205215B-D646-4424-918A-55F810433B71}" type="datetime1">
              <a:rPr lang="de-DE" smtClean="0"/>
              <a:t>17.07.2025</a:t>
            </a:fld>
            <a:endParaRPr lang="de-DE" dirty="0"/>
          </a:p>
        </p:txBody>
      </p:sp>
      <p:pic>
        <p:nvPicPr>
          <p:cNvPr id="3" name="Grafik 9"/>
          <p:cNvPicPr>
            <a:picLocks noChangeAspect="1"/>
          </p:cNvPicPr>
          <p:nvPr userDrawn="1"/>
        </p:nvPicPr>
        <p:blipFill>
          <a:blip r:embed="rId2">
            <a:extLst>
              <a:ext uri="{28A0092B-C50C-407E-A947-70E740481C1C}">
                <a14:useLocalDpi xmlns:a14="http://schemas.microsoft.com/office/drawing/2010/main" val="0"/>
              </a:ext>
            </a:extLst>
          </a:blip>
          <a:srcRect l="-1607" b="54561"/>
          <a:stretch>
            <a:fillRect/>
          </a:stretch>
        </p:blipFill>
        <p:spPr bwMode="auto">
          <a:xfrm>
            <a:off x="3718823" y="3871866"/>
            <a:ext cx="4758853" cy="238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678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330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schlußfolie">
    <p:spTree>
      <p:nvGrpSpPr>
        <p:cNvPr id="1" name=""/>
        <p:cNvGrpSpPr/>
        <p:nvPr/>
      </p:nvGrpSpPr>
      <p:grpSpPr>
        <a:xfrm>
          <a:off x="0" y="0"/>
          <a:ext cx="0" cy="0"/>
          <a:chOff x="0" y="0"/>
          <a:chExt cx="0" cy="0"/>
        </a:xfrm>
      </p:grpSpPr>
      <p:pic>
        <p:nvPicPr>
          <p:cNvPr id="3" name="Grafik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5275" y="1774825"/>
            <a:ext cx="398621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a:spLocks noGrp="1"/>
          </p:cNvSpPr>
          <p:nvPr>
            <p:ph type="ctrTitle"/>
          </p:nvPr>
        </p:nvSpPr>
        <p:spPr>
          <a:xfrm>
            <a:off x="0" y="3957214"/>
            <a:ext cx="12192000" cy="576064"/>
          </a:xfrm>
          <a:prstGeom prst="rect">
            <a:avLst/>
          </a:prstGeom>
          <a:noFill/>
        </p:spPr>
        <p:txBody>
          <a:bodyPr/>
          <a:lstStyle>
            <a:lvl1pPr algn="ctr">
              <a:defRPr sz="3600">
                <a:solidFill>
                  <a:schemeClr val="tx2"/>
                </a:solidFill>
                <a:latin typeface="Segoe UI" panose="020B0502040204020203" pitchFamily="34" charset="0"/>
                <a:cs typeface="Segoe UI" panose="020B0502040204020203" pitchFamily="34" charset="0"/>
              </a:defRPr>
            </a:lvl1pPr>
          </a:lstStyle>
          <a:p>
            <a:r>
              <a:rPr lang="de-DE" dirty="0"/>
              <a:t>Titelmasterformat durch Klicken bearbeiten</a:t>
            </a:r>
          </a:p>
        </p:txBody>
      </p:sp>
    </p:spTree>
    <p:extLst>
      <p:ext uri="{BB962C8B-B14F-4D97-AF65-F5344CB8AC3E}">
        <p14:creationId xmlns:p14="http://schemas.microsoft.com/office/powerpoint/2010/main" val="1188913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8FE8E50-35A5-48D8-ACE1-082D000FF02E}" type="datetime1">
              <a:rPr lang="de-DE" smtClean="0">
                <a:solidFill>
                  <a:prstClr val="black">
                    <a:tint val="75000"/>
                  </a:prstClr>
                </a:solidFill>
              </a:rPr>
              <a:t>17.07.2025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66E4D338-8018-40D8-BA31-FEC539B9D5B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98386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5C45037-8E64-48E1-97DF-EDF522CA169A}" type="datetime1">
              <a:rPr lang="de-DE" smtClean="0">
                <a:solidFill>
                  <a:prstClr val="black">
                    <a:tint val="75000"/>
                  </a:prstClr>
                </a:solidFill>
              </a:rPr>
              <a:t>17.07.2025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66E4D338-8018-40D8-BA31-FEC539B9D5B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11033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AA8DCB0-6E93-4561-8CAF-C992C3BF05B5}" type="datetime1">
              <a:rPr lang="de-DE" smtClean="0">
                <a:solidFill>
                  <a:prstClr val="black">
                    <a:tint val="75000"/>
                  </a:prstClr>
                </a:solidFill>
              </a:rPr>
              <a:t>17.07.2025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66E4D338-8018-40D8-BA31-FEC539B9D5B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74626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0D86C053-104A-4B5C-BF01-C7D4846CBD33}" type="datetime1">
              <a:rPr lang="de-DE" smtClean="0">
                <a:solidFill>
                  <a:prstClr val="black">
                    <a:tint val="75000"/>
                  </a:prstClr>
                </a:solidFill>
              </a:rPr>
              <a:t>17.07.2025</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66E4D338-8018-40D8-BA31-FEC539B9D5B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46258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4040CD4-4E7A-42F0-857E-768C95E622C9}" type="datetime1">
              <a:rPr lang="de-DE" smtClean="0">
                <a:solidFill>
                  <a:prstClr val="black">
                    <a:tint val="75000"/>
                  </a:prstClr>
                </a:solidFill>
              </a:rPr>
              <a:t>17.07.2025</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66E4D338-8018-40D8-BA31-FEC539B9D5B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40619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fzählung eingerückt">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6" name="Content Placeholder 2"/>
          <p:cNvSpPr>
            <a:spLocks noGrp="1"/>
          </p:cNvSpPr>
          <p:nvPr>
            <p:ph idx="1"/>
          </p:nvPr>
        </p:nvSpPr>
        <p:spPr>
          <a:xfrm>
            <a:off x="1630363" y="1345199"/>
            <a:ext cx="9154784" cy="4913312"/>
          </a:xfrm>
          <a:prstGeom prst="rect">
            <a:avLst/>
          </a:prstGeom>
        </p:spPr>
        <p:txBody>
          <a:bodyPr lIns="0" tIns="46800"/>
          <a:lstStyle>
            <a:lvl1pPr marL="342900" indent="-342900">
              <a:lnSpc>
                <a:spcPct val="15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a:p>
            <a:pPr lvl="1"/>
            <a:r>
              <a:rPr lang="de-DE" dirty="0"/>
              <a:t>Zweite Ebene</a:t>
            </a:r>
          </a:p>
          <a:p>
            <a:pPr lvl="2"/>
            <a:r>
              <a:rPr lang="de-DE" dirty="0"/>
              <a:t>Dritte Ebene</a:t>
            </a:r>
          </a:p>
        </p:txBody>
      </p:sp>
      <p:sp>
        <p:nvSpPr>
          <p:cNvPr id="11"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E7D33876-A343-4AB0-AF59-3085283FF471}" type="slidenum">
              <a:rPr lang="de-DE" altLang="de-DE"/>
              <a:pPr>
                <a:defRPr/>
              </a:pPr>
              <a:t>‹Nr.›</a:t>
            </a:fld>
            <a:endParaRPr lang="de-DE" altLang="de-DE" dirty="0"/>
          </a:p>
        </p:txBody>
      </p:sp>
      <p:sp>
        <p:nvSpPr>
          <p:cNvPr id="13"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E6062197-B05F-4D16-8523-92FCEF5852B2}" type="datetime1">
              <a:rPr lang="de-DE" smtClean="0"/>
              <a:t>17.07.2025</a:t>
            </a:fld>
            <a:endParaRPr lang="de-DE" dirty="0"/>
          </a:p>
        </p:txBody>
      </p:sp>
    </p:spTree>
    <p:extLst>
      <p:ext uri="{BB962C8B-B14F-4D97-AF65-F5344CB8AC3E}">
        <p14:creationId xmlns:p14="http://schemas.microsoft.com/office/powerpoint/2010/main" val="3488948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297AED60-CC05-4D81-9082-1C64A2BB9F76}" type="datetime1">
              <a:rPr lang="de-DE" smtClean="0">
                <a:solidFill>
                  <a:prstClr val="black">
                    <a:tint val="75000"/>
                  </a:prstClr>
                </a:solidFill>
              </a:rPr>
              <a:t>17.07.2025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6E4D338-8018-40D8-BA31-FEC539B9D5B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07045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A8F39E9-84B7-4B5E-9A01-E9421DF4AF6B}" type="datetime1">
              <a:rPr lang="de-DE" smtClean="0">
                <a:solidFill>
                  <a:prstClr val="black">
                    <a:tint val="75000"/>
                  </a:prstClr>
                </a:solidFill>
              </a:rPr>
              <a:t>17.07.2025</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66E4D338-8018-40D8-BA31-FEC539B9D5B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45624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E623A9CD-5C8D-41A1-A677-01F59376C896}" type="datetime1">
              <a:rPr lang="de-DE" smtClean="0">
                <a:solidFill>
                  <a:prstClr val="black">
                    <a:tint val="75000"/>
                  </a:prstClr>
                </a:solidFill>
              </a:rPr>
              <a:t>17.07.2025</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66E4D338-8018-40D8-BA31-FEC539B9D5B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23495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5BF64BF4-CFF4-475C-9F29-242BA1F07AE3}" type="datetime1">
              <a:rPr lang="de-DE" smtClean="0">
                <a:solidFill>
                  <a:prstClr val="black">
                    <a:tint val="75000"/>
                  </a:prstClr>
                </a:solidFill>
              </a:rPr>
              <a:t>17.07.2025</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66E4D338-8018-40D8-BA31-FEC539B9D5B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59430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3173E2B-7066-47C7-9C92-79D4BDFD7CEA}" type="datetime1">
              <a:rPr lang="de-DE" smtClean="0">
                <a:solidFill>
                  <a:prstClr val="black">
                    <a:tint val="75000"/>
                  </a:prstClr>
                </a:solidFill>
              </a:rPr>
              <a:t>17.07.2025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66E4D338-8018-40D8-BA31-FEC539B9D5B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274794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DE6A347-DE15-496F-A21D-A2E5AF040AF3}" type="datetime1">
              <a:rPr lang="de-DE" smtClean="0">
                <a:solidFill>
                  <a:prstClr val="black">
                    <a:tint val="75000"/>
                  </a:prstClr>
                </a:solidFill>
              </a:rPr>
              <a:t>17.07.2025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66E4D338-8018-40D8-BA31-FEC539B9D5B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79660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e Folie / Logo Eule / Streifen oben">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0" y="6261100"/>
            <a:ext cx="12192000" cy="59690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7"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9"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platzhalter 26"/>
          <p:cNvSpPr>
            <a:spLocks noGrp="1"/>
          </p:cNvSpPr>
          <p:nvPr>
            <p:ph type="body" sz="quarter" idx="13"/>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0"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1"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E4DCBD55-91F0-45C8-9EAD-31C5FB32C79B}" type="slidenum">
              <a:rPr lang="de-DE" altLang="de-DE"/>
              <a:pPr>
                <a:defRPr/>
              </a:pPr>
              <a:t>‹Nr.›</a:t>
            </a:fld>
            <a:endParaRPr lang="de-DE" altLang="de-DE" dirty="0"/>
          </a:p>
        </p:txBody>
      </p:sp>
      <p:sp>
        <p:nvSpPr>
          <p:cNvPr id="12"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41012919-0221-46D7-A661-791D6EA5E108}" type="datetime1">
              <a:rPr lang="de-DE" smtClean="0"/>
              <a:t>17.07.2025</a:t>
            </a:fld>
            <a:endParaRPr lang="de-DE" dirty="0"/>
          </a:p>
        </p:txBody>
      </p:sp>
    </p:spTree>
    <p:extLst>
      <p:ext uri="{BB962C8B-B14F-4D97-AF65-F5344CB8AC3E}">
        <p14:creationId xmlns:p14="http://schemas.microsoft.com/office/powerpoint/2010/main" val="330735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Text-Kombi-1">
    <p:spTree>
      <p:nvGrpSpPr>
        <p:cNvPr id="1" name=""/>
        <p:cNvGrpSpPr/>
        <p:nvPr/>
      </p:nvGrpSpPr>
      <p:grpSpPr>
        <a:xfrm>
          <a:off x="0" y="0"/>
          <a:ext cx="0" cy="0"/>
          <a:chOff x="0" y="0"/>
          <a:chExt cx="0" cy="0"/>
        </a:xfrm>
      </p:grpSpPr>
      <p:sp>
        <p:nvSpPr>
          <p:cNvPr id="3"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4"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7"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9"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6350" y="44450"/>
            <a:ext cx="6089650" cy="6210300"/>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14" name="Textplatzhalter 28"/>
          <p:cNvSpPr>
            <a:spLocks noGrp="1"/>
          </p:cNvSpPr>
          <p:nvPr>
            <p:ph type="body" sz="quarter" idx="13"/>
          </p:nvPr>
        </p:nvSpPr>
        <p:spPr>
          <a:xfrm>
            <a:off x="6768766" y="1350048"/>
            <a:ext cx="5049838"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1" name="Fußzeilenplatzhalter 15"/>
          <p:cNvSpPr>
            <a:spLocks noGrp="1"/>
          </p:cNvSpPr>
          <p:nvPr>
            <p:ph type="ftr" sz="quarter" idx="14"/>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2" name="Foliennummernplatzhalter 16"/>
          <p:cNvSpPr>
            <a:spLocks noGrp="1"/>
          </p:cNvSpPr>
          <p:nvPr>
            <p:ph type="sldNum" sz="quarter" idx="15"/>
          </p:nvPr>
        </p:nvSpPr>
        <p:spPr>
          <a:xfrm>
            <a:off x="10991850" y="6416675"/>
            <a:ext cx="1200150" cy="365125"/>
          </a:xfrm>
        </p:spPr>
        <p:txBody>
          <a:bodyPr/>
          <a:lstStyle>
            <a:lvl1pPr algn="l">
              <a:defRPr sz="900">
                <a:solidFill>
                  <a:schemeClr val="bg1"/>
                </a:solidFill>
              </a:defRPr>
            </a:lvl1pPr>
          </a:lstStyle>
          <a:p>
            <a:pPr>
              <a:defRPr/>
            </a:pPr>
            <a:fld id="{2E5EB353-52B3-4C59-974B-DBFB9536EF79}" type="slidenum">
              <a:rPr lang="de-DE" altLang="de-DE"/>
              <a:pPr>
                <a:defRPr/>
              </a:pPr>
              <a:t>‹Nr.›</a:t>
            </a:fld>
            <a:endParaRPr lang="de-DE" altLang="de-DE" dirty="0"/>
          </a:p>
        </p:txBody>
      </p:sp>
      <p:sp>
        <p:nvSpPr>
          <p:cNvPr id="13" name="Datumsplatzhalter 17"/>
          <p:cNvSpPr>
            <a:spLocks noGrp="1"/>
          </p:cNvSpPr>
          <p:nvPr>
            <p:ph type="dt" sz="half" idx="16"/>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9537B11F-35B3-4EC9-9DC3-2F7E60D9ACC6}" type="datetime1">
              <a:rPr lang="de-DE" smtClean="0"/>
              <a:t>17.07.2025</a:t>
            </a:fld>
            <a:endParaRPr lang="de-DE" dirty="0"/>
          </a:p>
        </p:txBody>
      </p:sp>
    </p:spTree>
    <p:extLst>
      <p:ext uri="{BB962C8B-B14F-4D97-AF65-F5344CB8AC3E}">
        <p14:creationId xmlns:p14="http://schemas.microsoft.com/office/powerpoint/2010/main" val="261211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Text-Kombi-2">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350"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4" name="Textplatzhalter 28"/>
          <p:cNvSpPr>
            <a:spLocks noGrp="1"/>
          </p:cNvSpPr>
          <p:nvPr>
            <p:ph type="body" sz="quarter" idx="11"/>
          </p:nvPr>
        </p:nvSpPr>
        <p:spPr>
          <a:xfrm>
            <a:off x="6768766" y="1350048"/>
            <a:ext cx="5049838"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BF903EA1-EC3C-48FB-AFDC-0715A5E8F6B5}" type="slidenum">
              <a:rPr lang="de-DE" altLang="de-DE"/>
              <a:pPr>
                <a:defRPr/>
              </a:pPr>
              <a:t>‹Nr.›</a:t>
            </a:fld>
            <a:endParaRPr lang="de-DE" altLang="de-DE" dirty="0"/>
          </a:p>
        </p:txBody>
      </p:sp>
      <p:sp>
        <p:nvSpPr>
          <p:cNvPr id="15"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4DB1AC52-E6C4-49B2-9181-D04AF52C192B}" type="datetime1">
              <a:rPr lang="de-DE" smtClean="0"/>
              <a:t>17.07.2025</a:t>
            </a:fld>
            <a:endParaRPr lang="de-DE" dirty="0"/>
          </a:p>
        </p:txBody>
      </p:sp>
    </p:spTree>
    <p:extLst>
      <p:ext uri="{BB962C8B-B14F-4D97-AF65-F5344CB8AC3E}">
        <p14:creationId xmlns:p14="http://schemas.microsoft.com/office/powerpoint/2010/main" val="46479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Text-Kombi-3">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097588"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4" name="Textplatzhalter 28"/>
          <p:cNvSpPr>
            <a:spLocks noGrp="1"/>
          </p:cNvSpPr>
          <p:nvPr>
            <p:ph type="body" sz="quarter" idx="11"/>
          </p:nvPr>
        </p:nvSpPr>
        <p:spPr>
          <a:xfrm>
            <a:off x="490205" y="1350048"/>
            <a:ext cx="4891732" cy="4495800"/>
          </a:xfrm>
          <a:prstGeom prst="rect">
            <a:avLst/>
          </a:prstGeom>
        </p:spPr>
        <p:txBody>
          <a:bodyPr vert="horz" lIns="0"/>
          <a:lstStyle>
            <a:lvl1pPr marL="0" marR="0" indent="-342900" algn="l" defTabSz="457200" rtl="0" eaLnBrk="0" fontAlgn="base" latinLnBrk="0" hangingPunct="0">
              <a:lnSpc>
                <a:spcPct val="150000"/>
              </a:lnSpc>
              <a:spcBef>
                <a:spcPct val="20000"/>
              </a:spcBef>
              <a:spcAft>
                <a:spcPct val="0"/>
              </a:spcAft>
              <a:buClrTx/>
              <a:buSzTx/>
              <a:buFontTx/>
              <a:buNone/>
              <a:tabLst/>
              <a:defRPr sz="2400">
                <a:solidFill>
                  <a:schemeClr val="tx2"/>
                </a:solidFill>
                <a:latin typeface="Segoe UI" panose="020B0502040204020203" pitchFamily="34" charset="0"/>
                <a:cs typeface="Segoe UI" panose="020B0502040204020203" pitchFamily="34" charset="0"/>
              </a:defRPr>
            </a:lvl1pPr>
            <a:lvl2pPr marL="457200" indent="0" algn="l">
              <a:buFontTx/>
              <a:buNone/>
              <a:defRPr sz="1800">
                <a:solidFill>
                  <a:schemeClr val="tx2"/>
                </a:solidFill>
                <a:latin typeface="Segoe UI" panose="020B0502040204020203" pitchFamily="34" charset="0"/>
                <a:cs typeface="Segoe UI" panose="020B0502040204020203" pitchFamily="34" charset="0"/>
              </a:defRPr>
            </a:lvl2pPr>
            <a:lvl3pPr marL="914400" indent="0" algn="l">
              <a:buFontTx/>
              <a:buNone/>
              <a:defRPr sz="1800">
                <a:solidFill>
                  <a:schemeClr val="tx2"/>
                </a:solidFill>
                <a:latin typeface="Segoe UI" panose="020B0502040204020203" pitchFamily="34" charset="0"/>
                <a:cs typeface="Segoe UI" panose="020B0502040204020203" pitchFamily="34" charset="0"/>
              </a:defRPr>
            </a:lvl3pPr>
            <a:lvl4pPr marL="1371600" indent="0" algn="l">
              <a:buFontTx/>
              <a:buNone/>
              <a:defRPr sz="1800">
                <a:solidFill>
                  <a:schemeClr val="tx2"/>
                </a:solidFill>
                <a:latin typeface="Segoe UI" panose="020B0502040204020203" pitchFamily="34" charset="0"/>
                <a:cs typeface="Segoe UI" panose="020B0502040204020203" pitchFamily="34" charset="0"/>
              </a:defRPr>
            </a:lvl4pPr>
            <a:lvl5pPr marL="1828800" indent="0" algn="l">
              <a:buFontTx/>
              <a:buNone/>
              <a:defRPr sz="18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p:txBody>
      </p:sp>
      <p:sp>
        <p:nvSpPr>
          <p:cNvPr id="12" name="Fußzeilenplatzhalter 15"/>
          <p:cNvSpPr>
            <a:spLocks noGrp="1"/>
          </p:cNvSpPr>
          <p:nvPr>
            <p:ph type="ftr" sz="quarter" idx="12"/>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3"/>
          </p:nvPr>
        </p:nvSpPr>
        <p:spPr>
          <a:xfrm>
            <a:off x="10991850" y="6416675"/>
            <a:ext cx="1200150" cy="365125"/>
          </a:xfrm>
        </p:spPr>
        <p:txBody>
          <a:bodyPr/>
          <a:lstStyle>
            <a:lvl1pPr algn="l">
              <a:defRPr sz="900">
                <a:solidFill>
                  <a:schemeClr val="bg1"/>
                </a:solidFill>
              </a:defRPr>
            </a:lvl1pPr>
          </a:lstStyle>
          <a:p>
            <a:pPr>
              <a:defRPr/>
            </a:pPr>
            <a:fld id="{F49EA074-14BF-4C08-ABA0-19844DC6C375}" type="slidenum">
              <a:rPr lang="de-DE" altLang="de-DE"/>
              <a:pPr>
                <a:defRPr/>
              </a:pPr>
              <a:t>‹Nr.›</a:t>
            </a:fld>
            <a:endParaRPr lang="de-DE" altLang="de-DE" dirty="0"/>
          </a:p>
        </p:txBody>
      </p:sp>
      <p:sp>
        <p:nvSpPr>
          <p:cNvPr id="15" name="Datumsplatzhalter 17"/>
          <p:cNvSpPr>
            <a:spLocks noGrp="1"/>
          </p:cNvSpPr>
          <p:nvPr>
            <p:ph type="dt" sz="half" idx="14"/>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B94658DE-2502-4A82-8CB1-C31413F6C01D}" type="datetime1">
              <a:rPr lang="de-DE" smtClean="0"/>
              <a:t>17.07.2025</a:t>
            </a:fld>
            <a:endParaRPr lang="de-DE" dirty="0"/>
          </a:p>
        </p:txBody>
      </p:sp>
    </p:spTree>
    <p:extLst>
      <p:ext uri="{BB962C8B-B14F-4D97-AF65-F5344CB8AC3E}">
        <p14:creationId xmlns:p14="http://schemas.microsoft.com/office/powerpoint/2010/main" val="1833674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Text-Kombi-4-Aufzählung rechts">
    <p:spTree>
      <p:nvGrpSpPr>
        <p:cNvPr id="1" name=""/>
        <p:cNvGrpSpPr/>
        <p:nvPr/>
      </p:nvGrpSpPr>
      <p:grpSpPr>
        <a:xfrm>
          <a:off x="0" y="0"/>
          <a:ext cx="0" cy="0"/>
          <a:chOff x="0" y="0"/>
          <a:chExt cx="0" cy="0"/>
        </a:xfrm>
      </p:grpSpPr>
      <p:sp>
        <p:nvSpPr>
          <p:cNvPr id="4" name="Rechteck 18"/>
          <p:cNvSpPr>
            <a:spLocks noChangeArrowheads="1"/>
          </p:cNvSpPr>
          <p:nvPr userDrawn="1"/>
        </p:nvSpPr>
        <p:spPr bwMode="auto">
          <a:xfrm flipH="1">
            <a:off x="-6350" y="6254750"/>
            <a:ext cx="12204700" cy="603250"/>
          </a:xfrm>
          <a:prstGeom prst="rect">
            <a:avLst/>
          </a:prstGeom>
          <a:solidFill>
            <a:schemeClr val="tx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cxnSp>
        <p:nvCxnSpPr>
          <p:cNvPr id="5" name="Gerade Verbindung 14"/>
          <p:cNvCxnSpPr/>
          <p:nvPr userDrawn="1"/>
        </p:nvCxnSpPr>
        <p:spPr>
          <a:xfrm rot="5400000">
            <a:off x="1367632" y="6595269"/>
            <a:ext cx="522287" cy="3175"/>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Gerade Verbindung 15"/>
          <p:cNvCxnSpPr/>
          <p:nvPr userDrawn="1"/>
        </p:nvCxnSpPr>
        <p:spPr>
          <a:xfrm rot="5400000">
            <a:off x="10541000" y="6596063"/>
            <a:ext cx="522287" cy="1588"/>
          </a:xfrm>
          <a:prstGeom prst="line">
            <a:avLst/>
          </a:prstGeom>
          <a:ln w="6350" cap="flat" cmpd="sng" algn="ctr">
            <a:solidFill>
              <a:schemeClr val="bg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hteck 18"/>
          <p:cNvSpPr>
            <a:spLocks noChangeArrowheads="1"/>
          </p:cNvSpPr>
          <p:nvPr userDrawn="1"/>
        </p:nvSpPr>
        <p:spPr bwMode="auto">
          <a:xfrm flipH="1">
            <a:off x="0" y="6261100"/>
            <a:ext cx="12203113" cy="53975"/>
          </a:xfrm>
          <a:prstGeom prst="rect">
            <a:avLst/>
          </a:prstGeom>
          <a:solidFill>
            <a:schemeClr val="accent3"/>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8" name="Rechteck 18"/>
          <p:cNvSpPr>
            <a:spLocks noChangeArrowheads="1"/>
          </p:cNvSpPr>
          <p:nvPr userDrawn="1"/>
        </p:nvSpPr>
        <p:spPr bwMode="auto">
          <a:xfrm flipH="1" flipV="1">
            <a:off x="0" y="0"/>
            <a:ext cx="9555163" cy="44450"/>
          </a:xfrm>
          <a:prstGeom prst="rect">
            <a:avLst/>
          </a:prstGeom>
          <a:solidFill>
            <a:schemeClr val="accent1"/>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a:solidFill>
                <a:srgbClr val="FFFFFF"/>
              </a:solidFill>
              <a:latin typeface="Calibri" panose="020F0502020204030204" pitchFamily="34" charset="0"/>
            </a:endParaRPr>
          </a:p>
        </p:txBody>
      </p:sp>
      <p:sp>
        <p:nvSpPr>
          <p:cNvPr id="9" name="Rechteck 18"/>
          <p:cNvSpPr>
            <a:spLocks noChangeArrowheads="1"/>
          </p:cNvSpPr>
          <p:nvPr userDrawn="1"/>
        </p:nvSpPr>
        <p:spPr bwMode="auto">
          <a:xfrm flipH="1" flipV="1">
            <a:off x="9551988" y="0"/>
            <a:ext cx="2640012" cy="22225"/>
          </a:xfrm>
          <a:prstGeom prst="rect">
            <a:avLst/>
          </a:prstGeom>
          <a:solidFill>
            <a:schemeClr val="accent2"/>
          </a:solidFill>
          <a:ln>
            <a:noFill/>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de-DE" altLang="de-DE" dirty="0">
              <a:solidFill>
                <a:srgbClr val="FFFFFF"/>
              </a:solidFill>
              <a:latin typeface="Calibri" panose="020F0502020204030204" pitchFamily="34" charset="0"/>
            </a:endParaRPr>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8963" y="388938"/>
            <a:ext cx="11080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6350" y="1349375"/>
            <a:ext cx="6089650" cy="4905375"/>
          </a:xfrm>
          <a:prstGeom prst="rect">
            <a:avLst/>
          </a:prstGeom>
          <a:solidFill>
            <a:schemeClr val="bg1">
              <a:lumMod val="8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27" name="Textplatzhalter 26"/>
          <p:cNvSpPr>
            <a:spLocks noGrp="1"/>
          </p:cNvSpPr>
          <p:nvPr>
            <p:ph type="body" sz="quarter" idx="10"/>
          </p:nvPr>
        </p:nvSpPr>
        <p:spPr>
          <a:xfrm>
            <a:off x="397933" y="349044"/>
            <a:ext cx="8866419" cy="685800"/>
          </a:xfrm>
          <a:prstGeom prst="rect">
            <a:avLst/>
          </a:prstGeom>
        </p:spPr>
        <p:txBody>
          <a:bodyPr vert="horz"/>
          <a:lstStyle>
            <a:lvl1pPr marL="0" indent="0">
              <a:buFont typeface="Lucida Grande"/>
              <a:buNone/>
              <a:defRPr sz="3000">
                <a:solidFill>
                  <a:schemeClr val="tx2"/>
                </a:solidFill>
                <a:latin typeface="Segoe UI" panose="020B0502040204020203" pitchFamily="34" charset="0"/>
                <a:cs typeface="Segoe UI" panose="020B0502040204020203" pitchFamily="34" charset="0"/>
              </a:defRPr>
            </a:lvl1pPr>
            <a:lvl2pPr>
              <a:defRPr sz="900">
                <a:latin typeface="Verdana"/>
                <a:cs typeface="Verdana"/>
              </a:defRPr>
            </a:lvl2pPr>
            <a:lvl3pPr>
              <a:defRPr sz="900">
                <a:latin typeface="Verdana"/>
                <a:cs typeface="Verdana"/>
              </a:defRPr>
            </a:lvl3pPr>
            <a:lvl4pPr>
              <a:defRPr sz="900">
                <a:latin typeface="Verdana"/>
                <a:cs typeface="Verdana"/>
              </a:defRPr>
            </a:lvl4pPr>
            <a:lvl5pPr>
              <a:defRPr sz="900">
                <a:latin typeface="Verdana"/>
                <a:cs typeface="Verdana"/>
              </a:defRPr>
            </a:lvl5pPr>
          </a:lstStyle>
          <a:p>
            <a:pPr lvl="0"/>
            <a:r>
              <a:rPr lang="en-US" dirty="0"/>
              <a:t>Textmasterformate durch Klicken bearbeiten</a:t>
            </a:r>
          </a:p>
        </p:txBody>
      </p:sp>
      <p:sp>
        <p:nvSpPr>
          <p:cNvPr id="15" name="Content Placeholder 2"/>
          <p:cNvSpPr>
            <a:spLocks noGrp="1"/>
          </p:cNvSpPr>
          <p:nvPr>
            <p:ph idx="1"/>
          </p:nvPr>
        </p:nvSpPr>
        <p:spPr>
          <a:xfrm>
            <a:off x="6768765" y="1345199"/>
            <a:ext cx="5049839" cy="4913312"/>
          </a:xfrm>
          <a:prstGeom prst="rect">
            <a:avLst/>
          </a:prstGeom>
        </p:spPr>
        <p:txBody>
          <a:bodyPr lIns="0" tIns="46800"/>
          <a:lstStyle>
            <a:lvl1pPr marL="342900" indent="-342900">
              <a:lnSpc>
                <a:spcPct val="100000"/>
              </a:lnSpc>
              <a:spcBef>
                <a:spcPts val="1000"/>
              </a:spcBef>
              <a:buFont typeface="Arial" panose="020B0604020202020204" pitchFamily="34" charset="0"/>
              <a:buChar char="•"/>
              <a:defRPr sz="2400">
                <a:solidFill>
                  <a:schemeClr val="tx2"/>
                </a:solidFill>
                <a:latin typeface="Segoe UI" panose="020B0502040204020203" pitchFamily="34" charset="0"/>
                <a:cs typeface="Segoe UI" panose="020B0502040204020203" pitchFamily="34" charset="0"/>
              </a:defRPr>
            </a:lvl1pPr>
            <a:lvl2pPr marL="742950" indent="-285750">
              <a:spcBef>
                <a:spcPts val="1000"/>
              </a:spcBef>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2pPr>
            <a:lvl3pPr marL="1143000" indent="-228600">
              <a:spcBef>
                <a:spcPts val="1000"/>
              </a:spcBef>
              <a:buFont typeface="Arial" panose="020B0604020202020204" pitchFamily="34" charset="0"/>
              <a:buChar char="•"/>
              <a:defRPr sz="1600">
                <a:solidFill>
                  <a:schemeClr val="tx2"/>
                </a:solidFill>
                <a:latin typeface="Segoe UI" panose="020B0502040204020203" pitchFamily="34" charset="0"/>
                <a:cs typeface="Segoe UI" panose="020B0502040204020203" pitchFamily="34" charset="0"/>
              </a:defRPr>
            </a:lvl3pPr>
            <a:lvl4pPr marL="16002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4pPr>
            <a:lvl5pPr marL="2057400" indent="-228600">
              <a:buFont typeface="Arial" panose="020B0604020202020204" pitchFamily="34" charset="0"/>
              <a:buChar char="•"/>
              <a:defRPr sz="2000">
                <a:solidFill>
                  <a:schemeClr val="tx2"/>
                </a:solidFill>
                <a:latin typeface="Segoe UI" panose="020B0502040204020203" pitchFamily="34" charset="0"/>
                <a:cs typeface="Segoe UI" panose="020B0502040204020203" pitchFamily="34" charset="0"/>
              </a:defRPr>
            </a:lvl5pPr>
          </a:lstStyle>
          <a:p>
            <a:pPr lvl="0"/>
            <a:r>
              <a:rPr lang="de-DE" dirty="0"/>
              <a:t>Formatvorlagen des Textmasters bearbeiten</a:t>
            </a:r>
          </a:p>
          <a:p>
            <a:pPr lvl="1"/>
            <a:r>
              <a:rPr lang="de-DE" dirty="0"/>
              <a:t>Zweite Ebene</a:t>
            </a:r>
          </a:p>
          <a:p>
            <a:pPr lvl="2"/>
            <a:r>
              <a:rPr lang="de-DE" dirty="0"/>
              <a:t>Dritte Ebene</a:t>
            </a:r>
          </a:p>
        </p:txBody>
      </p:sp>
      <p:sp>
        <p:nvSpPr>
          <p:cNvPr id="12" name="Fußzeilenplatzhalter 15"/>
          <p:cNvSpPr>
            <a:spLocks noGrp="1"/>
          </p:cNvSpPr>
          <p:nvPr>
            <p:ph type="ftr" sz="quarter" idx="11"/>
          </p:nvPr>
        </p:nvSpPr>
        <p:spPr>
          <a:xfrm>
            <a:off x="1625600" y="6416675"/>
            <a:ext cx="8985250" cy="365125"/>
          </a:xfrm>
        </p:spPr>
        <p:txBody>
          <a:bodyPr rtlCol="0"/>
          <a:lstStyle>
            <a:lvl1pPr algn="l">
              <a:defRPr sz="900">
                <a:solidFill>
                  <a:schemeClr val="bg1"/>
                </a:solidFill>
              </a:defRPr>
            </a:lvl1pPr>
          </a:lstStyle>
          <a:p>
            <a:pPr>
              <a:defRPr/>
            </a:pPr>
            <a:endParaRPr lang="de-DE"/>
          </a:p>
        </p:txBody>
      </p:sp>
      <p:sp>
        <p:nvSpPr>
          <p:cNvPr id="13" name="Foliennummernplatzhalter 16"/>
          <p:cNvSpPr>
            <a:spLocks noGrp="1"/>
          </p:cNvSpPr>
          <p:nvPr>
            <p:ph type="sldNum" sz="quarter" idx="12"/>
          </p:nvPr>
        </p:nvSpPr>
        <p:spPr>
          <a:xfrm>
            <a:off x="10991850" y="6416675"/>
            <a:ext cx="1200150" cy="365125"/>
          </a:xfrm>
        </p:spPr>
        <p:txBody>
          <a:bodyPr/>
          <a:lstStyle>
            <a:lvl1pPr algn="l">
              <a:defRPr sz="900">
                <a:solidFill>
                  <a:schemeClr val="bg1"/>
                </a:solidFill>
              </a:defRPr>
            </a:lvl1pPr>
          </a:lstStyle>
          <a:p>
            <a:pPr>
              <a:defRPr/>
            </a:pPr>
            <a:fld id="{226E317D-C892-416C-87E1-03B7D17D2981}" type="slidenum">
              <a:rPr lang="de-DE" altLang="de-DE"/>
              <a:pPr>
                <a:defRPr/>
              </a:pPr>
              <a:t>‹Nr.›</a:t>
            </a:fld>
            <a:endParaRPr lang="de-DE" altLang="de-DE" dirty="0"/>
          </a:p>
        </p:txBody>
      </p:sp>
      <p:sp>
        <p:nvSpPr>
          <p:cNvPr id="14" name="Datumsplatzhalter 17"/>
          <p:cNvSpPr>
            <a:spLocks noGrp="1"/>
          </p:cNvSpPr>
          <p:nvPr>
            <p:ph type="dt" sz="half" idx="13"/>
          </p:nvPr>
        </p:nvSpPr>
        <p:spPr>
          <a:xfrm>
            <a:off x="398463" y="6424613"/>
            <a:ext cx="1227137" cy="357187"/>
          </a:xfrm>
        </p:spPr>
        <p:txBody>
          <a:bodyPr rtlCol="0"/>
          <a:lstStyle>
            <a:lvl1pPr algn="r">
              <a:defRPr sz="900">
                <a:solidFill>
                  <a:schemeClr val="bg1"/>
                </a:solidFill>
                <a:latin typeface="Segoe UI" panose="020B0502040204020203" pitchFamily="34" charset="0"/>
                <a:cs typeface="Segoe UI" panose="020B0502040204020203" pitchFamily="34" charset="0"/>
              </a:defRPr>
            </a:lvl1pPr>
          </a:lstStyle>
          <a:p>
            <a:pPr>
              <a:defRPr/>
            </a:pPr>
            <a:fld id="{63011934-A820-4D72-B56F-A6334E4FB0EA}" type="datetime1">
              <a:rPr lang="de-DE" smtClean="0"/>
              <a:t>17.07.2025</a:t>
            </a:fld>
            <a:endParaRPr lang="de-DE" dirty="0"/>
          </a:p>
        </p:txBody>
      </p:sp>
    </p:spTree>
    <p:extLst>
      <p:ext uri="{BB962C8B-B14F-4D97-AF65-F5344CB8AC3E}">
        <p14:creationId xmlns:p14="http://schemas.microsoft.com/office/powerpoint/2010/main" val="1401968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atumsplatzhalt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fld id="{ED52F07E-42CB-4A90-9C5F-DF026E5294AA}" type="datetime1">
              <a:rPr lang="de-DE" smtClean="0"/>
              <a:t>17.07.2025</a:t>
            </a:fld>
            <a:endParaRPr lang="de-DE"/>
          </a:p>
        </p:txBody>
      </p:sp>
      <p:sp>
        <p:nvSpPr>
          <p:cNvPr id="14" name="Fußzeilenplatzhalter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endParaRPr lang="de-DE"/>
          </a:p>
        </p:txBody>
      </p:sp>
      <p:sp>
        <p:nvSpPr>
          <p:cNvPr id="15" name="Foliennummernplatzhalt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fld id="{9C26CF26-809F-407B-9122-BBEFC90D682E}" type="slidenum">
              <a:rPr lang="de-DE" altLang="de-DE"/>
              <a:pPr>
                <a:defRPr/>
              </a:pPr>
              <a:t>‹Nr.›</a:t>
            </a:fld>
            <a:endParaRPr lang="de-DE" altLang="de-DE" dirty="0"/>
          </a:p>
        </p:txBody>
      </p:sp>
    </p:spTree>
    <p:extLst>
      <p:ext uri="{BB962C8B-B14F-4D97-AF65-F5344CB8AC3E}">
        <p14:creationId xmlns:p14="http://schemas.microsoft.com/office/powerpoint/2010/main" val="3673732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ctr" defTabSz="457200"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atumsplatzhalt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fld id="{78973D15-ED54-4ED4-8DC0-CFD1A13EB982}" type="datetime1">
              <a:rPr lang="de-DE" smtClean="0"/>
              <a:t>17.07.2025</a:t>
            </a:fld>
            <a:endParaRPr lang="de-DE"/>
          </a:p>
        </p:txBody>
      </p:sp>
      <p:sp>
        <p:nvSpPr>
          <p:cNvPr id="14" name="Fußzeilenplatzhalter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endParaRPr lang="de-DE"/>
          </a:p>
        </p:txBody>
      </p:sp>
      <p:sp>
        <p:nvSpPr>
          <p:cNvPr id="15" name="Foliennummernplatzhalt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1">
                    <a:lumMod val="75000"/>
                    <a:lumOff val="25000"/>
                  </a:schemeClr>
                </a:solidFill>
                <a:latin typeface="Segoe UI" panose="020B0502040204020203" pitchFamily="34" charset="0"/>
                <a:cs typeface="Segoe UI" panose="020B0502040204020203" pitchFamily="34" charset="0"/>
              </a:defRPr>
            </a:lvl1pPr>
          </a:lstStyle>
          <a:p>
            <a:pPr>
              <a:defRPr/>
            </a:pPr>
            <a:fld id="{9C26CF26-809F-407B-9122-BBEFC90D682E}" type="slidenum">
              <a:rPr lang="de-DE" altLang="de-DE"/>
              <a:pPr>
                <a:defRPr/>
              </a:pPr>
              <a:t>‹Nr.›</a:t>
            </a:fld>
            <a:endParaRPr lang="de-DE" altLang="de-DE" dirty="0"/>
          </a:p>
        </p:txBody>
      </p:sp>
    </p:spTree>
    <p:extLst>
      <p:ext uri="{BB962C8B-B14F-4D97-AF65-F5344CB8AC3E}">
        <p14:creationId xmlns:p14="http://schemas.microsoft.com/office/powerpoint/2010/main" val="54650397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ftr="0" dt="0"/>
  <p:txStyles>
    <p:titleStyle>
      <a:lvl1pPr algn="ctr" defTabSz="457200"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defRPr>
      </a:lvl2pPr>
      <a:lvl3pPr algn="ctr" defTabSz="457200" rtl="0" eaLnBrk="0" fontAlgn="base" hangingPunct="0">
        <a:spcBef>
          <a:spcPct val="0"/>
        </a:spcBef>
        <a:spcAft>
          <a:spcPct val="0"/>
        </a:spcAft>
        <a:defRPr sz="4400">
          <a:solidFill>
            <a:schemeClr val="tx1"/>
          </a:solidFill>
          <a:latin typeface="Arial" panose="020B0604020202020204" pitchFamily="34" charset="0"/>
        </a:defRPr>
      </a:lvl3pPr>
      <a:lvl4pPr algn="ctr" defTabSz="457200" rtl="0" eaLnBrk="0" fontAlgn="base" hangingPunct="0">
        <a:spcBef>
          <a:spcPct val="0"/>
        </a:spcBef>
        <a:spcAft>
          <a:spcPct val="0"/>
        </a:spcAft>
        <a:defRPr sz="4400">
          <a:solidFill>
            <a:schemeClr val="tx1"/>
          </a:solidFill>
          <a:latin typeface="Arial" panose="020B0604020202020204" pitchFamily="34" charset="0"/>
        </a:defRPr>
      </a:lvl4pPr>
      <a:lvl5pPr algn="ctr"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FA38D8-E3FC-47D0-B66B-CFC126C22DCE}" type="datetime1">
              <a:rPr lang="de-DE" smtClean="0">
                <a:solidFill>
                  <a:prstClr val="black">
                    <a:tint val="75000"/>
                  </a:prstClr>
                </a:solidFill>
              </a:rPr>
              <a:t>17.07.2025</a:t>
            </a:fld>
            <a:endParaRPr lang="de-DE">
              <a:solidFill>
                <a:prstClr val="black">
                  <a:tint val="75000"/>
                </a:prstClr>
              </a:solidFill>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4D338-8018-40D8-BA31-FEC539B9D5B0}"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2421088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ctrTitle"/>
          </p:nvPr>
        </p:nvSpPr>
        <p:spPr bwMode="auto">
          <a:xfrm>
            <a:off x="4081548" y="2511425"/>
            <a:ext cx="7391315" cy="143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4400" b="1" dirty="0"/>
              <a:t>Gemeinschaftsrepetitorium</a:t>
            </a:r>
            <a:br>
              <a:rPr lang="de-DE" altLang="de-DE" sz="4400" b="1" dirty="0"/>
            </a:br>
            <a:r>
              <a:rPr lang="de-DE" altLang="de-DE" sz="4400" b="1" dirty="0"/>
              <a:t>Zivilprozessrecht</a:t>
            </a:r>
            <a:endParaRPr lang="de-DE" altLang="de-DE" sz="2800" dirty="0"/>
          </a:p>
        </p:txBody>
      </p:sp>
      <p:sp>
        <p:nvSpPr>
          <p:cNvPr id="17411" name="Untertitel 2"/>
          <p:cNvSpPr>
            <a:spLocks noGrp="1"/>
          </p:cNvSpPr>
          <p:nvPr>
            <p:ph type="subTitle" idx="1"/>
          </p:nvPr>
        </p:nvSpPr>
        <p:spPr bwMode="auto">
          <a:xfrm>
            <a:off x="4464050" y="3951288"/>
            <a:ext cx="7008813" cy="163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dirty="0"/>
              <a:t>Sommersemester 2025</a:t>
            </a:r>
          </a:p>
          <a:p>
            <a:r>
              <a:rPr lang="de-DE" altLang="de-DE" dirty="0"/>
              <a:t>Professor Dr. Christian Gomille, </a:t>
            </a:r>
            <a:r>
              <a:rPr lang="de-DE" altLang="de-DE" dirty="0" err="1"/>
              <a:t>RiOLG</a:t>
            </a:r>
            <a:r>
              <a:rPr lang="de-DE" altLang="de-DE"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AF9CADA-A9FD-09A1-2D36-E4EAFFF8ECF6}"/>
              </a:ext>
            </a:extLst>
          </p:cNvPr>
          <p:cNvSpPr>
            <a:spLocks noGrp="1"/>
          </p:cNvSpPr>
          <p:nvPr>
            <p:ph type="body" sz="quarter" idx="10"/>
          </p:nvPr>
        </p:nvSpPr>
        <p:spPr/>
        <p:txBody>
          <a:bodyPr/>
          <a:lstStyle/>
          <a:p>
            <a:r>
              <a:rPr lang="de-DE" dirty="0"/>
              <a:t>Veräußerung – Beschlagnahme – Entfernung, §1121 II 2 BGB</a:t>
            </a:r>
          </a:p>
        </p:txBody>
      </p:sp>
      <p:sp>
        <p:nvSpPr>
          <p:cNvPr id="3" name="Textplatzhalter 2">
            <a:extLst>
              <a:ext uri="{FF2B5EF4-FFF2-40B4-BE49-F238E27FC236}">
                <a16:creationId xmlns:a16="http://schemas.microsoft.com/office/drawing/2014/main" id="{A8EC8B70-1F83-F99A-D062-1EB5C14A2B1B}"/>
              </a:ext>
            </a:extLst>
          </p:cNvPr>
          <p:cNvSpPr>
            <a:spLocks noGrp="1"/>
          </p:cNvSpPr>
          <p:nvPr>
            <p:ph type="body" sz="quarter" idx="11"/>
          </p:nvPr>
        </p:nvSpPr>
        <p:spPr/>
        <p:txBody>
          <a:bodyPr/>
          <a:lstStyle/>
          <a:p>
            <a:pPr>
              <a:buFont typeface="Arial" panose="020B0604020202020204" pitchFamily="34" charset="0"/>
              <a:buChar char="•"/>
            </a:pPr>
            <a:r>
              <a:rPr lang="de-DE" dirty="0"/>
              <a:t>Veräußerung vor Beschlagnahme, sodass §23 I ZVG, §§136, 135 BGB keine Rolle spielen </a:t>
            </a:r>
          </a:p>
          <a:p>
            <a:pPr>
              <a:buFont typeface="Arial" panose="020B0604020202020204" pitchFamily="34" charset="0"/>
              <a:buChar char="•"/>
            </a:pPr>
            <a:r>
              <a:rPr lang="de-DE" dirty="0"/>
              <a:t>§1121 II 2 BGB: Vor Entfernung erfolgte Beschlagnahme nur relevant, wenn Erwerber bei Entfernung nicht gutgläubig ist</a:t>
            </a:r>
          </a:p>
          <a:p>
            <a:pPr>
              <a:buFont typeface="Arial" panose="020B0604020202020204" pitchFamily="34" charset="0"/>
              <a:buChar char="•"/>
            </a:pPr>
            <a:r>
              <a:rPr lang="de-DE" dirty="0"/>
              <a:t>P: §23 II ZVG anwendbar ? </a:t>
            </a:r>
          </a:p>
          <a:p>
            <a:pPr lvl="1">
              <a:buFont typeface="Arial" panose="020B0604020202020204" pitchFamily="34" charset="0"/>
              <a:buChar char="•"/>
            </a:pPr>
            <a:r>
              <a:rPr lang="de-DE" dirty="0"/>
              <a:t>Contra: Wortlaut: „ gegen Beschlagnahme verstoßende Verfügung“ // „§ 135 Abs 2.“</a:t>
            </a:r>
          </a:p>
          <a:p>
            <a:pPr lvl="1">
              <a:buFont typeface="Arial" panose="020B0604020202020204" pitchFamily="34" charset="0"/>
              <a:buChar char="•"/>
            </a:pPr>
            <a:r>
              <a:rPr lang="de-DE" dirty="0"/>
              <a:t>Pro: kann Wertungsmäßig keinen Unterschied machen =&gt; genauso wie bei Veräußerung ist Erwerber bei Entfernung nicht schutzwürdig, wenn Kenntnis von Beschlagnahme / Eintragung des Versteigerungsvermerks =&gt; analoge Anwendung </a:t>
            </a:r>
          </a:p>
        </p:txBody>
      </p:sp>
      <p:sp>
        <p:nvSpPr>
          <p:cNvPr id="4" name="Foliennummernplatzhalter 3">
            <a:extLst>
              <a:ext uri="{FF2B5EF4-FFF2-40B4-BE49-F238E27FC236}">
                <a16:creationId xmlns:a16="http://schemas.microsoft.com/office/drawing/2014/main" id="{E7618196-F1AD-662F-C4A2-713C0BB5DEF3}"/>
              </a:ext>
            </a:extLst>
          </p:cNvPr>
          <p:cNvSpPr>
            <a:spLocks noGrp="1"/>
          </p:cNvSpPr>
          <p:nvPr>
            <p:ph type="sldNum" sz="quarter" idx="13"/>
          </p:nvPr>
        </p:nvSpPr>
        <p:spPr/>
        <p:txBody>
          <a:bodyPr/>
          <a:lstStyle/>
          <a:p>
            <a:pPr>
              <a:defRPr/>
            </a:pPr>
            <a:fld id="{3403F9C6-84D0-4162-91EE-42F978B0FA19}" type="slidenum">
              <a:rPr lang="de-DE" altLang="de-DE" smtClean="0"/>
              <a:pPr>
                <a:defRPr/>
              </a:pPr>
              <a:t>10</a:t>
            </a:fld>
            <a:endParaRPr lang="de-DE" altLang="de-DE" dirty="0"/>
          </a:p>
        </p:txBody>
      </p:sp>
    </p:spTree>
    <p:extLst>
      <p:ext uri="{BB962C8B-B14F-4D97-AF65-F5344CB8AC3E}">
        <p14:creationId xmlns:p14="http://schemas.microsoft.com/office/powerpoint/2010/main" val="418949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6B3494-3D33-65EA-F564-7AF4D67B9E53}"/>
              </a:ext>
            </a:extLst>
          </p:cNvPr>
          <p:cNvSpPr>
            <a:spLocks noGrp="1"/>
          </p:cNvSpPr>
          <p:nvPr>
            <p:ph type="body" sz="quarter" idx="10"/>
          </p:nvPr>
        </p:nvSpPr>
        <p:spPr/>
        <p:txBody>
          <a:bodyPr/>
          <a:lstStyle/>
          <a:p>
            <a:r>
              <a:rPr lang="de-DE" dirty="0"/>
              <a:t>Veräußerung – Beschlagnahme – Entfernung, 1121 II 2 BGB</a:t>
            </a:r>
          </a:p>
        </p:txBody>
      </p:sp>
      <p:sp>
        <p:nvSpPr>
          <p:cNvPr id="3" name="Textplatzhalter 2">
            <a:extLst>
              <a:ext uri="{FF2B5EF4-FFF2-40B4-BE49-F238E27FC236}">
                <a16:creationId xmlns:a16="http://schemas.microsoft.com/office/drawing/2014/main" id="{2A3E374A-CB7E-5540-75B1-63A138C65C96}"/>
              </a:ext>
            </a:extLst>
          </p:cNvPr>
          <p:cNvSpPr>
            <a:spLocks noGrp="1"/>
          </p:cNvSpPr>
          <p:nvPr>
            <p:ph type="body" sz="quarter" idx="11"/>
          </p:nvPr>
        </p:nvSpPr>
        <p:spPr/>
        <p:txBody>
          <a:bodyPr/>
          <a:lstStyle/>
          <a:p>
            <a:pPr>
              <a:buFont typeface="Arial" panose="020B0604020202020204" pitchFamily="34" charset="0"/>
              <a:buChar char="•"/>
            </a:pPr>
            <a:r>
              <a:rPr lang="de-DE" sz="2000" dirty="0"/>
              <a:t>Beispiel: Bauer B hat auf seinem Grundstück einen Traktor. Diesen übereignet er der C-Bank zur Sicherung eines Darlehens gem. §§929 S1, 930 BGB. Kurz darauf wird zugunsten des Gläubigers G die Zwangsvollstreckung in das Grundstück des B angeordnet. Da kurz darauf der B seine Schulden auch gegenüber der C Bank nicht mehr begleichen kann, gibt er einem Mitarbeiter dieser den Traktor zur Verwertung mit. Zu diesem Zeitpunkt war bereits der Versteigerungsvermerk im Grundbuch eingetragen. </a:t>
            </a:r>
          </a:p>
        </p:txBody>
      </p:sp>
      <p:sp>
        <p:nvSpPr>
          <p:cNvPr id="4" name="Foliennummernplatzhalter 3">
            <a:extLst>
              <a:ext uri="{FF2B5EF4-FFF2-40B4-BE49-F238E27FC236}">
                <a16:creationId xmlns:a16="http://schemas.microsoft.com/office/drawing/2014/main" id="{685B8CC1-7547-223D-F328-CF04334C8D74}"/>
              </a:ext>
            </a:extLst>
          </p:cNvPr>
          <p:cNvSpPr>
            <a:spLocks noGrp="1"/>
          </p:cNvSpPr>
          <p:nvPr>
            <p:ph type="sldNum" sz="quarter" idx="13"/>
          </p:nvPr>
        </p:nvSpPr>
        <p:spPr/>
        <p:txBody>
          <a:bodyPr/>
          <a:lstStyle/>
          <a:p>
            <a:pPr>
              <a:defRPr/>
            </a:pPr>
            <a:fld id="{3403F9C6-84D0-4162-91EE-42F978B0FA19}" type="slidenum">
              <a:rPr lang="de-DE" altLang="de-DE" smtClean="0"/>
              <a:pPr>
                <a:defRPr/>
              </a:pPr>
              <a:t>11</a:t>
            </a:fld>
            <a:endParaRPr lang="de-DE" altLang="de-DE" dirty="0"/>
          </a:p>
        </p:txBody>
      </p:sp>
    </p:spTree>
    <p:extLst>
      <p:ext uri="{BB962C8B-B14F-4D97-AF65-F5344CB8AC3E}">
        <p14:creationId xmlns:p14="http://schemas.microsoft.com/office/powerpoint/2010/main" val="371960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25B2266-5AF0-FDB6-A138-5F93C5C7975F}"/>
              </a:ext>
            </a:extLst>
          </p:cNvPr>
          <p:cNvSpPr>
            <a:spLocks noGrp="1"/>
          </p:cNvSpPr>
          <p:nvPr>
            <p:ph type="body" sz="quarter" idx="10"/>
          </p:nvPr>
        </p:nvSpPr>
        <p:spPr/>
        <p:txBody>
          <a:bodyPr/>
          <a:lstStyle/>
          <a:p>
            <a:r>
              <a:rPr lang="de-DE" dirty="0"/>
              <a:t>Beschlagnahme – Veräußerung – Entfernung // Beschlagnahme – Entfernung – Veräußerung </a:t>
            </a:r>
          </a:p>
        </p:txBody>
      </p:sp>
      <p:sp>
        <p:nvSpPr>
          <p:cNvPr id="3" name="Textplatzhalter 2">
            <a:extLst>
              <a:ext uri="{FF2B5EF4-FFF2-40B4-BE49-F238E27FC236}">
                <a16:creationId xmlns:a16="http://schemas.microsoft.com/office/drawing/2014/main" id="{B5C650E6-DCDA-1B37-C81F-F3974BDE64F0}"/>
              </a:ext>
            </a:extLst>
          </p:cNvPr>
          <p:cNvSpPr>
            <a:spLocks noGrp="1"/>
          </p:cNvSpPr>
          <p:nvPr>
            <p:ph type="body" sz="quarter" idx="11"/>
          </p:nvPr>
        </p:nvSpPr>
        <p:spPr/>
        <p:txBody>
          <a:bodyPr/>
          <a:lstStyle/>
          <a:p>
            <a:pPr>
              <a:buFont typeface="Arial" panose="020B0604020202020204" pitchFamily="34" charset="0"/>
              <a:buChar char="•"/>
            </a:pPr>
            <a:r>
              <a:rPr lang="de-DE" dirty="0"/>
              <a:t>Kumulative Anwendung der maßgeblichen Vorschriften =&gt; doppelte Gutgläubigkeit </a:t>
            </a:r>
          </a:p>
          <a:p>
            <a:pPr>
              <a:buFont typeface="Arial" panose="020B0604020202020204" pitchFamily="34" charset="0"/>
              <a:buChar char="•"/>
            </a:pPr>
            <a:r>
              <a:rPr lang="de-DE" dirty="0"/>
              <a:t>Bzgl. Veräußerung: Gutgläubigkeit gem. §§136, 135 II BGB bzgl. der Beschlagnahme zum Zeitpunkt der Veräußerung</a:t>
            </a:r>
          </a:p>
          <a:p>
            <a:pPr>
              <a:buFont typeface="Arial" panose="020B0604020202020204" pitchFamily="34" charset="0"/>
              <a:buChar char="•"/>
            </a:pPr>
            <a:r>
              <a:rPr lang="de-DE" dirty="0"/>
              <a:t>Bzgl. Entfernung: Gutgläubigkeit gem. §1121 II 2 BGB zum Zeitpunkt der Entfernung</a:t>
            </a:r>
          </a:p>
        </p:txBody>
      </p:sp>
      <p:sp>
        <p:nvSpPr>
          <p:cNvPr id="4" name="Foliennummernplatzhalter 3">
            <a:extLst>
              <a:ext uri="{FF2B5EF4-FFF2-40B4-BE49-F238E27FC236}">
                <a16:creationId xmlns:a16="http://schemas.microsoft.com/office/drawing/2014/main" id="{6E891608-F3E4-3087-2654-98F44AF764A4}"/>
              </a:ext>
            </a:extLst>
          </p:cNvPr>
          <p:cNvSpPr>
            <a:spLocks noGrp="1"/>
          </p:cNvSpPr>
          <p:nvPr>
            <p:ph type="sldNum" sz="quarter" idx="13"/>
          </p:nvPr>
        </p:nvSpPr>
        <p:spPr/>
        <p:txBody>
          <a:bodyPr/>
          <a:lstStyle/>
          <a:p>
            <a:pPr>
              <a:defRPr/>
            </a:pPr>
            <a:fld id="{3403F9C6-84D0-4162-91EE-42F978B0FA19}" type="slidenum">
              <a:rPr lang="de-DE" altLang="de-DE" smtClean="0"/>
              <a:pPr>
                <a:defRPr/>
              </a:pPr>
              <a:t>12</a:t>
            </a:fld>
            <a:endParaRPr lang="de-DE" altLang="de-DE" dirty="0"/>
          </a:p>
        </p:txBody>
      </p:sp>
    </p:spTree>
    <p:extLst>
      <p:ext uri="{BB962C8B-B14F-4D97-AF65-F5344CB8AC3E}">
        <p14:creationId xmlns:p14="http://schemas.microsoft.com/office/powerpoint/2010/main" val="4073751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BF631CD-09FC-FDF0-00FB-0B0794217E80}"/>
              </a:ext>
            </a:extLst>
          </p:cNvPr>
          <p:cNvSpPr>
            <a:spLocks noGrp="1"/>
          </p:cNvSpPr>
          <p:nvPr>
            <p:ph type="body" sz="quarter" idx="10"/>
          </p:nvPr>
        </p:nvSpPr>
        <p:spPr/>
        <p:txBody>
          <a:bodyPr/>
          <a:lstStyle/>
          <a:p>
            <a:r>
              <a:rPr lang="de-DE" dirty="0"/>
              <a:t>Übersicht: Enthaftung durch Veräußerung und Entfernung </a:t>
            </a:r>
          </a:p>
        </p:txBody>
      </p:sp>
      <p:sp>
        <p:nvSpPr>
          <p:cNvPr id="3" name="Textplatzhalter 2">
            <a:extLst>
              <a:ext uri="{FF2B5EF4-FFF2-40B4-BE49-F238E27FC236}">
                <a16:creationId xmlns:a16="http://schemas.microsoft.com/office/drawing/2014/main" id="{19202CDC-3070-5544-7C1B-A9D223C8606D}"/>
              </a:ext>
            </a:extLst>
          </p:cNvPr>
          <p:cNvSpPr>
            <a:spLocks noGrp="1"/>
          </p:cNvSpPr>
          <p:nvPr>
            <p:ph type="body"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67F8F7C7-0D42-9303-0C76-0B622F560EDF}"/>
              </a:ext>
            </a:extLst>
          </p:cNvPr>
          <p:cNvSpPr>
            <a:spLocks noGrp="1"/>
          </p:cNvSpPr>
          <p:nvPr>
            <p:ph type="sldNum" sz="quarter" idx="13"/>
          </p:nvPr>
        </p:nvSpPr>
        <p:spPr/>
        <p:txBody>
          <a:bodyPr/>
          <a:lstStyle/>
          <a:p>
            <a:pPr>
              <a:defRPr/>
            </a:pPr>
            <a:fld id="{3403F9C6-84D0-4162-91EE-42F978B0FA19}" type="slidenum">
              <a:rPr lang="de-DE" altLang="de-DE" smtClean="0"/>
              <a:pPr>
                <a:defRPr/>
              </a:pPr>
              <a:t>13</a:t>
            </a:fld>
            <a:endParaRPr lang="de-DE" altLang="de-DE" dirty="0"/>
          </a:p>
        </p:txBody>
      </p:sp>
      <p:graphicFrame>
        <p:nvGraphicFramePr>
          <p:cNvPr id="5" name="Tabelle 4">
            <a:extLst>
              <a:ext uri="{FF2B5EF4-FFF2-40B4-BE49-F238E27FC236}">
                <a16:creationId xmlns:a16="http://schemas.microsoft.com/office/drawing/2014/main" id="{7D225F02-1766-3310-7CD1-B069E4DD3784}"/>
              </a:ext>
            </a:extLst>
          </p:cNvPr>
          <p:cNvGraphicFramePr>
            <a:graphicFrameLocks noGrp="1"/>
          </p:cNvGraphicFramePr>
          <p:nvPr>
            <p:extLst>
              <p:ext uri="{D42A27DB-BD31-4B8C-83A1-F6EECF244321}">
                <p14:modId xmlns:p14="http://schemas.microsoft.com/office/powerpoint/2010/main" val="96691658"/>
              </p:ext>
            </p:extLst>
          </p:nvPr>
        </p:nvGraphicFramePr>
        <p:xfrm>
          <a:off x="1752600" y="1578428"/>
          <a:ext cx="9040816" cy="4049487"/>
        </p:xfrm>
        <a:graphic>
          <a:graphicData uri="http://schemas.openxmlformats.org/drawingml/2006/table">
            <a:tbl>
              <a:tblPr firstRow="1" bandRow="1">
                <a:tableStyleId>{5C22544A-7EE6-4342-B048-85BDC9FD1C3A}</a:tableStyleId>
              </a:tblPr>
              <a:tblGrid>
                <a:gridCol w="2260204">
                  <a:extLst>
                    <a:ext uri="{9D8B030D-6E8A-4147-A177-3AD203B41FA5}">
                      <a16:colId xmlns:a16="http://schemas.microsoft.com/office/drawing/2014/main" val="2080515147"/>
                    </a:ext>
                  </a:extLst>
                </a:gridCol>
                <a:gridCol w="2260204">
                  <a:extLst>
                    <a:ext uri="{9D8B030D-6E8A-4147-A177-3AD203B41FA5}">
                      <a16:colId xmlns:a16="http://schemas.microsoft.com/office/drawing/2014/main" val="717741521"/>
                    </a:ext>
                  </a:extLst>
                </a:gridCol>
                <a:gridCol w="2260204">
                  <a:extLst>
                    <a:ext uri="{9D8B030D-6E8A-4147-A177-3AD203B41FA5}">
                      <a16:colId xmlns:a16="http://schemas.microsoft.com/office/drawing/2014/main" val="2252223634"/>
                    </a:ext>
                  </a:extLst>
                </a:gridCol>
                <a:gridCol w="2260204">
                  <a:extLst>
                    <a:ext uri="{9D8B030D-6E8A-4147-A177-3AD203B41FA5}">
                      <a16:colId xmlns:a16="http://schemas.microsoft.com/office/drawing/2014/main" val="2237027468"/>
                    </a:ext>
                  </a:extLst>
                </a:gridCol>
              </a:tblGrid>
              <a:tr h="670292">
                <a:tc>
                  <a:txBody>
                    <a:bodyPr/>
                    <a:lstStyle/>
                    <a:p>
                      <a:r>
                        <a:rPr lang="de-DE" sz="1800" b="0" kern="1200" dirty="0">
                          <a:solidFill>
                            <a:schemeClr val="tx1"/>
                          </a:solidFill>
                          <a:latin typeface="+mn-lt"/>
                          <a:ea typeface="+mn-ea"/>
                          <a:cs typeface="+mn-cs"/>
                        </a:rPr>
                        <a:t>1)</a:t>
                      </a:r>
                      <a:r>
                        <a:rPr lang="de-DE" sz="1800" b="1" kern="1200" dirty="0">
                          <a:solidFill>
                            <a:schemeClr val="tx1"/>
                          </a:solidFill>
                          <a:latin typeface="+mn-lt"/>
                          <a:ea typeface="+mn-ea"/>
                          <a:cs typeface="+mn-cs"/>
                        </a:rPr>
                        <a:t> </a:t>
                      </a:r>
                      <a:r>
                        <a:rPr lang="de-DE" sz="1800" b="0" kern="1200" dirty="0">
                          <a:solidFill>
                            <a:schemeClr val="tx1"/>
                          </a:solidFill>
                          <a:latin typeface="+mn-lt"/>
                          <a:ea typeface="+mn-ea"/>
                          <a:cs typeface="+mn-cs"/>
                        </a:rPr>
                        <a:t>Veräußerung</a:t>
                      </a:r>
                    </a:p>
                  </a:txBody>
                  <a:tcPr>
                    <a:solidFill>
                      <a:schemeClr val="bg2"/>
                    </a:solidFill>
                  </a:tcPr>
                </a:tc>
                <a:tc>
                  <a:txBody>
                    <a:bodyPr/>
                    <a:lstStyle/>
                    <a:p>
                      <a:r>
                        <a:rPr lang="de-DE" sz="1800" b="0" kern="1200" dirty="0">
                          <a:solidFill>
                            <a:schemeClr val="tx1"/>
                          </a:solidFill>
                          <a:latin typeface="+mn-lt"/>
                          <a:ea typeface="+mn-ea"/>
                          <a:cs typeface="+mn-cs"/>
                        </a:rPr>
                        <a:t>Entfernung</a:t>
                      </a:r>
                    </a:p>
                  </a:txBody>
                  <a:tcPr>
                    <a:solidFill>
                      <a:schemeClr val="bg2"/>
                    </a:solidFill>
                  </a:tcPr>
                </a:tc>
                <a:tc>
                  <a:txBody>
                    <a:bodyPr/>
                    <a:lstStyle/>
                    <a:p>
                      <a:r>
                        <a:rPr lang="de-DE" b="1" dirty="0">
                          <a:solidFill>
                            <a:schemeClr val="tx1"/>
                          </a:solidFill>
                        </a:rPr>
                        <a:t>Beschlagnahme</a:t>
                      </a:r>
                    </a:p>
                  </a:txBody>
                  <a:tcPr>
                    <a:solidFill>
                      <a:schemeClr val="bg2"/>
                    </a:solidFill>
                  </a:tcPr>
                </a:tc>
                <a:tc>
                  <a:txBody>
                    <a:bodyPr/>
                    <a:lstStyle/>
                    <a:p>
                      <a:r>
                        <a:rPr lang="de-DE" b="0" dirty="0">
                          <a:solidFill>
                            <a:schemeClr val="tx1"/>
                          </a:solidFill>
                        </a:rPr>
                        <a:t>§1121 I BGB</a:t>
                      </a:r>
                    </a:p>
                  </a:txBody>
                  <a:tcPr>
                    <a:solidFill>
                      <a:schemeClr val="bg2"/>
                    </a:solidFill>
                  </a:tcPr>
                </a:tc>
                <a:extLst>
                  <a:ext uri="{0D108BD9-81ED-4DB2-BD59-A6C34878D82A}">
                    <a16:rowId xmlns:a16="http://schemas.microsoft.com/office/drawing/2014/main" val="2819041968"/>
                  </a:ext>
                </a:extLst>
              </a:tr>
              <a:tr h="670292">
                <a:tc>
                  <a:txBody>
                    <a:bodyPr/>
                    <a:lstStyle/>
                    <a:p>
                      <a:r>
                        <a:rPr lang="de-DE" dirty="0"/>
                        <a:t>2) Entfernung</a:t>
                      </a:r>
                    </a:p>
                  </a:txBody>
                  <a:tcPr>
                    <a:solidFill>
                      <a:schemeClr val="bg2"/>
                    </a:solidFill>
                  </a:tcPr>
                </a:tc>
                <a:tc>
                  <a:txBody>
                    <a:bodyPr/>
                    <a:lstStyle/>
                    <a:p>
                      <a:r>
                        <a:rPr lang="de-DE" dirty="0"/>
                        <a:t>Veräußerung</a:t>
                      </a:r>
                    </a:p>
                  </a:txBody>
                  <a:tcPr>
                    <a:solidFill>
                      <a:schemeClr val="bg2"/>
                    </a:solidFill>
                  </a:tcPr>
                </a:tc>
                <a:tc>
                  <a:txBody>
                    <a:bodyPr/>
                    <a:lstStyle/>
                    <a:p>
                      <a:r>
                        <a:rPr lang="de-DE" b="1" dirty="0"/>
                        <a:t>Beschlagnahme</a:t>
                      </a:r>
                    </a:p>
                  </a:txBody>
                  <a:tcPr>
                    <a:solidFill>
                      <a:schemeClr val="bg2"/>
                    </a:solidFill>
                  </a:tcPr>
                </a:tc>
                <a:tc>
                  <a:txBody>
                    <a:bodyPr/>
                    <a:lstStyle/>
                    <a:p>
                      <a:r>
                        <a:rPr lang="de-DE" dirty="0"/>
                        <a:t>§1121 I BGB</a:t>
                      </a:r>
                    </a:p>
                  </a:txBody>
                  <a:tcPr>
                    <a:solidFill>
                      <a:schemeClr val="bg2"/>
                    </a:solidFill>
                  </a:tcPr>
                </a:tc>
                <a:extLst>
                  <a:ext uri="{0D108BD9-81ED-4DB2-BD59-A6C34878D82A}">
                    <a16:rowId xmlns:a16="http://schemas.microsoft.com/office/drawing/2014/main" val="697417837"/>
                  </a:ext>
                </a:extLst>
              </a:tr>
              <a:tr h="670292">
                <a:tc>
                  <a:txBody>
                    <a:bodyPr/>
                    <a:lstStyle/>
                    <a:p>
                      <a:r>
                        <a:rPr lang="de-DE" dirty="0"/>
                        <a:t>3) Veräußerung</a:t>
                      </a:r>
                    </a:p>
                  </a:txBody>
                  <a:tcPr>
                    <a:solidFill>
                      <a:schemeClr val="bg2"/>
                    </a:solidFill>
                  </a:tcPr>
                </a:tc>
                <a:tc>
                  <a:txBody>
                    <a:bodyPr/>
                    <a:lstStyle/>
                    <a:p>
                      <a:r>
                        <a:rPr lang="de-DE" b="1" dirty="0"/>
                        <a:t>Beschlagnahme</a:t>
                      </a:r>
                    </a:p>
                  </a:txBody>
                  <a:tcPr>
                    <a:solidFill>
                      <a:schemeClr val="bg2"/>
                    </a:solidFill>
                  </a:tcPr>
                </a:tc>
                <a:tc>
                  <a:txBody>
                    <a:bodyPr/>
                    <a:lstStyle/>
                    <a:p>
                      <a:r>
                        <a:rPr lang="de-DE" dirty="0"/>
                        <a:t>Entfernung</a:t>
                      </a:r>
                    </a:p>
                  </a:txBody>
                  <a:tcPr>
                    <a:solidFill>
                      <a:schemeClr val="bg2"/>
                    </a:solidFill>
                  </a:tcPr>
                </a:tc>
                <a:tc>
                  <a:txBody>
                    <a:bodyPr/>
                    <a:lstStyle/>
                    <a:p>
                      <a:r>
                        <a:rPr lang="de-DE" dirty="0"/>
                        <a:t>§1121 II 2 BGB</a:t>
                      </a:r>
                    </a:p>
                  </a:txBody>
                  <a:tcPr>
                    <a:solidFill>
                      <a:schemeClr val="bg2"/>
                    </a:solidFill>
                  </a:tcPr>
                </a:tc>
                <a:extLst>
                  <a:ext uri="{0D108BD9-81ED-4DB2-BD59-A6C34878D82A}">
                    <a16:rowId xmlns:a16="http://schemas.microsoft.com/office/drawing/2014/main" val="89723873"/>
                  </a:ext>
                </a:extLst>
              </a:tr>
              <a:tr h="679537">
                <a:tc>
                  <a:txBody>
                    <a:bodyPr/>
                    <a:lstStyle/>
                    <a:p>
                      <a:r>
                        <a:rPr lang="de-DE" dirty="0"/>
                        <a:t>4) Entfernung</a:t>
                      </a:r>
                    </a:p>
                  </a:txBody>
                  <a:tcPr>
                    <a:solidFill>
                      <a:schemeClr val="bg2"/>
                    </a:solidFill>
                  </a:tcPr>
                </a:tc>
                <a:tc>
                  <a:txBody>
                    <a:bodyPr/>
                    <a:lstStyle/>
                    <a:p>
                      <a:r>
                        <a:rPr lang="de-DE" b="1" dirty="0"/>
                        <a:t>Beschlagnahme</a:t>
                      </a:r>
                    </a:p>
                  </a:txBody>
                  <a:tcPr>
                    <a:solidFill>
                      <a:schemeClr val="bg2"/>
                    </a:solidFill>
                  </a:tcPr>
                </a:tc>
                <a:tc>
                  <a:txBody>
                    <a:bodyPr/>
                    <a:lstStyle/>
                    <a:p>
                      <a:r>
                        <a:rPr lang="de-DE" dirty="0"/>
                        <a:t>Veräußerung</a:t>
                      </a:r>
                    </a:p>
                  </a:txBody>
                  <a:tcPr>
                    <a:solidFill>
                      <a:schemeClr val="bg2"/>
                    </a:solidFill>
                  </a:tcPr>
                </a:tc>
                <a:tc>
                  <a:txBody>
                    <a:bodyPr/>
                    <a:lstStyle/>
                    <a:p>
                      <a:r>
                        <a:rPr lang="de-DE" dirty="0"/>
                        <a:t>§§136, 135 II BGB (§23 I ZVG)</a:t>
                      </a:r>
                    </a:p>
                  </a:txBody>
                  <a:tcPr>
                    <a:solidFill>
                      <a:schemeClr val="bg2"/>
                    </a:solidFill>
                  </a:tcPr>
                </a:tc>
                <a:extLst>
                  <a:ext uri="{0D108BD9-81ED-4DB2-BD59-A6C34878D82A}">
                    <a16:rowId xmlns:a16="http://schemas.microsoft.com/office/drawing/2014/main" val="76137008"/>
                  </a:ext>
                </a:extLst>
              </a:tr>
              <a:tr h="679537">
                <a:tc>
                  <a:txBody>
                    <a:bodyPr/>
                    <a:lstStyle/>
                    <a:p>
                      <a:r>
                        <a:rPr lang="de-DE" dirty="0"/>
                        <a:t>5) </a:t>
                      </a:r>
                      <a:r>
                        <a:rPr lang="de-DE" b="1" dirty="0"/>
                        <a:t>Beschlagnahme</a:t>
                      </a:r>
                    </a:p>
                  </a:txBody>
                  <a:tcPr>
                    <a:solidFill>
                      <a:schemeClr val="bg2"/>
                    </a:solidFill>
                  </a:tcPr>
                </a:tc>
                <a:tc>
                  <a:txBody>
                    <a:bodyPr/>
                    <a:lstStyle/>
                    <a:p>
                      <a:r>
                        <a:rPr lang="de-DE" dirty="0"/>
                        <a:t>Entfernung</a:t>
                      </a:r>
                    </a:p>
                  </a:txBody>
                  <a:tcPr>
                    <a:solidFill>
                      <a:schemeClr val="bg2"/>
                    </a:solidFill>
                  </a:tcPr>
                </a:tc>
                <a:tc>
                  <a:txBody>
                    <a:bodyPr/>
                    <a:lstStyle/>
                    <a:p>
                      <a:r>
                        <a:rPr lang="de-DE" dirty="0"/>
                        <a:t>Veräußerung</a:t>
                      </a:r>
                    </a:p>
                  </a:txBody>
                  <a:tcPr>
                    <a:solidFill>
                      <a:schemeClr val="bg2"/>
                    </a:solidFill>
                  </a:tcPr>
                </a:tc>
                <a:tc>
                  <a:txBody>
                    <a:bodyPr/>
                    <a:lstStyle/>
                    <a:p>
                      <a:r>
                        <a:rPr lang="de-DE" dirty="0"/>
                        <a:t>§1121 II 2+ §135 II BGB</a:t>
                      </a:r>
                    </a:p>
                  </a:txBody>
                  <a:tcPr>
                    <a:solidFill>
                      <a:schemeClr val="bg2"/>
                    </a:solidFill>
                  </a:tcPr>
                </a:tc>
                <a:extLst>
                  <a:ext uri="{0D108BD9-81ED-4DB2-BD59-A6C34878D82A}">
                    <a16:rowId xmlns:a16="http://schemas.microsoft.com/office/drawing/2014/main" val="1714181981"/>
                  </a:ext>
                </a:extLst>
              </a:tr>
              <a:tr h="679537">
                <a:tc>
                  <a:txBody>
                    <a:bodyPr/>
                    <a:lstStyle/>
                    <a:p>
                      <a:r>
                        <a:rPr lang="de-DE" dirty="0"/>
                        <a:t>6) </a:t>
                      </a:r>
                      <a:r>
                        <a:rPr lang="de-DE" b="1" dirty="0"/>
                        <a:t>Beschlagnahme</a:t>
                      </a:r>
                    </a:p>
                  </a:txBody>
                  <a:tcPr>
                    <a:solidFill>
                      <a:schemeClr val="bg2"/>
                    </a:solidFill>
                  </a:tcPr>
                </a:tc>
                <a:tc>
                  <a:txBody>
                    <a:bodyPr/>
                    <a:lstStyle/>
                    <a:p>
                      <a:r>
                        <a:rPr lang="de-DE" dirty="0"/>
                        <a:t>Veräußerung</a:t>
                      </a:r>
                    </a:p>
                  </a:txBody>
                  <a:tcPr>
                    <a:solidFill>
                      <a:schemeClr val="bg2"/>
                    </a:solidFill>
                  </a:tcPr>
                </a:tc>
                <a:tc>
                  <a:txBody>
                    <a:bodyPr/>
                    <a:lstStyle/>
                    <a:p>
                      <a:r>
                        <a:rPr lang="de-DE" dirty="0"/>
                        <a:t>Entfernung</a:t>
                      </a:r>
                    </a:p>
                  </a:txBody>
                  <a:tcPr>
                    <a:solidFill>
                      <a:schemeClr val="bg2"/>
                    </a:solidFill>
                  </a:tcPr>
                </a:tc>
                <a:tc>
                  <a:txBody>
                    <a:bodyPr/>
                    <a:lstStyle/>
                    <a:p>
                      <a:r>
                        <a:rPr lang="de-DE" dirty="0"/>
                        <a:t>§135 II + §1121 II 2 BGB</a:t>
                      </a:r>
                    </a:p>
                  </a:txBody>
                  <a:tcPr>
                    <a:solidFill>
                      <a:schemeClr val="bg2"/>
                    </a:solidFill>
                  </a:tcPr>
                </a:tc>
                <a:extLst>
                  <a:ext uri="{0D108BD9-81ED-4DB2-BD59-A6C34878D82A}">
                    <a16:rowId xmlns:a16="http://schemas.microsoft.com/office/drawing/2014/main" val="4143466577"/>
                  </a:ext>
                </a:extLst>
              </a:tr>
            </a:tbl>
          </a:graphicData>
        </a:graphic>
      </p:graphicFrame>
    </p:spTree>
    <p:extLst>
      <p:ext uri="{BB962C8B-B14F-4D97-AF65-F5344CB8AC3E}">
        <p14:creationId xmlns:p14="http://schemas.microsoft.com/office/powerpoint/2010/main" val="517192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ctrTitle"/>
          </p:nvPr>
        </p:nvSpPr>
        <p:spPr bwMode="auto">
          <a:xfrm>
            <a:off x="4464050" y="2511425"/>
            <a:ext cx="7008813" cy="143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3600" b="1" dirty="0"/>
              <a:t>Fall 19</a:t>
            </a:r>
            <a:br>
              <a:rPr lang="de-DE" altLang="de-DE" sz="3600" b="1" dirty="0"/>
            </a:br>
            <a:r>
              <a:rPr lang="de-DE" altLang="de-DE" sz="3600" b="1" dirty="0"/>
              <a:t>„Konfliktkies“</a:t>
            </a:r>
            <a:endParaRPr lang="de-DE" altLang="de-DE" sz="3600" dirty="0"/>
          </a:p>
        </p:txBody>
      </p:sp>
      <p:sp>
        <p:nvSpPr>
          <p:cNvPr id="17411" name="Untertitel 2"/>
          <p:cNvSpPr>
            <a:spLocks noGrp="1"/>
          </p:cNvSpPr>
          <p:nvPr>
            <p:ph type="subTitle" idx="1"/>
          </p:nvPr>
        </p:nvSpPr>
        <p:spPr bwMode="auto">
          <a:xfrm>
            <a:off x="4464050" y="3951288"/>
            <a:ext cx="7008813" cy="163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u="sng" dirty="0"/>
              <a:t>Schwerpunkte</a:t>
            </a:r>
            <a:r>
              <a:rPr lang="de-DE" altLang="de-DE" dirty="0"/>
              <a:t>: Drittwiderspruchsklage; Der Haftungsverband der Hypothek in der Zwangsvollstreckung</a:t>
            </a:r>
          </a:p>
        </p:txBody>
      </p:sp>
    </p:spTree>
    <p:extLst>
      <p:ext uri="{BB962C8B-B14F-4D97-AF65-F5344CB8AC3E}">
        <p14:creationId xmlns:p14="http://schemas.microsoft.com/office/powerpoint/2010/main" val="365501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1555C-7658-49D3-87FD-8A1C3FB1AC08}"/>
              </a:ext>
            </a:extLst>
          </p:cNvPr>
          <p:cNvSpPr>
            <a:spLocks noGrp="1"/>
          </p:cNvSpPr>
          <p:nvPr>
            <p:ph type="title"/>
          </p:nvPr>
        </p:nvSpPr>
        <p:spPr/>
        <p:txBody>
          <a:bodyPr/>
          <a:lstStyle/>
          <a:p>
            <a:r>
              <a:rPr lang="de-DE" dirty="0">
                <a:solidFill>
                  <a:prstClr val="black"/>
                </a:solidFill>
              </a:rPr>
              <a:t>Vollstreckung in das unbewegliche Vermögen</a:t>
            </a:r>
            <a:br>
              <a:rPr lang="de-DE" dirty="0">
                <a:solidFill>
                  <a:prstClr val="black"/>
                </a:solidFill>
              </a:rPr>
            </a:br>
            <a:r>
              <a:rPr lang="de-DE" sz="2800" dirty="0">
                <a:solidFill>
                  <a:prstClr val="black"/>
                </a:solidFill>
              </a:rPr>
              <a:t>Der Haftungsverband der Hypothek in der Zwangsvollstreckung</a:t>
            </a:r>
            <a:endParaRPr lang="de-DE" sz="2800" dirty="0"/>
          </a:p>
        </p:txBody>
      </p:sp>
      <p:sp>
        <p:nvSpPr>
          <p:cNvPr id="3" name="Inhaltsplatzhalter 2">
            <a:extLst>
              <a:ext uri="{FF2B5EF4-FFF2-40B4-BE49-F238E27FC236}">
                <a16:creationId xmlns:a16="http://schemas.microsoft.com/office/drawing/2014/main" id="{A606D2E5-A173-4BC1-AD4F-D205C587B534}"/>
              </a:ext>
            </a:extLst>
          </p:cNvPr>
          <p:cNvSpPr>
            <a:spLocks noGrp="1"/>
          </p:cNvSpPr>
          <p:nvPr>
            <p:ph idx="1"/>
          </p:nvPr>
        </p:nvSpPr>
        <p:spPr/>
        <p:txBody>
          <a:bodyPr>
            <a:normAutofit fontScale="77500" lnSpcReduction="20000"/>
          </a:bodyPr>
          <a:lstStyle/>
          <a:p>
            <a:pPr marL="0" indent="0">
              <a:buNone/>
            </a:pPr>
            <a:r>
              <a:rPr lang="de-DE" b="1"/>
              <a:t>Fall 19 </a:t>
            </a:r>
            <a:r>
              <a:rPr lang="de-DE" b="1" dirty="0"/>
              <a:t>(„</a:t>
            </a:r>
            <a:r>
              <a:rPr lang="de-DE" b="1"/>
              <a:t>Konfliktkies“) </a:t>
            </a:r>
          </a:p>
          <a:p>
            <a:pPr marL="0" indent="0">
              <a:buNone/>
            </a:pPr>
            <a:r>
              <a:rPr lang="de-DE" dirty="0"/>
              <a:t>Konrad K ist Eigentümer einer Kiesgrube in Uttenweiler. Das Grundstück ist mit einer erstrangigen Hypothek zugunsten der B-Bank belastet. Hinsichtlich dieses Grundbesitzes hatte sich K gegenüber der B-Bank durch notarielle Urkunde wirksam der sofortigen Zwangsvollstreckung unterworfen. Als die Geschäfte des K immer schlechter laufen, ordnet das Vollstreckungsgericht die Zwangsversteigerung des Grundstücks an (§ 20 ZVG). Kurze Zeit nach Anordnung der Zwangsversteigerung veräußert K an seinen Konkurrenten Wladimir mehrere Tonnen Kies, die auf dem Grundstück zum Abtransport bereitlagen, sowie einen Muldenkipper. Mitarbeiter des W verbringen sowohl den Kies als auch den Muldenkipper sogleich auf das Betriebsgelände des W. Drei Tage nachdem die Anordnung der Zwangsversteigerung in das Grundbuch eingetragen ist (§ 19 ZVG), pfändet der zuständige Gerichtsvollzieher auf dem Gelände des W den Muldenkipper und den Kies, die W von K erworben hatte. Er handelt dabei im Auftrag des Gläubigers Gustav, der ein rechtskräftiges Urteil gegen W wegen der Lieferung mangelhaften Kieses erstritten hatte. Der Vorstand der B-Bank fragt die Justiziarin Julia, ob und welche Möglichkeiten bestehen, gegen die von G vorgenommenen Pfändungen vorzugehen.</a:t>
            </a:r>
          </a:p>
          <a:p>
            <a:pPr marL="0" indent="0">
              <a:buNone/>
            </a:pPr>
            <a:r>
              <a:rPr lang="de-DE" dirty="0"/>
              <a:t>Was wird J dem Vorstand antworten?</a:t>
            </a:r>
          </a:p>
        </p:txBody>
      </p:sp>
      <p:sp>
        <p:nvSpPr>
          <p:cNvPr id="4" name="Foliennummernplatzhalter 3">
            <a:extLst>
              <a:ext uri="{FF2B5EF4-FFF2-40B4-BE49-F238E27FC236}">
                <a16:creationId xmlns:a16="http://schemas.microsoft.com/office/drawing/2014/main" id="{DA19040B-6F96-4DA4-9B20-F0D56FB775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340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9E03460-89CC-6CC1-A18E-0787B7437B54}"/>
              </a:ext>
            </a:extLst>
          </p:cNvPr>
          <p:cNvSpPr>
            <a:spLocks noGrp="1"/>
          </p:cNvSpPr>
          <p:nvPr>
            <p:ph type="body" sz="quarter" idx="10"/>
          </p:nvPr>
        </p:nvSpPr>
        <p:spPr/>
        <p:txBody>
          <a:bodyPr/>
          <a:lstStyle/>
          <a:p>
            <a:r>
              <a:rPr lang="de-DE" dirty="0"/>
              <a:t>Skizze</a:t>
            </a:r>
          </a:p>
        </p:txBody>
      </p:sp>
      <p:sp>
        <p:nvSpPr>
          <p:cNvPr id="3" name="Textplatzhalter 2">
            <a:extLst>
              <a:ext uri="{FF2B5EF4-FFF2-40B4-BE49-F238E27FC236}">
                <a16:creationId xmlns:a16="http://schemas.microsoft.com/office/drawing/2014/main" id="{E792DF10-4248-86E3-7EF9-8C07A0AB582D}"/>
              </a:ext>
            </a:extLst>
          </p:cNvPr>
          <p:cNvSpPr>
            <a:spLocks noGrp="1"/>
          </p:cNvSpPr>
          <p:nvPr>
            <p:ph type="body" sz="quarter" idx="11"/>
          </p:nvPr>
        </p:nvSpPr>
        <p:spPr/>
        <p:txBody>
          <a:bodyPr/>
          <a:lstStyle/>
          <a:p>
            <a:r>
              <a:rPr lang="de-DE" dirty="0"/>
              <a:t>         G                                                                            B Bank  </a:t>
            </a:r>
          </a:p>
          <a:p>
            <a:endParaRPr lang="de-DE" dirty="0"/>
          </a:p>
          <a:p>
            <a:r>
              <a:rPr lang="de-DE" dirty="0"/>
              <a:t>                                                                  (1)  §20 I ZVG       §1147 I </a:t>
            </a:r>
          </a:p>
          <a:p>
            <a:r>
              <a:rPr lang="de-DE" dirty="0"/>
              <a:t>            § 808 ZPO</a:t>
            </a:r>
          </a:p>
          <a:p>
            <a:endParaRPr lang="de-DE" dirty="0"/>
          </a:p>
          <a:p>
            <a:r>
              <a:rPr lang="de-DE" dirty="0"/>
              <a:t>                                    (2)   §929 S1 BGB </a:t>
            </a:r>
          </a:p>
          <a:p>
            <a:r>
              <a:rPr lang="de-DE" dirty="0"/>
              <a:t>         W                                                                              K</a:t>
            </a:r>
          </a:p>
        </p:txBody>
      </p:sp>
      <p:sp>
        <p:nvSpPr>
          <p:cNvPr id="4" name="Foliennummernplatzhalter 3">
            <a:extLst>
              <a:ext uri="{FF2B5EF4-FFF2-40B4-BE49-F238E27FC236}">
                <a16:creationId xmlns:a16="http://schemas.microsoft.com/office/drawing/2014/main" id="{67377543-3469-9ABB-CCCD-6C02F07FC075}"/>
              </a:ext>
            </a:extLst>
          </p:cNvPr>
          <p:cNvSpPr>
            <a:spLocks noGrp="1"/>
          </p:cNvSpPr>
          <p:nvPr>
            <p:ph type="sldNum" sz="quarter" idx="13"/>
          </p:nvPr>
        </p:nvSpPr>
        <p:spPr/>
        <p:txBody>
          <a:bodyPr/>
          <a:lstStyle/>
          <a:p>
            <a:pPr>
              <a:defRPr/>
            </a:pPr>
            <a:fld id="{3403F9C6-84D0-4162-91EE-42F978B0FA19}" type="slidenum">
              <a:rPr lang="de-DE" altLang="de-DE" smtClean="0"/>
              <a:pPr>
                <a:defRPr/>
              </a:pPr>
              <a:t>16</a:t>
            </a:fld>
            <a:endParaRPr lang="de-DE" altLang="de-DE" dirty="0"/>
          </a:p>
        </p:txBody>
      </p:sp>
      <p:cxnSp>
        <p:nvCxnSpPr>
          <p:cNvPr id="6" name="Gerade Verbindung mit Pfeil 5">
            <a:extLst>
              <a:ext uri="{FF2B5EF4-FFF2-40B4-BE49-F238E27FC236}">
                <a16:creationId xmlns:a16="http://schemas.microsoft.com/office/drawing/2014/main" id="{14B0188C-B98C-69AE-1037-3E15E44C6F53}"/>
              </a:ext>
            </a:extLst>
          </p:cNvPr>
          <p:cNvCxnSpPr/>
          <p:nvPr/>
        </p:nvCxnSpPr>
        <p:spPr>
          <a:xfrm>
            <a:off x="9264352" y="2416629"/>
            <a:ext cx="0" cy="2209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Gerade Verbindung mit Pfeil 7">
            <a:extLst>
              <a:ext uri="{FF2B5EF4-FFF2-40B4-BE49-F238E27FC236}">
                <a16:creationId xmlns:a16="http://schemas.microsoft.com/office/drawing/2014/main" id="{08FF5BCF-D418-0DFA-3CD2-0AC268E305DF}"/>
              </a:ext>
            </a:extLst>
          </p:cNvPr>
          <p:cNvCxnSpPr/>
          <p:nvPr/>
        </p:nvCxnSpPr>
        <p:spPr>
          <a:xfrm flipH="1">
            <a:off x="3341914" y="5442857"/>
            <a:ext cx="51924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Gerade Verbindung mit Pfeil 9">
            <a:extLst>
              <a:ext uri="{FF2B5EF4-FFF2-40B4-BE49-F238E27FC236}">
                <a16:creationId xmlns:a16="http://schemas.microsoft.com/office/drawing/2014/main" id="{7EA9CF74-E065-4679-815D-28DAED1C2944}"/>
              </a:ext>
            </a:extLst>
          </p:cNvPr>
          <p:cNvCxnSpPr/>
          <p:nvPr/>
        </p:nvCxnSpPr>
        <p:spPr>
          <a:xfrm>
            <a:off x="2481943" y="2416629"/>
            <a:ext cx="0" cy="21118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1621F644-FD30-02CF-BCD7-A1AF9E11FFFA}"/>
              </a:ext>
            </a:extLst>
          </p:cNvPr>
          <p:cNvCxnSpPr>
            <a:cxnSpLocks/>
          </p:cNvCxnSpPr>
          <p:nvPr/>
        </p:nvCxnSpPr>
        <p:spPr>
          <a:xfrm>
            <a:off x="9067800" y="2416629"/>
            <a:ext cx="0" cy="2209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Gerade Verbindung mit Pfeil 14">
            <a:extLst>
              <a:ext uri="{FF2B5EF4-FFF2-40B4-BE49-F238E27FC236}">
                <a16:creationId xmlns:a16="http://schemas.microsoft.com/office/drawing/2014/main" id="{55DDAF78-FC3E-1805-3F7E-37DA9B92056A}"/>
              </a:ext>
            </a:extLst>
          </p:cNvPr>
          <p:cNvCxnSpPr/>
          <p:nvPr/>
        </p:nvCxnSpPr>
        <p:spPr>
          <a:xfrm flipH="1">
            <a:off x="4245429" y="1839686"/>
            <a:ext cx="4288971" cy="15893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Gewitterblitz 15">
            <a:extLst>
              <a:ext uri="{FF2B5EF4-FFF2-40B4-BE49-F238E27FC236}">
                <a16:creationId xmlns:a16="http://schemas.microsoft.com/office/drawing/2014/main" id="{25BC9297-6D89-FF9D-5FFE-1B0065FDD93B}"/>
              </a:ext>
            </a:extLst>
          </p:cNvPr>
          <p:cNvSpPr/>
          <p:nvPr/>
        </p:nvSpPr>
        <p:spPr>
          <a:xfrm>
            <a:off x="5823857" y="2209799"/>
            <a:ext cx="858954" cy="838901"/>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22465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FCC01B-3E43-49ED-8A38-78BBE1038FF4}"/>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sz="2800" dirty="0"/>
          </a:p>
        </p:txBody>
      </p:sp>
      <p:sp>
        <p:nvSpPr>
          <p:cNvPr id="3" name="Inhaltsplatzhalter 2">
            <a:extLst>
              <a:ext uri="{FF2B5EF4-FFF2-40B4-BE49-F238E27FC236}">
                <a16:creationId xmlns:a16="http://schemas.microsoft.com/office/drawing/2014/main" id="{E8E0032E-9869-445C-A920-AB69BFBEA891}"/>
              </a:ext>
            </a:extLst>
          </p:cNvPr>
          <p:cNvSpPr>
            <a:spLocks noGrp="1"/>
          </p:cNvSpPr>
          <p:nvPr>
            <p:ph idx="1"/>
          </p:nvPr>
        </p:nvSpPr>
        <p:spPr>
          <a:xfrm>
            <a:off x="838200" y="1825625"/>
            <a:ext cx="7206574" cy="4351338"/>
          </a:xfrm>
        </p:spPr>
        <p:txBody>
          <a:bodyPr>
            <a:normAutofit fontScale="62500" lnSpcReduction="20000"/>
          </a:bodyPr>
          <a:lstStyle/>
          <a:p>
            <a:pPr marL="0" indent="0">
              <a:spcAft>
                <a:spcPts val="600"/>
              </a:spcAft>
              <a:buNone/>
            </a:pPr>
            <a:r>
              <a:rPr lang="de-DE" b="1" dirty="0"/>
              <a:t>Welches wirtschaftliche Interesse verfolgt die B-Bank? </a:t>
            </a:r>
          </a:p>
          <a:p>
            <a:pPr>
              <a:spcAft>
                <a:spcPts val="600"/>
              </a:spcAft>
            </a:pPr>
            <a:r>
              <a:rPr lang="de-DE" dirty="0"/>
              <a:t>Die Bank will </a:t>
            </a:r>
            <a:r>
              <a:rPr lang="de-DE" b="1" dirty="0"/>
              <a:t>aufgrund der Hypothek das Grundstück verwerten </a:t>
            </a:r>
            <a:r>
              <a:rPr lang="de-DE" dirty="0"/>
              <a:t>und dabei einen möglichst hohen Erlös erzielen. </a:t>
            </a:r>
          </a:p>
          <a:p>
            <a:pPr>
              <a:spcAft>
                <a:spcPts val="600"/>
              </a:spcAft>
            </a:pPr>
            <a:r>
              <a:rPr lang="de-DE" dirty="0"/>
              <a:t>Das bedeutet: Sie will nicht nur das Grundstück als solches verwerten, sondern </a:t>
            </a:r>
            <a:r>
              <a:rPr lang="de-DE" b="1" dirty="0"/>
              <a:t>das Grundstück als wirtschaftliche Einheit. </a:t>
            </a:r>
          </a:p>
          <a:p>
            <a:pPr>
              <a:spcAft>
                <a:spcPts val="600"/>
              </a:spcAft>
            </a:pPr>
            <a:r>
              <a:rPr lang="de-DE" dirty="0"/>
              <a:t>Materiellrechtlich ist dieses Interesse beim Haftungsverband der Hypothek in </a:t>
            </a:r>
            <a:r>
              <a:rPr lang="de-DE" b="1" dirty="0"/>
              <a:t>§§ 1120 ff. BGB </a:t>
            </a:r>
            <a:r>
              <a:rPr lang="de-DE" dirty="0"/>
              <a:t>berücksichtigt. </a:t>
            </a:r>
          </a:p>
          <a:p>
            <a:pPr>
              <a:spcAft>
                <a:spcPts val="600"/>
              </a:spcAft>
            </a:pPr>
            <a:r>
              <a:rPr lang="de-DE" dirty="0"/>
              <a:t>Die vollstreckungsrechtliche Entsprechung findet sich in </a:t>
            </a:r>
            <a:r>
              <a:rPr lang="de-DE" b="1" dirty="0"/>
              <a:t>§ 865 ZPO. </a:t>
            </a:r>
          </a:p>
          <a:p>
            <a:pPr>
              <a:spcAft>
                <a:spcPts val="600"/>
              </a:spcAft>
            </a:pPr>
            <a:r>
              <a:rPr lang="de-DE" dirty="0"/>
              <a:t>Die B-Bank wird versuchen wollen, den Muldenkipper und den Kies aus der von G veranlassten Verstrickung wieder </a:t>
            </a:r>
            <a:r>
              <a:rPr lang="de-DE" b="1" dirty="0"/>
              <a:t>herauszulösen. </a:t>
            </a:r>
          </a:p>
          <a:p>
            <a:pPr>
              <a:spcAft>
                <a:spcPts val="600"/>
              </a:spcAft>
            </a:pPr>
            <a:r>
              <a:rPr lang="de-DE" b="1" dirty="0"/>
              <a:t>Argument:</a:t>
            </a:r>
            <a:r>
              <a:rPr lang="de-DE" dirty="0"/>
              <a:t> Die B-Bank muss die Pfändung nicht hinnehmen, weil ihr aufgrund von § 865 ZPO iVm §§ 1120 ff. BGB </a:t>
            </a:r>
            <a:r>
              <a:rPr lang="de-DE" b="1" dirty="0"/>
              <a:t>ein besseres Recht </a:t>
            </a:r>
            <a:r>
              <a:rPr lang="de-DE" dirty="0"/>
              <a:t>an diesen Gegenständen zusteht.</a:t>
            </a:r>
          </a:p>
        </p:txBody>
      </p:sp>
      <p:sp>
        <p:nvSpPr>
          <p:cNvPr id="4" name="Foliennummernplatzhalter 3">
            <a:extLst>
              <a:ext uri="{FF2B5EF4-FFF2-40B4-BE49-F238E27FC236}">
                <a16:creationId xmlns:a16="http://schemas.microsoft.com/office/drawing/2014/main" id="{A5EBBCAC-D44B-4C5E-A291-C9E22581BC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7AB951EF-A82B-49BE-9DD0-88F5F853C81B}"/>
              </a:ext>
            </a:extLst>
          </p:cNvPr>
          <p:cNvPicPr>
            <a:picLocks noChangeAspect="1"/>
          </p:cNvPicPr>
          <p:nvPr/>
        </p:nvPicPr>
        <p:blipFill>
          <a:blip r:embed="rId2"/>
          <a:stretch>
            <a:fillRect/>
          </a:stretch>
        </p:blipFill>
        <p:spPr>
          <a:xfrm>
            <a:off x="8443609" y="1836848"/>
            <a:ext cx="3454940" cy="1592152"/>
          </a:xfrm>
          <a:prstGeom prst="rect">
            <a:avLst/>
          </a:prstGeom>
        </p:spPr>
      </p:pic>
    </p:spTree>
    <p:extLst>
      <p:ext uri="{BB962C8B-B14F-4D97-AF65-F5344CB8AC3E}">
        <p14:creationId xmlns:p14="http://schemas.microsoft.com/office/powerpoint/2010/main" val="356795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9CEC5-DA0C-4F2B-A1CB-87522D4D0949}"/>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982CE7A2-981E-4618-9A6E-BF0891690CA1}"/>
              </a:ext>
            </a:extLst>
          </p:cNvPr>
          <p:cNvSpPr>
            <a:spLocks noGrp="1"/>
          </p:cNvSpPr>
          <p:nvPr>
            <p:ph idx="1"/>
          </p:nvPr>
        </p:nvSpPr>
        <p:spPr>
          <a:xfrm>
            <a:off x="838200" y="1825625"/>
            <a:ext cx="6749374" cy="4351338"/>
          </a:xfrm>
        </p:spPr>
        <p:txBody>
          <a:bodyPr>
            <a:normAutofit fontScale="70000" lnSpcReduction="20000"/>
          </a:bodyPr>
          <a:lstStyle/>
          <a:p>
            <a:pPr marL="0" indent="0">
              <a:spcAft>
                <a:spcPts val="600"/>
              </a:spcAft>
              <a:buNone/>
            </a:pPr>
            <a:r>
              <a:rPr lang="de-DE" b="1" dirty="0"/>
              <a:t>Wie lässt sich das wirtschaftliche Interesse der B-Bank verfahrensrechtlich verwirklichen? </a:t>
            </a:r>
          </a:p>
          <a:p>
            <a:pPr>
              <a:spcAft>
                <a:spcPts val="600"/>
              </a:spcAft>
            </a:pPr>
            <a:r>
              <a:rPr lang="de-DE" dirty="0"/>
              <a:t>Da der Kies und der Muldenkipper Gegenstände einer laufenden Vollstreckungsmaßnahme sind, kann dieses wirtschaftliche Interesse allein über einen </a:t>
            </a:r>
            <a:r>
              <a:rPr lang="de-DE" b="1" dirty="0"/>
              <a:t>vollstreckungsrechtlichen Rechtsbehelf </a:t>
            </a:r>
            <a:r>
              <a:rPr lang="de-DE" dirty="0"/>
              <a:t>verwirklicht sein. </a:t>
            </a:r>
          </a:p>
          <a:p>
            <a:pPr>
              <a:spcAft>
                <a:spcPts val="600"/>
              </a:spcAft>
            </a:pPr>
            <a:r>
              <a:rPr lang="de-DE" dirty="0"/>
              <a:t>Da die B-Bank hier als Dritte ein Recht an den gepfändeten Sachen geltend macht, kommen hier eine </a:t>
            </a:r>
            <a:r>
              <a:rPr lang="de-DE" b="1" dirty="0"/>
              <a:t>Drittwiderspruchsklage gem. § 771 ZPO </a:t>
            </a:r>
            <a:r>
              <a:rPr lang="de-DE" dirty="0"/>
              <a:t>oder eine </a:t>
            </a:r>
            <a:r>
              <a:rPr lang="de-DE" b="1" dirty="0"/>
              <a:t>Klage auf vorzugsweise Befriedigung aus § 805 ZPO </a:t>
            </a:r>
            <a:r>
              <a:rPr lang="de-DE" dirty="0"/>
              <a:t>in Betracht. </a:t>
            </a:r>
          </a:p>
          <a:p>
            <a:pPr>
              <a:spcAft>
                <a:spcPts val="600"/>
              </a:spcAft>
            </a:pPr>
            <a:r>
              <a:rPr lang="de-DE" dirty="0"/>
              <a:t>Wegen des Pfändungsverbots aus § 865 Abs. 2 ZPO kann die B-Bank womöglich ausnahmsweise als Dritte einmal eine </a:t>
            </a:r>
            <a:r>
              <a:rPr lang="de-DE" b="1" dirty="0"/>
              <a:t>Vollstreckungserinnerung gem. § 766 ZPO</a:t>
            </a:r>
            <a:r>
              <a:rPr lang="de-DE" dirty="0"/>
              <a:t> einlegen. </a:t>
            </a:r>
          </a:p>
          <a:p>
            <a:endParaRPr lang="de-DE" dirty="0"/>
          </a:p>
        </p:txBody>
      </p:sp>
      <p:sp>
        <p:nvSpPr>
          <p:cNvPr id="4" name="Foliennummernplatzhalter 3">
            <a:extLst>
              <a:ext uri="{FF2B5EF4-FFF2-40B4-BE49-F238E27FC236}">
                <a16:creationId xmlns:a16="http://schemas.microsoft.com/office/drawing/2014/main" id="{58F5ACD4-54D4-4732-83CE-0386BF5537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845BB006-D9E8-4AF7-82CB-0F9BCD17996B}"/>
              </a:ext>
            </a:extLst>
          </p:cNvPr>
          <p:cNvPicPr>
            <a:picLocks noChangeAspect="1"/>
          </p:cNvPicPr>
          <p:nvPr/>
        </p:nvPicPr>
        <p:blipFill>
          <a:blip r:embed="rId2"/>
          <a:stretch>
            <a:fillRect/>
          </a:stretch>
        </p:blipFill>
        <p:spPr>
          <a:xfrm>
            <a:off x="8196262" y="1825625"/>
            <a:ext cx="3571875" cy="2381250"/>
          </a:xfrm>
          <a:prstGeom prst="rect">
            <a:avLst/>
          </a:prstGeom>
        </p:spPr>
      </p:pic>
    </p:spTree>
    <p:extLst>
      <p:ext uri="{BB962C8B-B14F-4D97-AF65-F5344CB8AC3E}">
        <p14:creationId xmlns:p14="http://schemas.microsoft.com/office/powerpoint/2010/main" val="31570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74744C-2699-4538-8767-DB097557FAB4}"/>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44CBC6E1-0C3D-4BE3-999A-DFAEC40F5E0F}"/>
              </a:ext>
            </a:extLst>
          </p:cNvPr>
          <p:cNvSpPr>
            <a:spLocks noGrp="1"/>
          </p:cNvSpPr>
          <p:nvPr>
            <p:ph idx="1"/>
          </p:nvPr>
        </p:nvSpPr>
        <p:spPr>
          <a:xfrm>
            <a:off x="838200" y="1825625"/>
            <a:ext cx="7624864" cy="4351338"/>
          </a:xfrm>
        </p:spPr>
        <p:txBody>
          <a:bodyPr>
            <a:normAutofit fontScale="92500" lnSpcReduction="10000"/>
          </a:bodyPr>
          <a:lstStyle/>
          <a:p>
            <a:pPr marL="0" indent="0">
              <a:spcAft>
                <a:spcPts val="600"/>
              </a:spcAft>
              <a:buNone/>
            </a:pPr>
            <a:r>
              <a:rPr lang="de-DE" b="1" dirty="0"/>
              <a:t>Statthaftigkeit der Drittwiderspruchsklage </a:t>
            </a:r>
          </a:p>
          <a:p>
            <a:pPr>
              <a:spcAft>
                <a:spcPts val="600"/>
              </a:spcAft>
            </a:pPr>
            <a:r>
              <a:rPr lang="de-DE" dirty="0"/>
              <a:t>Die Drittwiderspruchsklage ist statthaft, wenn sich der Kläger </a:t>
            </a:r>
            <a:r>
              <a:rPr lang="de-DE" b="1" dirty="0"/>
              <a:t>eines die Veräußerung hindernden Rechts </a:t>
            </a:r>
            <a:r>
              <a:rPr lang="de-DE" dirty="0"/>
              <a:t>am Vollstreckungsgegenstand berühmt.</a:t>
            </a:r>
          </a:p>
          <a:p>
            <a:r>
              <a:rPr lang="de-DE" dirty="0"/>
              <a:t>Was ist ein die Veräußerung hinderndes Recht?</a:t>
            </a:r>
          </a:p>
          <a:p>
            <a:pPr marL="622300" indent="-261938">
              <a:buNone/>
            </a:pPr>
            <a:r>
              <a:rPr lang="de-DE" sz="2200" dirty="0"/>
              <a:t>-	</a:t>
            </a:r>
            <a:r>
              <a:rPr lang="de-DE" sz="2200" b="1" dirty="0"/>
              <a:t>Problem: </a:t>
            </a:r>
            <a:r>
              <a:rPr lang="de-DE" sz="2200" dirty="0"/>
              <a:t>Da der Gerichtsvollzieher gem. </a:t>
            </a:r>
            <a:r>
              <a:rPr lang="de-DE" sz="2200" b="1" dirty="0"/>
              <a:t>§ 817 Abs. 2 ZPO </a:t>
            </a:r>
            <a:r>
              <a:rPr lang="de-DE" sz="2200" dirty="0"/>
              <a:t>beim Ersteigerer originär lastenfreies Eigentum begründet, kann es an sich kein Recht geben, das die Veräußerung an den Ersteigerer verhindern könnte. </a:t>
            </a:r>
          </a:p>
          <a:p>
            <a:pPr marL="622300" indent="-261938">
              <a:buNone/>
            </a:pPr>
            <a:r>
              <a:rPr lang="de-DE" sz="2200" dirty="0"/>
              <a:t>-	</a:t>
            </a:r>
            <a:r>
              <a:rPr lang="de-DE" sz="2200" b="1" dirty="0"/>
              <a:t>Gemeint deshalb: </a:t>
            </a:r>
            <a:r>
              <a:rPr lang="de-DE" sz="2200" dirty="0"/>
              <a:t>Der Drittwiderspruchskläger muss behaupten, dass die gepfändeten Gegenstände wegen eines ihm zustehenden Rechts </a:t>
            </a:r>
            <a:r>
              <a:rPr lang="de-DE" sz="2200" b="1" dirty="0"/>
              <a:t>nicht für die titulierte Forderung haften.</a:t>
            </a:r>
          </a:p>
        </p:txBody>
      </p:sp>
      <p:sp>
        <p:nvSpPr>
          <p:cNvPr id="4" name="Foliennummernplatzhalter 3">
            <a:extLst>
              <a:ext uri="{FF2B5EF4-FFF2-40B4-BE49-F238E27FC236}">
                <a16:creationId xmlns:a16="http://schemas.microsoft.com/office/drawing/2014/main" id="{0B796252-DAC3-48AC-8047-8BB09AB2C5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4BF05928-25FB-4320-858F-F16577431D8F}"/>
              </a:ext>
            </a:extLst>
          </p:cNvPr>
          <p:cNvPicPr>
            <a:picLocks noChangeAspect="1"/>
          </p:cNvPicPr>
          <p:nvPr/>
        </p:nvPicPr>
        <p:blipFill>
          <a:blip r:embed="rId2"/>
          <a:stretch>
            <a:fillRect/>
          </a:stretch>
        </p:blipFill>
        <p:spPr>
          <a:xfrm>
            <a:off x="9066178" y="1825625"/>
            <a:ext cx="2452991" cy="2452991"/>
          </a:xfrm>
          <a:prstGeom prst="rect">
            <a:avLst/>
          </a:prstGeom>
        </p:spPr>
      </p:pic>
    </p:spTree>
    <p:extLst>
      <p:ext uri="{BB962C8B-B14F-4D97-AF65-F5344CB8AC3E}">
        <p14:creationId xmlns:p14="http://schemas.microsoft.com/office/powerpoint/2010/main" val="106867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8A6E13F-CB0A-CCB8-A415-3F6000DDF462}"/>
              </a:ext>
            </a:extLst>
          </p:cNvPr>
          <p:cNvSpPr>
            <a:spLocks noGrp="1"/>
          </p:cNvSpPr>
          <p:nvPr>
            <p:ph type="body" sz="quarter" idx="10"/>
          </p:nvPr>
        </p:nvSpPr>
        <p:spPr/>
        <p:txBody>
          <a:bodyPr/>
          <a:lstStyle/>
          <a:p>
            <a:r>
              <a:rPr lang="de-DE" dirty="0"/>
              <a:t>I. Abgrenzungsnorm § 865 ZPO</a:t>
            </a:r>
          </a:p>
        </p:txBody>
      </p:sp>
      <p:sp>
        <p:nvSpPr>
          <p:cNvPr id="3" name="Textplatzhalter 2">
            <a:extLst>
              <a:ext uri="{FF2B5EF4-FFF2-40B4-BE49-F238E27FC236}">
                <a16:creationId xmlns:a16="http://schemas.microsoft.com/office/drawing/2014/main" id="{BE3C438C-8D6F-0E53-70B4-8A398C47330B}"/>
              </a:ext>
            </a:extLst>
          </p:cNvPr>
          <p:cNvSpPr>
            <a:spLocks noGrp="1"/>
          </p:cNvSpPr>
          <p:nvPr>
            <p:ph type="body" sz="quarter" idx="11"/>
          </p:nvPr>
        </p:nvSpPr>
        <p:spPr/>
        <p:txBody>
          <a:bodyPr/>
          <a:lstStyle/>
          <a:p>
            <a:pPr>
              <a:buFont typeface="Arial" panose="020B0604020202020204" pitchFamily="34" charset="0"/>
              <a:buChar char="•"/>
            </a:pPr>
            <a:r>
              <a:rPr lang="de-DE" sz="2000" dirty="0"/>
              <a:t>Abgrenzung zwischen Mobiliar- und Immobiliarvollstreckung </a:t>
            </a:r>
          </a:p>
          <a:p>
            <a:pPr>
              <a:buFont typeface="Arial" panose="020B0604020202020204" pitchFamily="34" charset="0"/>
              <a:buChar char="•"/>
            </a:pPr>
            <a:r>
              <a:rPr lang="de-DE" sz="2000" dirty="0"/>
              <a:t>Abs. 1: auch bewegliche Gegenstände unterfallen der </a:t>
            </a:r>
            <a:r>
              <a:rPr lang="de-DE" sz="2000" dirty="0" err="1"/>
              <a:t>Immobiliarzwangsvollstreckung</a:t>
            </a:r>
            <a:r>
              <a:rPr lang="de-DE" sz="2000" dirty="0"/>
              <a:t>, wenn diese zum Haftungsverband gehören</a:t>
            </a:r>
          </a:p>
          <a:p>
            <a:pPr>
              <a:buFont typeface="Arial" panose="020B0604020202020204" pitchFamily="34" charset="0"/>
              <a:buChar char="•"/>
            </a:pPr>
            <a:r>
              <a:rPr lang="de-DE" sz="2000" dirty="0"/>
              <a:t>Abs. 2: Pfändungsverbot =&gt; keine Mobiliarzwangsvollstreckung</a:t>
            </a:r>
          </a:p>
          <a:p>
            <a:pPr>
              <a:buFont typeface="Arial" panose="020B0604020202020204" pitchFamily="34" charset="0"/>
              <a:buChar char="•"/>
            </a:pPr>
            <a:r>
              <a:rPr lang="de-DE" sz="2000" dirty="0"/>
              <a:t>Telos: Bewahrung der wirtschaftlichen Einheit zwischen dem Grundstück und den Gegenständen, die dessen wirtschaftlichen Zweck dienen </a:t>
            </a:r>
          </a:p>
          <a:p>
            <a:pPr>
              <a:buFont typeface="Arial" panose="020B0604020202020204" pitchFamily="34" charset="0"/>
              <a:buChar char="•"/>
            </a:pPr>
            <a:r>
              <a:rPr lang="de-DE" sz="2000" dirty="0"/>
              <a:t>Gilt nach Wortlaut abstrakt = unabhängig vom Bestehen einer Hypothek oder Grundschuld</a:t>
            </a:r>
          </a:p>
          <a:p>
            <a:pPr>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F17CD889-A906-79DD-00A8-89A900CDF723}"/>
              </a:ext>
            </a:extLst>
          </p:cNvPr>
          <p:cNvSpPr>
            <a:spLocks noGrp="1"/>
          </p:cNvSpPr>
          <p:nvPr>
            <p:ph type="sldNum" sz="quarter" idx="13"/>
          </p:nvPr>
        </p:nvSpPr>
        <p:spPr/>
        <p:txBody>
          <a:bodyPr/>
          <a:lstStyle/>
          <a:p>
            <a:pPr>
              <a:defRPr/>
            </a:pPr>
            <a:fld id="{3403F9C6-84D0-4162-91EE-42F978B0FA19}" type="slidenum">
              <a:rPr lang="de-DE" altLang="de-DE" smtClean="0"/>
              <a:pPr>
                <a:defRPr/>
              </a:pPr>
              <a:t>2</a:t>
            </a:fld>
            <a:endParaRPr lang="de-DE" altLang="de-DE" dirty="0"/>
          </a:p>
        </p:txBody>
      </p:sp>
    </p:spTree>
    <p:extLst>
      <p:ext uri="{BB962C8B-B14F-4D97-AF65-F5344CB8AC3E}">
        <p14:creationId xmlns:p14="http://schemas.microsoft.com/office/powerpoint/2010/main" val="3200599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6AB6A3-73A9-47D6-A59C-A88BA7116A4C}"/>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133B745C-0208-481B-90AD-E593B908E864}"/>
              </a:ext>
            </a:extLst>
          </p:cNvPr>
          <p:cNvSpPr>
            <a:spLocks noGrp="1"/>
          </p:cNvSpPr>
          <p:nvPr>
            <p:ph idx="1"/>
          </p:nvPr>
        </p:nvSpPr>
        <p:spPr>
          <a:xfrm>
            <a:off x="838200" y="1825625"/>
            <a:ext cx="7906966" cy="4351338"/>
          </a:xfrm>
        </p:spPr>
        <p:txBody>
          <a:bodyPr>
            <a:normAutofit fontScale="77500" lnSpcReduction="20000"/>
          </a:bodyPr>
          <a:lstStyle/>
          <a:p>
            <a:pPr marL="0" lvl="0" indent="0">
              <a:spcAft>
                <a:spcPts val="600"/>
              </a:spcAft>
              <a:buNone/>
            </a:pPr>
            <a:r>
              <a:rPr lang="de-DE" b="1" dirty="0">
                <a:solidFill>
                  <a:prstClr val="black"/>
                </a:solidFill>
              </a:rPr>
              <a:t>Statthaftigkeit der Drittwiderspruchsklage </a:t>
            </a:r>
          </a:p>
          <a:p>
            <a:r>
              <a:rPr lang="de-DE" dirty="0"/>
              <a:t>Welche Rechte können Dritte demnach über § 771 ZPO durchsetzen? </a:t>
            </a:r>
          </a:p>
          <a:p>
            <a:pPr marL="622300">
              <a:buFontTx/>
              <a:buChar char="-"/>
            </a:pPr>
            <a:r>
              <a:rPr lang="de-DE" sz="2000" dirty="0"/>
              <a:t>Eigentum und andere dingliche Vollrechte an dem gepfändeten Gegenstand. </a:t>
            </a:r>
          </a:p>
          <a:p>
            <a:pPr marL="622300">
              <a:buFontTx/>
              <a:buChar char="-"/>
            </a:pPr>
            <a:r>
              <a:rPr lang="de-DE" sz="2000" dirty="0"/>
              <a:t>Das schließt das Sicherungseigentum mit ein. </a:t>
            </a:r>
          </a:p>
          <a:p>
            <a:pPr marL="622300">
              <a:spcAft>
                <a:spcPts val="600"/>
              </a:spcAft>
              <a:buFontTx/>
              <a:buChar char="-"/>
            </a:pPr>
            <a:r>
              <a:rPr lang="de-DE" sz="2000" dirty="0"/>
              <a:t>Beschränkte dingliche Rechte (Nießbrauch, Hypothek, Grundschuld), wenn die Pfändung dieses beschränkte dingliche Recht beeinträchtigt.</a:t>
            </a:r>
          </a:p>
          <a:p>
            <a:r>
              <a:rPr lang="de-DE" dirty="0"/>
              <a:t>Hier: </a:t>
            </a:r>
          </a:p>
          <a:p>
            <a:pPr marL="622300">
              <a:buFontTx/>
              <a:buChar char="-"/>
            </a:pPr>
            <a:r>
              <a:rPr lang="de-DE" sz="2200" dirty="0"/>
              <a:t>Die B-Bank behauptet, dass der Kies und der Muldenkipper aufgrund von § 1120 BGB iVm § 865 ZPO zum Haftungsverband der Hypothek gehören. </a:t>
            </a:r>
          </a:p>
          <a:p>
            <a:pPr marL="622300">
              <a:buFontTx/>
              <a:buChar char="-"/>
            </a:pPr>
            <a:r>
              <a:rPr lang="de-DE" sz="2200" dirty="0"/>
              <a:t>Wenn das zutrifft, beeinträchtigt G mit seiner Pfändung die Hypothek der B-Bank und damit ihr beschränktes dingliches Recht an dem Grundstück. </a:t>
            </a:r>
          </a:p>
          <a:p>
            <a:pPr marL="622300">
              <a:buFontTx/>
              <a:buChar char="-"/>
            </a:pPr>
            <a:r>
              <a:rPr lang="de-DE" sz="2200" dirty="0"/>
              <a:t>Ob das zutrifft, ist eine Frage der Begründetheit. </a:t>
            </a:r>
          </a:p>
        </p:txBody>
      </p:sp>
      <p:sp>
        <p:nvSpPr>
          <p:cNvPr id="4" name="Foliennummernplatzhalter 3">
            <a:extLst>
              <a:ext uri="{FF2B5EF4-FFF2-40B4-BE49-F238E27FC236}">
                <a16:creationId xmlns:a16="http://schemas.microsoft.com/office/drawing/2014/main" id="{AC583337-EAFE-4205-B75D-8ED8E5C2D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85117941-3855-4A70-8232-DEC847237B1C}"/>
              </a:ext>
            </a:extLst>
          </p:cNvPr>
          <p:cNvPicPr>
            <a:picLocks noChangeAspect="1"/>
          </p:cNvPicPr>
          <p:nvPr/>
        </p:nvPicPr>
        <p:blipFill>
          <a:blip r:embed="rId2"/>
          <a:stretch>
            <a:fillRect/>
          </a:stretch>
        </p:blipFill>
        <p:spPr>
          <a:xfrm>
            <a:off x="8509539" y="1964988"/>
            <a:ext cx="3458724" cy="1945532"/>
          </a:xfrm>
          <a:prstGeom prst="rect">
            <a:avLst/>
          </a:prstGeom>
        </p:spPr>
      </p:pic>
    </p:spTree>
    <p:extLst>
      <p:ext uri="{BB962C8B-B14F-4D97-AF65-F5344CB8AC3E}">
        <p14:creationId xmlns:p14="http://schemas.microsoft.com/office/powerpoint/2010/main" val="36488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4C436D-B1EA-4D1F-8FBD-278A99E71F32}"/>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926B590D-9C60-4934-A383-FED6BAA93F56}"/>
              </a:ext>
            </a:extLst>
          </p:cNvPr>
          <p:cNvSpPr>
            <a:spLocks noGrp="1"/>
          </p:cNvSpPr>
          <p:nvPr>
            <p:ph idx="1"/>
          </p:nvPr>
        </p:nvSpPr>
        <p:spPr>
          <a:xfrm>
            <a:off x="838200" y="1825625"/>
            <a:ext cx="7595681" cy="4351338"/>
          </a:xfrm>
        </p:spPr>
        <p:txBody>
          <a:bodyPr>
            <a:normAutofit fontScale="77500" lnSpcReduction="20000"/>
          </a:bodyPr>
          <a:lstStyle/>
          <a:p>
            <a:pPr marL="0" indent="0">
              <a:spcAft>
                <a:spcPts val="600"/>
              </a:spcAft>
              <a:buNone/>
            </a:pPr>
            <a:r>
              <a:rPr lang="de-DE" b="1" dirty="0"/>
              <a:t>Ordnungsgemäße Klageerhebung </a:t>
            </a:r>
          </a:p>
          <a:p>
            <a:pPr>
              <a:spcAft>
                <a:spcPts val="600"/>
              </a:spcAft>
            </a:pPr>
            <a:r>
              <a:rPr lang="de-DE" dirty="0"/>
              <a:t>Für die Erhebung der Drittwiderspruchsklage gilt § 253 ZPO. </a:t>
            </a:r>
          </a:p>
          <a:p>
            <a:r>
              <a:rPr lang="de-DE" b="1" dirty="0"/>
              <a:t>§ 253 Abs. 2 Nr. 2 ZPO: </a:t>
            </a:r>
            <a:r>
              <a:rPr lang="de-DE" dirty="0"/>
              <a:t>Bestimmter Antrag </a:t>
            </a:r>
          </a:p>
          <a:p>
            <a:pPr marL="622300">
              <a:buFontTx/>
              <a:buChar char="-"/>
            </a:pPr>
            <a:r>
              <a:rPr lang="de-DE" sz="2200" dirty="0"/>
              <a:t>Der Antrag des Dritten muss das mit der Drittwiderspruchsklage </a:t>
            </a:r>
            <a:r>
              <a:rPr lang="de-DE" sz="2200" b="1" dirty="0"/>
              <a:t>verfolgte Ziel wiedergeben. </a:t>
            </a:r>
          </a:p>
          <a:p>
            <a:pPr marL="622300">
              <a:buFontTx/>
              <a:buChar char="-"/>
            </a:pPr>
            <a:r>
              <a:rPr lang="de-DE" sz="2200" dirty="0"/>
              <a:t>Er muss deshalb darauf gerichtet sein, die Zwangsvollstreckung </a:t>
            </a:r>
            <a:r>
              <a:rPr lang="de-DE" sz="2200" b="1" dirty="0"/>
              <a:t>in einen bestimmt bezeichneten Gegenstand </a:t>
            </a:r>
            <a:r>
              <a:rPr lang="de-DE" sz="2200" dirty="0"/>
              <a:t>für unzulässig zu erklären. </a:t>
            </a:r>
          </a:p>
          <a:p>
            <a:pPr marL="622300">
              <a:buFontTx/>
              <a:buChar char="-"/>
            </a:pPr>
            <a:r>
              <a:rPr lang="de-DE" sz="2200" b="1" dirty="0"/>
              <a:t>Problem: </a:t>
            </a:r>
            <a:r>
              <a:rPr lang="de-DE" sz="2200" dirty="0"/>
              <a:t>Der Kläger klagt auf Herausgabe des gepfändeten Gegenstands. </a:t>
            </a:r>
          </a:p>
          <a:p>
            <a:pPr marL="622300">
              <a:buFontTx/>
              <a:buChar char="-"/>
            </a:pPr>
            <a:r>
              <a:rPr lang="de-DE" sz="2200" b="1" dirty="0"/>
              <a:t>Aber: </a:t>
            </a:r>
            <a:r>
              <a:rPr lang="de-DE" sz="2200" dirty="0"/>
              <a:t>Über solche Ungenauigkeiten kann das Gericht im Wege der Auslegung analog § 133 BGB hinweggehen, wenn aus den übrigen Ausführungen klar hervorgeht, dass die Herausgabe begehrt wird, weil die Pfändung illegitim in eine materiellrechtliche Position des Klägers eingreife. </a:t>
            </a:r>
          </a:p>
          <a:p>
            <a:endParaRPr lang="de-DE" dirty="0"/>
          </a:p>
        </p:txBody>
      </p:sp>
      <p:sp>
        <p:nvSpPr>
          <p:cNvPr id="4" name="Foliennummernplatzhalter 3">
            <a:extLst>
              <a:ext uri="{FF2B5EF4-FFF2-40B4-BE49-F238E27FC236}">
                <a16:creationId xmlns:a16="http://schemas.microsoft.com/office/drawing/2014/main" id="{99566D7E-143E-4889-ABAD-8A58D475F7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D146F22A-6736-4BFD-84D1-22370BFEA567}"/>
              </a:ext>
            </a:extLst>
          </p:cNvPr>
          <p:cNvPicPr>
            <a:picLocks noChangeAspect="1"/>
          </p:cNvPicPr>
          <p:nvPr/>
        </p:nvPicPr>
        <p:blipFill>
          <a:blip r:embed="rId2"/>
          <a:stretch>
            <a:fillRect/>
          </a:stretch>
        </p:blipFill>
        <p:spPr>
          <a:xfrm>
            <a:off x="8799479" y="1915841"/>
            <a:ext cx="2667000" cy="1781175"/>
          </a:xfrm>
          <a:prstGeom prst="rect">
            <a:avLst/>
          </a:prstGeom>
        </p:spPr>
      </p:pic>
    </p:spTree>
    <p:extLst>
      <p:ext uri="{BB962C8B-B14F-4D97-AF65-F5344CB8AC3E}">
        <p14:creationId xmlns:p14="http://schemas.microsoft.com/office/powerpoint/2010/main" val="228822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3263A-0F58-46C0-983C-667012228FDE}"/>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39A90ED0-701B-4A2C-836D-64C4F20479F9}"/>
              </a:ext>
            </a:extLst>
          </p:cNvPr>
          <p:cNvSpPr>
            <a:spLocks noGrp="1"/>
          </p:cNvSpPr>
          <p:nvPr>
            <p:ph idx="1"/>
          </p:nvPr>
        </p:nvSpPr>
        <p:spPr>
          <a:xfrm>
            <a:off x="838200" y="1825625"/>
            <a:ext cx="7683230" cy="4351338"/>
          </a:xfrm>
        </p:spPr>
        <p:txBody>
          <a:bodyPr>
            <a:normAutofit fontScale="92500" lnSpcReduction="20000"/>
          </a:bodyPr>
          <a:lstStyle/>
          <a:p>
            <a:pPr marL="0" indent="0">
              <a:spcAft>
                <a:spcPts val="600"/>
              </a:spcAft>
              <a:buNone/>
            </a:pPr>
            <a:r>
              <a:rPr lang="de-DE" b="1" dirty="0"/>
              <a:t>Weitere Zulässigkeitsvoraussetzungen </a:t>
            </a:r>
          </a:p>
          <a:p>
            <a:pPr>
              <a:spcAft>
                <a:spcPts val="600"/>
              </a:spcAft>
            </a:pPr>
            <a:r>
              <a:rPr lang="de-DE" dirty="0"/>
              <a:t>Die </a:t>
            </a:r>
            <a:r>
              <a:rPr lang="de-DE" b="1" dirty="0"/>
              <a:t>sachliche Zuständigkeit </a:t>
            </a:r>
            <a:r>
              <a:rPr lang="de-DE" dirty="0"/>
              <a:t>beurteilt sich nach allgemeinen Regeln.</a:t>
            </a:r>
          </a:p>
          <a:p>
            <a:pPr>
              <a:spcAft>
                <a:spcPts val="600"/>
              </a:spcAft>
            </a:pPr>
            <a:r>
              <a:rPr lang="de-DE" b="1" dirty="0"/>
              <a:t>Örtlich zuständig</a:t>
            </a:r>
            <a:r>
              <a:rPr lang="de-DE" dirty="0"/>
              <a:t> ist gem. </a:t>
            </a:r>
            <a:r>
              <a:rPr lang="de-DE" b="1" dirty="0"/>
              <a:t>§ 802 ZPO </a:t>
            </a:r>
            <a:r>
              <a:rPr lang="de-DE" dirty="0"/>
              <a:t>ausschließlich das Amts- oder Landgericht, innerhalb dessen Bezirk die Zwangsvollstreckung erfolgt.</a:t>
            </a:r>
          </a:p>
          <a:p>
            <a:pPr>
              <a:spcAft>
                <a:spcPts val="600"/>
              </a:spcAft>
            </a:pPr>
            <a:r>
              <a:rPr lang="de-DE" dirty="0"/>
              <a:t>Die Drittwiderspruchsklage erfordert weiter ein besonderes </a:t>
            </a:r>
            <a:r>
              <a:rPr lang="de-DE" b="1" dirty="0"/>
              <a:t>vollstreckungsrechtliches Rechtsschutzbedürfnis. </a:t>
            </a:r>
          </a:p>
          <a:p>
            <a:pPr>
              <a:spcAft>
                <a:spcPts val="600"/>
              </a:spcAft>
            </a:pPr>
            <a:r>
              <a:rPr lang="de-DE" dirty="0"/>
              <a:t>Dieses ist gegeben, wenn die Vollstreckung bereits begonnen hat und noch nicht beendet ist.</a:t>
            </a:r>
          </a:p>
        </p:txBody>
      </p:sp>
      <p:sp>
        <p:nvSpPr>
          <p:cNvPr id="4" name="Foliennummernplatzhalter 3">
            <a:extLst>
              <a:ext uri="{FF2B5EF4-FFF2-40B4-BE49-F238E27FC236}">
                <a16:creationId xmlns:a16="http://schemas.microsoft.com/office/drawing/2014/main" id="{800F8555-A6A0-45F4-BD30-738DBEFBA8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BDA11B3C-0B40-4FC7-ADB3-6383F73560D1}"/>
              </a:ext>
            </a:extLst>
          </p:cNvPr>
          <p:cNvPicPr>
            <a:picLocks noChangeAspect="1"/>
          </p:cNvPicPr>
          <p:nvPr/>
        </p:nvPicPr>
        <p:blipFill>
          <a:blip r:embed="rId2"/>
          <a:stretch>
            <a:fillRect/>
          </a:stretch>
        </p:blipFill>
        <p:spPr>
          <a:xfrm>
            <a:off x="8842442" y="1825625"/>
            <a:ext cx="2862364" cy="1909197"/>
          </a:xfrm>
          <a:prstGeom prst="rect">
            <a:avLst/>
          </a:prstGeom>
        </p:spPr>
      </p:pic>
    </p:spTree>
    <p:extLst>
      <p:ext uri="{BB962C8B-B14F-4D97-AF65-F5344CB8AC3E}">
        <p14:creationId xmlns:p14="http://schemas.microsoft.com/office/powerpoint/2010/main" val="77953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A3EC6-965F-4D52-AB65-27AF42FF1EE2}"/>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9576717E-48ED-469F-9316-05EF50293997}"/>
              </a:ext>
            </a:extLst>
          </p:cNvPr>
          <p:cNvSpPr>
            <a:spLocks noGrp="1"/>
          </p:cNvSpPr>
          <p:nvPr>
            <p:ph idx="1"/>
          </p:nvPr>
        </p:nvSpPr>
        <p:spPr>
          <a:xfrm>
            <a:off x="838200" y="1825625"/>
            <a:ext cx="7585953" cy="4351338"/>
          </a:xfrm>
        </p:spPr>
        <p:txBody>
          <a:bodyPr>
            <a:normAutofit fontScale="92500" lnSpcReduction="20000"/>
          </a:bodyPr>
          <a:lstStyle/>
          <a:p>
            <a:pPr marL="0" indent="0">
              <a:spcAft>
                <a:spcPts val="600"/>
              </a:spcAft>
              <a:buNone/>
            </a:pPr>
            <a:r>
              <a:rPr lang="de-DE" b="1" dirty="0"/>
              <a:t>Obersatz</a:t>
            </a:r>
          </a:p>
          <a:p>
            <a:pPr>
              <a:spcAft>
                <a:spcPts val="600"/>
              </a:spcAft>
            </a:pPr>
            <a:r>
              <a:rPr lang="de-DE" dirty="0"/>
              <a:t>Die Drittwiderspruchsklage ist begründet, wenn der B-Bank das behauptete, die Veräußerung hindernde Recht tatsächlich zusteht und sie auch nicht aus anderen Gründen verpflichtet ist, die Zwangsvollstreckung zu dulden.</a:t>
            </a:r>
          </a:p>
          <a:p>
            <a:pPr>
              <a:spcAft>
                <a:spcPts val="600"/>
              </a:spcAft>
            </a:pPr>
            <a:r>
              <a:rPr lang="de-DE" dirty="0"/>
              <a:t>Entscheidend ist also, ob der Muldenkipper und der Kies </a:t>
            </a:r>
            <a:r>
              <a:rPr lang="de-DE" b="1" dirty="0"/>
              <a:t>tatsächlich zum Haftungsverband der Hypothek gehören </a:t>
            </a:r>
            <a:r>
              <a:rPr lang="de-DE" dirty="0"/>
              <a:t>und deshalb die Pfändung durch den G in eine (bessere) materiellrechtliche Position des B-Bank eingreift.</a:t>
            </a:r>
          </a:p>
          <a:p>
            <a:pPr>
              <a:spcAft>
                <a:spcPts val="600"/>
              </a:spcAft>
            </a:pPr>
            <a:r>
              <a:rPr lang="de-DE" dirty="0"/>
              <a:t>Es bietet sich an, insoweit zwischen dem Muldenkipper und dem Kies zu differenzieren.  </a:t>
            </a:r>
          </a:p>
        </p:txBody>
      </p:sp>
      <p:sp>
        <p:nvSpPr>
          <p:cNvPr id="4" name="Foliennummernplatzhalter 3">
            <a:extLst>
              <a:ext uri="{FF2B5EF4-FFF2-40B4-BE49-F238E27FC236}">
                <a16:creationId xmlns:a16="http://schemas.microsoft.com/office/drawing/2014/main" id="{23FA65FA-125F-4E15-B262-4B8480E1C8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8FF47B0D-7204-44A5-9F53-226D9123A38B}"/>
              </a:ext>
            </a:extLst>
          </p:cNvPr>
          <p:cNvPicPr>
            <a:picLocks noChangeAspect="1"/>
          </p:cNvPicPr>
          <p:nvPr/>
        </p:nvPicPr>
        <p:blipFill>
          <a:blip r:embed="rId2"/>
          <a:stretch>
            <a:fillRect/>
          </a:stretch>
        </p:blipFill>
        <p:spPr>
          <a:xfrm>
            <a:off x="8424153" y="2473940"/>
            <a:ext cx="3581400" cy="1175147"/>
          </a:xfrm>
          <a:prstGeom prst="rect">
            <a:avLst/>
          </a:prstGeom>
        </p:spPr>
      </p:pic>
    </p:spTree>
    <p:extLst>
      <p:ext uri="{BB962C8B-B14F-4D97-AF65-F5344CB8AC3E}">
        <p14:creationId xmlns:p14="http://schemas.microsoft.com/office/powerpoint/2010/main" val="122012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A4755-A6CF-4715-ADBD-FDB161BCF935}"/>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0C408ECA-860F-4646-B7F5-603CFF2B3FDF}"/>
              </a:ext>
            </a:extLst>
          </p:cNvPr>
          <p:cNvSpPr>
            <a:spLocks noGrp="1"/>
          </p:cNvSpPr>
          <p:nvPr>
            <p:ph idx="1"/>
          </p:nvPr>
        </p:nvSpPr>
        <p:spPr>
          <a:xfrm>
            <a:off x="838200" y="1825625"/>
            <a:ext cx="7772400" cy="4351338"/>
          </a:xfrm>
        </p:spPr>
        <p:txBody>
          <a:bodyPr>
            <a:normAutofit fontScale="70000" lnSpcReduction="20000"/>
          </a:bodyPr>
          <a:lstStyle/>
          <a:p>
            <a:pPr marL="0" indent="0">
              <a:spcAft>
                <a:spcPts val="600"/>
              </a:spcAft>
              <a:buNone/>
            </a:pPr>
            <a:r>
              <a:rPr lang="de-DE" b="1" dirty="0"/>
              <a:t>Ursprüngliche Zugehörigkeit des Kieses zum Haftungsverband der Hypothek </a:t>
            </a:r>
          </a:p>
          <a:p>
            <a:pPr>
              <a:spcAft>
                <a:spcPts val="600"/>
              </a:spcAft>
            </a:pPr>
            <a:r>
              <a:rPr lang="de-DE" dirty="0"/>
              <a:t>Der Kies könnte ursprünglich gem. § 1120 BGB zum Haftungsverband der Hypothek gezählt haben.</a:t>
            </a:r>
          </a:p>
          <a:p>
            <a:pPr>
              <a:spcAft>
                <a:spcPts val="600"/>
              </a:spcAft>
            </a:pPr>
            <a:r>
              <a:rPr lang="de-DE" b="1" dirty="0"/>
              <a:t>§ 1120 BGB: </a:t>
            </a:r>
            <a:r>
              <a:rPr lang="de-DE" dirty="0"/>
              <a:t>„Die Hypothek erstreckt sich auf die von dem Grundstück getrennten </a:t>
            </a:r>
            <a:r>
              <a:rPr lang="de-DE" b="1" dirty="0"/>
              <a:t>Erzeugnisse</a:t>
            </a:r>
            <a:r>
              <a:rPr lang="de-DE" dirty="0"/>
              <a:t> und </a:t>
            </a:r>
            <a:r>
              <a:rPr lang="de-DE" b="1" dirty="0"/>
              <a:t>sonstigen Bestandteile</a:t>
            </a:r>
            <a:r>
              <a:rPr lang="de-DE" dirty="0"/>
              <a:t>, soweit sie nicht mit der Trennung nach den §§ 954 bis 957 in das Eigentum eines anderen als des Eigentümers oder des Eigenbesitzers des Grundstücks gelangt sind, sowie auf das </a:t>
            </a:r>
            <a:r>
              <a:rPr lang="de-DE" b="1" dirty="0"/>
              <a:t>Zubehör</a:t>
            </a:r>
            <a:r>
              <a:rPr lang="de-DE" dirty="0"/>
              <a:t> des Grundstücks mit Ausnahme der Zubehörstücke, welche nicht in das Eigentum des Eigentümers des Grundstücks gelangt sind.“</a:t>
            </a:r>
          </a:p>
          <a:p>
            <a:pPr>
              <a:spcAft>
                <a:spcPts val="600"/>
              </a:spcAft>
            </a:pPr>
            <a:r>
              <a:rPr lang="de-DE" dirty="0"/>
              <a:t>Erzeugnisse und sonstige Bestandteile verweisen auf </a:t>
            </a:r>
            <a:r>
              <a:rPr lang="de-DE" b="1" dirty="0"/>
              <a:t>§ 99 BGB. </a:t>
            </a:r>
          </a:p>
          <a:p>
            <a:pPr>
              <a:spcAft>
                <a:spcPts val="600"/>
              </a:spcAft>
            </a:pPr>
            <a:r>
              <a:rPr lang="de-DE" dirty="0"/>
              <a:t>Danach ist der Kies hier als sonstige Ausbeute vom Haftungsverband der Hypothek umfasst.  </a:t>
            </a:r>
          </a:p>
          <a:p>
            <a:endParaRPr lang="de-DE" dirty="0"/>
          </a:p>
        </p:txBody>
      </p:sp>
      <p:sp>
        <p:nvSpPr>
          <p:cNvPr id="4" name="Foliennummernplatzhalter 3">
            <a:extLst>
              <a:ext uri="{FF2B5EF4-FFF2-40B4-BE49-F238E27FC236}">
                <a16:creationId xmlns:a16="http://schemas.microsoft.com/office/drawing/2014/main" id="{EE303E21-FD56-4964-B758-E5CF99EE2F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F68383D7-BE5B-4EAA-8E61-F5BE77F8B6A8}"/>
              </a:ext>
            </a:extLst>
          </p:cNvPr>
          <p:cNvPicPr>
            <a:picLocks noChangeAspect="1"/>
          </p:cNvPicPr>
          <p:nvPr/>
        </p:nvPicPr>
        <p:blipFill>
          <a:blip r:embed="rId3"/>
          <a:stretch>
            <a:fillRect/>
          </a:stretch>
        </p:blipFill>
        <p:spPr>
          <a:xfrm>
            <a:off x="8851968" y="1825625"/>
            <a:ext cx="3028950" cy="1514475"/>
          </a:xfrm>
          <a:prstGeom prst="rect">
            <a:avLst/>
          </a:prstGeom>
        </p:spPr>
      </p:pic>
    </p:spTree>
    <p:extLst>
      <p:ext uri="{BB962C8B-B14F-4D97-AF65-F5344CB8AC3E}">
        <p14:creationId xmlns:p14="http://schemas.microsoft.com/office/powerpoint/2010/main" val="326368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09721-3AA1-409C-A2BC-465F6330F600}"/>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B329F62E-4039-4E01-9F7B-A7B267EC711C}"/>
              </a:ext>
            </a:extLst>
          </p:cNvPr>
          <p:cNvSpPr>
            <a:spLocks noGrp="1"/>
          </p:cNvSpPr>
          <p:nvPr>
            <p:ph idx="1"/>
          </p:nvPr>
        </p:nvSpPr>
        <p:spPr>
          <a:xfrm>
            <a:off x="838200" y="1825625"/>
            <a:ext cx="7634591" cy="4351338"/>
          </a:xfrm>
        </p:spPr>
        <p:txBody>
          <a:bodyPr>
            <a:normAutofit fontScale="92500" lnSpcReduction="20000"/>
          </a:bodyPr>
          <a:lstStyle/>
          <a:p>
            <a:pPr marL="0" indent="0">
              <a:spcAft>
                <a:spcPts val="600"/>
              </a:spcAft>
              <a:buNone/>
            </a:pPr>
            <a:r>
              <a:rPr lang="de-DE" b="1" dirty="0"/>
              <a:t>Enthaftung des Kieses gem. § 1121 BGB durch Veräußerung an W? </a:t>
            </a:r>
          </a:p>
          <a:p>
            <a:pPr>
              <a:spcAft>
                <a:spcPts val="600"/>
              </a:spcAft>
            </a:pPr>
            <a:r>
              <a:rPr lang="de-DE" b="1" dirty="0"/>
              <a:t>§ 1121 Abs. 1 BGB:</a:t>
            </a:r>
            <a:r>
              <a:rPr lang="de-DE" dirty="0"/>
              <a:t> „Erzeugnisse und sonstige Bestandteile des Grundstücks sowie Zubehörstücke werden von der Haftung frei, wenn sie </a:t>
            </a:r>
            <a:r>
              <a:rPr lang="de-DE" b="1" dirty="0"/>
              <a:t>veräußert</a:t>
            </a:r>
            <a:r>
              <a:rPr lang="de-DE" dirty="0"/>
              <a:t> und von dem Grundstück </a:t>
            </a:r>
            <a:r>
              <a:rPr lang="de-DE" b="1" dirty="0"/>
              <a:t>entfernt</a:t>
            </a:r>
            <a:r>
              <a:rPr lang="de-DE" dirty="0"/>
              <a:t> werden, </a:t>
            </a:r>
            <a:r>
              <a:rPr lang="de-DE" b="1" dirty="0"/>
              <a:t>bevor </a:t>
            </a:r>
            <a:r>
              <a:rPr lang="de-DE" dirty="0"/>
              <a:t>sie zugunsten des Gläubigers in Beschlag genommen worden sind.“</a:t>
            </a:r>
          </a:p>
          <a:p>
            <a:pPr>
              <a:spcAft>
                <a:spcPts val="600"/>
              </a:spcAft>
            </a:pPr>
            <a:r>
              <a:rPr lang="de-DE" dirty="0"/>
              <a:t>Wirksame </a:t>
            </a:r>
            <a:r>
              <a:rPr lang="de-DE" b="1" dirty="0"/>
              <a:t>Veräußerung</a:t>
            </a:r>
            <a:r>
              <a:rPr lang="de-DE" dirty="0"/>
              <a:t> des Kieses von Konrad an Wladimir gem. § 929 Satz 1 BGB? </a:t>
            </a:r>
          </a:p>
          <a:p>
            <a:pPr>
              <a:spcAft>
                <a:spcPts val="600"/>
              </a:spcAft>
            </a:pPr>
            <a:r>
              <a:rPr lang="de-DE" b="1" dirty="0"/>
              <a:t>Entfernung </a:t>
            </a:r>
            <a:r>
              <a:rPr lang="de-DE" dirty="0"/>
              <a:t>von dem haftenden Grundstück in Zusammenhang mit der Veräußerung? </a:t>
            </a:r>
          </a:p>
        </p:txBody>
      </p:sp>
      <p:sp>
        <p:nvSpPr>
          <p:cNvPr id="4" name="Foliennummernplatzhalter 3">
            <a:extLst>
              <a:ext uri="{FF2B5EF4-FFF2-40B4-BE49-F238E27FC236}">
                <a16:creationId xmlns:a16="http://schemas.microsoft.com/office/drawing/2014/main" id="{40C7D33E-5D68-47D4-A6BA-4B5E5DB448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08DFB43A-973A-4CDD-A435-E0BA1AFFA235}"/>
              </a:ext>
            </a:extLst>
          </p:cNvPr>
          <p:cNvPicPr>
            <a:picLocks noChangeAspect="1"/>
          </p:cNvPicPr>
          <p:nvPr/>
        </p:nvPicPr>
        <p:blipFill>
          <a:blip r:embed="rId2"/>
          <a:stretch>
            <a:fillRect/>
          </a:stretch>
        </p:blipFill>
        <p:spPr>
          <a:xfrm>
            <a:off x="8735439" y="1825625"/>
            <a:ext cx="3033314" cy="2020654"/>
          </a:xfrm>
          <a:prstGeom prst="rect">
            <a:avLst/>
          </a:prstGeom>
        </p:spPr>
      </p:pic>
    </p:spTree>
    <p:extLst>
      <p:ext uri="{BB962C8B-B14F-4D97-AF65-F5344CB8AC3E}">
        <p14:creationId xmlns:p14="http://schemas.microsoft.com/office/powerpoint/2010/main" val="222377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6BCDD-7044-4EA9-9BF5-114C5FE5B707}"/>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6ED1626A-CCAB-40D4-9540-3EC2AF14CF71}"/>
              </a:ext>
            </a:extLst>
          </p:cNvPr>
          <p:cNvSpPr>
            <a:spLocks noGrp="1"/>
          </p:cNvSpPr>
          <p:nvPr>
            <p:ph idx="1"/>
          </p:nvPr>
        </p:nvSpPr>
        <p:spPr>
          <a:xfrm>
            <a:off x="838200" y="1825625"/>
            <a:ext cx="8130702" cy="4351338"/>
          </a:xfrm>
        </p:spPr>
        <p:txBody>
          <a:bodyPr>
            <a:normAutofit fontScale="85000" lnSpcReduction="20000"/>
          </a:bodyPr>
          <a:lstStyle/>
          <a:p>
            <a:pPr marL="0" indent="0">
              <a:spcAft>
                <a:spcPts val="600"/>
              </a:spcAft>
              <a:buNone/>
            </a:pPr>
            <a:r>
              <a:rPr lang="de-DE" b="1" dirty="0"/>
              <a:t>Aber: Keine Enthaftung bei vorheriger Beschlagnahme </a:t>
            </a:r>
          </a:p>
          <a:p>
            <a:pPr>
              <a:spcAft>
                <a:spcPts val="600"/>
              </a:spcAft>
            </a:pPr>
            <a:r>
              <a:rPr lang="de-DE" dirty="0"/>
              <a:t>Die Enthaftung tritt nicht ein, wenn der gesamte </a:t>
            </a:r>
            <a:r>
              <a:rPr lang="de-DE" b="1" dirty="0"/>
              <a:t>Haftungsverband der Hypothek zuvor beschlagnahmt </a:t>
            </a:r>
            <a:r>
              <a:rPr lang="de-DE" dirty="0"/>
              <a:t>war. </a:t>
            </a:r>
          </a:p>
          <a:p>
            <a:pPr>
              <a:spcAft>
                <a:spcPts val="600"/>
              </a:spcAft>
            </a:pPr>
            <a:r>
              <a:rPr lang="de-DE" dirty="0"/>
              <a:t>Die Beschlagnahme erfolgt durch </a:t>
            </a:r>
            <a:r>
              <a:rPr lang="de-DE" b="1" dirty="0"/>
              <a:t>Anordnung der Zwangsversteigerung </a:t>
            </a:r>
            <a:r>
              <a:rPr lang="de-DE" dirty="0"/>
              <a:t>gem. § 20 ZVG.</a:t>
            </a:r>
          </a:p>
          <a:p>
            <a:pPr>
              <a:spcAft>
                <a:spcPts val="600"/>
              </a:spcAft>
            </a:pPr>
            <a:r>
              <a:rPr lang="de-DE" b="1" dirty="0"/>
              <a:t>Argument: </a:t>
            </a:r>
            <a:r>
              <a:rPr lang="de-DE" dirty="0"/>
              <a:t>Diese Beschlagnahme wirkt für das Grundstück so wie die Pfändung bei beweglichen Sachen und begründet deshalb ein </a:t>
            </a:r>
            <a:r>
              <a:rPr lang="de-DE" b="1" dirty="0"/>
              <a:t>relatives Veräußerungsverbot gem. §§ 135, 136 BGB. </a:t>
            </a:r>
          </a:p>
          <a:p>
            <a:pPr>
              <a:spcAft>
                <a:spcPts val="600"/>
              </a:spcAft>
            </a:pPr>
            <a:r>
              <a:rPr lang="de-DE" b="1" dirty="0"/>
              <a:t>Hier: </a:t>
            </a:r>
            <a:r>
              <a:rPr lang="de-DE" dirty="0"/>
              <a:t>Die Beschlagnahme erfolgte vor der Veräußerung des Kieses von Konrad an Wladimir, so dass eine Enthaftung an sich nicht eintreten konnte. </a:t>
            </a:r>
          </a:p>
        </p:txBody>
      </p:sp>
      <p:sp>
        <p:nvSpPr>
          <p:cNvPr id="4" name="Foliennummernplatzhalter 3">
            <a:extLst>
              <a:ext uri="{FF2B5EF4-FFF2-40B4-BE49-F238E27FC236}">
                <a16:creationId xmlns:a16="http://schemas.microsoft.com/office/drawing/2014/main" id="{92D82886-C061-4A7D-91DF-2E55789B49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C94D0429-7ABC-4908-B949-BEF6A0991F04}"/>
              </a:ext>
            </a:extLst>
          </p:cNvPr>
          <p:cNvPicPr>
            <a:picLocks noChangeAspect="1"/>
          </p:cNvPicPr>
          <p:nvPr/>
        </p:nvPicPr>
        <p:blipFill>
          <a:blip r:embed="rId2"/>
          <a:stretch>
            <a:fillRect/>
          </a:stretch>
        </p:blipFill>
        <p:spPr>
          <a:xfrm>
            <a:off x="8900808" y="1870075"/>
            <a:ext cx="3035030" cy="2021377"/>
          </a:xfrm>
          <a:prstGeom prst="rect">
            <a:avLst/>
          </a:prstGeom>
        </p:spPr>
      </p:pic>
    </p:spTree>
    <p:extLst>
      <p:ext uri="{BB962C8B-B14F-4D97-AF65-F5344CB8AC3E}">
        <p14:creationId xmlns:p14="http://schemas.microsoft.com/office/powerpoint/2010/main" val="180583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847A2-AE89-47A4-9DCA-C64ADEA5E51B}"/>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C85DFEBF-8433-4CFE-8F6B-7CB3B69AAF50}"/>
              </a:ext>
            </a:extLst>
          </p:cNvPr>
          <p:cNvSpPr>
            <a:spLocks noGrp="1"/>
          </p:cNvSpPr>
          <p:nvPr>
            <p:ph idx="1"/>
          </p:nvPr>
        </p:nvSpPr>
        <p:spPr>
          <a:xfrm>
            <a:off x="838200" y="1825625"/>
            <a:ext cx="7119551" cy="4351338"/>
          </a:xfrm>
        </p:spPr>
        <p:txBody>
          <a:bodyPr>
            <a:normAutofit fontScale="70000" lnSpcReduction="20000"/>
          </a:bodyPr>
          <a:lstStyle/>
          <a:p>
            <a:pPr marL="0" indent="0">
              <a:spcAft>
                <a:spcPts val="600"/>
              </a:spcAft>
              <a:buNone/>
            </a:pPr>
            <a:r>
              <a:rPr lang="de-DE" b="1" dirty="0"/>
              <a:t>Überwindung der Beschlagnahme durch gutgläubigen Erwerb? </a:t>
            </a:r>
          </a:p>
          <a:p>
            <a:pPr>
              <a:spcAft>
                <a:spcPts val="600"/>
              </a:spcAft>
            </a:pPr>
            <a:r>
              <a:rPr lang="de-DE" dirty="0"/>
              <a:t>Nach den allgemeinen Regeln ist eine Überwindung der Beschlagnahme durch gutgläubigen Erwerb gem. §§ 932 ff. BGB iVm § 135 Abs. 2 BGB möglich.  </a:t>
            </a:r>
          </a:p>
          <a:p>
            <a:pPr>
              <a:spcAft>
                <a:spcPts val="600"/>
              </a:spcAft>
            </a:pPr>
            <a:r>
              <a:rPr lang="de-DE" b="1" dirty="0"/>
              <a:t>Aber: </a:t>
            </a:r>
            <a:r>
              <a:rPr lang="de-DE" dirty="0"/>
              <a:t>Für den Haftungsverband der Hypothek ist dieser gutgläubige Erwerb gem. </a:t>
            </a:r>
            <a:r>
              <a:rPr lang="de-DE" b="1" dirty="0"/>
              <a:t>§ 1121 Abs. 2 BGB </a:t>
            </a:r>
            <a:r>
              <a:rPr lang="de-DE" dirty="0"/>
              <a:t>modifiziert.  </a:t>
            </a:r>
          </a:p>
          <a:p>
            <a:pPr>
              <a:spcAft>
                <a:spcPts val="600"/>
              </a:spcAft>
            </a:pPr>
            <a:r>
              <a:rPr lang="de-DE" b="1" dirty="0"/>
              <a:t>§ 1121 Abs. 2 Satz 1 BGB: </a:t>
            </a:r>
            <a:r>
              <a:rPr lang="de-DE" dirty="0"/>
              <a:t>Betrifft den Fall, dass die Entfernung zuletzt erfolgt, und schließt hierfür § 936 BGB aus. </a:t>
            </a:r>
          </a:p>
          <a:p>
            <a:pPr>
              <a:spcAft>
                <a:spcPts val="600"/>
              </a:spcAft>
            </a:pPr>
            <a:r>
              <a:rPr lang="de-DE" b="1" dirty="0"/>
              <a:t>§ 1121 Abs. 2 Satz 2 BGB</a:t>
            </a:r>
            <a:r>
              <a:rPr lang="de-DE" dirty="0"/>
              <a:t>: Ermöglicht den gutgläubigen lastenfreien Erwerb, wobei der gute Glaube an die fehlende Beschlagnahme nach § 23 ZVG zu ermitteln ist. </a:t>
            </a:r>
          </a:p>
          <a:p>
            <a:pPr>
              <a:spcAft>
                <a:spcPts val="600"/>
              </a:spcAft>
            </a:pPr>
            <a:r>
              <a:rPr lang="de-DE" b="1" dirty="0"/>
              <a:t>Hier: </a:t>
            </a:r>
            <a:r>
              <a:rPr lang="de-DE" dirty="0"/>
              <a:t>Zur Zeit der Entfernung vom Grundstück bestand für Wladimir kein Anlass, von einer Beschlagnahme auszugehen, insbesondere war die Anordnung der Zwangsversteigerung noch nicht ins Grundbuch eingetragen. </a:t>
            </a:r>
          </a:p>
        </p:txBody>
      </p:sp>
      <p:sp>
        <p:nvSpPr>
          <p:cNvPr id="4" name="Foliennummernplatzhalter 3">
            <a:extLst>
              <a:ext uri="{FF2B5EF4-FFF2-40B4-BE49-F238E27FC236}">
                <a16:creationId xmlns:a16="http://schemas.microsoft.com/office/drawing/2014/main" id="{D1C0F69E-D9C2-478E-82E0-E8EC173831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6F733854-80D4-4B19-AF34-AE0AA5C7DF38}"/>
              </a:ext>
            </a:extLst>
          </p:cNvPr>
          <p:cNvPicPr>
            <a:picLocks noChangeAspect="1"/>
          </p:cNvPicPr>
          <p:nvPr/>
        </p:nvPicPr>
        <p:blipFill>
          <a:blip r:embed="rId3"/>
          <a:stretch>
            <a:fillRect/>
          </a:stretch>
        </p:blipFill>
        <p:spPr>
          <a:xfrm>
            <a:off x="8419353" y="1825625"/>
            <a:ext cx="3449312" cy="2289089"/>
          </a:xfrm>
          <a:prstGeom prst="rect">
            <a:avLst/>
          </a:prstGeom>
        </p:spPr>
      </p:pic>
    </p:spTree>
    <p:extLst>
      <p:ext uri="{BB962C8B-B14F-4D97-AF65-F5344CB8AC3E}">
        <p14:creationId xmlns:p14="http://schemas.microsoft.com/office/powerpoint/2010/main" val="102827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C09A9-739C-4ABE-8E94-7A9373877B73}"/>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6AD19407-4341-46E8-A580-EF6ACF1076E7}"/>
              </a:ext>
            </a:extLst>
          </p:cNvPr>
          <p:cNvSpPr>
            <a:spLocks noGrp="1"/>
          </p:cNvSpPr>
          <p:nvPr>
            <p:ph idx="1"/>
          </p:nvPr>
        </p:nvSpPr>
        <p:spPr>
          <a:xfrm>
            <a:off x="838200" y="1825625"/>
            <a:ext cx="7615136" cy="4351338"/>
          </a:xfrm>
        </p:spPr>
        <p:txBody>
          <a:bodyPr>
            <a:normAutofit lnSpcReduction="10000"/>
          </a:bodyPr>
          <a:lstStyle/>
          <a:p>
            <a:pPr marL="0" indent="0">
              <a:spcAft>
                <a:spcPts val="600"/>
              </a:spcAft>
              <a:buNone/>
            </a:pPr>
            <a:r>
              <a:rPr lang="de-DE" b="1" dirty="0"/>
              <a:t>Andere Beurteilung im Hinblick auf den Muldenkipper? </a:t>
            </a:r>
          </a:p>
          <a:p>
            <a:pPr>
              <a:spcAft>
                <a:spcPts val="600"/>
              </a:spcAft>
            </a:pPr>
            <a:r>
              <a:rPr lang="de-DE" dirty="0"/>
              <a:t>Der Muldenkipper ist kein Erzeugnis des Grundstücks, sondern fällt unter den Begriff des Zubehörs (§ 97 BGB). </a:t>
            </a:r>
          </a:p>
          <a:p>
            <a:pPr>
              <a:spcAft>
                <a:spcPts val="600"/>
              </a:spcAft>
            </a:pPr>
            <a:r>
              <a:rPr lang="de-DE" dirty="0"/>
              <a:t>Im Übrigen ergeben sich keine Abweichungen gegenüber der Beurteilung im Hinblick auf den Kies. </a:t>
            </a:r>
          </a:p>
          <a:p>
            <a:pPr>
              <a:spcAft>
                <a:spcPts val="600"/>
              </a:spcAft>
            </a:pPr>
            <a:r>
              <a:rPr lang="de-DE" dirty="0"/>
              <a:t>Die Drittwiderspruchsklage der B-Bank wäre zulässig aber unbegründet. </a:t>
            </a:r>
          </a:p>
        </p:txBody>
      </p:sp>
      <p:sp>
        <p:nvSpPr>
          <p:cNvPr id="4" name="Foliennummernplatzhalter 3">
            <a:extLst>
              <a:ext uri="{FF2B5EF4-FFF2-40B4-BE49-F238E27FC236}">
                <a16:creationId xmlns:a16="http://schemas.microsoft.com/office/drawing/2014/main" id="{73752D14-B1DA-44D1-9F39-077CD9E5C3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0A23B78C-C52E-4C3E-BBE7-EA8C36A0D3AE}"/>
              </a:ext>
            </a:extLst>
          </p:cNvPr>
          <p:cNvPicPr>
            <a:picLocks noChangeAspect="1"/>
          </p:cNvPicPr>
          <p:nvPr/>
        </p:nvPicPr>
        <p:blipFill>
          <a:blip r:embed="rId2"/>
          <a:stretch>
            <a:fillRect/>
          </a:stretch>
        </p:blipFill>
        <p:spPr>
          <a:xfrm>
            <a:off x="8453336" y="1926109"/>
            <a:ext cx="3448050" cy="1829578"/>
          </a:xfrm>
          <a:prstGeom prst="rect">
            <a:avLst/>
          </a:prstGeom>
        </p:spPr>
      </p:pic>
    </p:spTree>
    <p:extLst>
      <p:ext uri="{BB962C8B-B14F-4D97-AF65-F5344CB8AC3E}">
        <p14:creationId xmlns:p14="http://schemas.microsoft.com/office/powerpoint/2010/main" val="174450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FE4CD5-156A-4D33-A1DE-AF89369B41E0}"/>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7C8F8B12-0D5E-45B2-9685-3522605805AA}"/>
              </a:ext>
            </a:extLst>
          </p:cNvPr>
          <p:cNvSpPr>
            <a:spLocks noGrp="1"/>
          </p:cNvSpPr>
          <p:nvPr>
            <p:ph idx="1"/>
          </p:nvPr>
        </p:nvSpPr>
        <p:spPr>
          <a:xfrm>
            <a:off x="838200" y="1825625"/>
            <a:ext cx="7887511" cy="4351338"/>
          </a:xfrm>
        </p:spPr>
        <p:txBody>
          <a:bodyPr>
            <a:normAutofit fontScale="55000" lnSpcReduction="20000"/>
          </a:bodyPr>
          <a:lstStyle/>
          <a:p>
            <a:r>
              <a:rPr lang="de-DE" b="1" dirty="0"/>
              <a:t>Statthaftigkeit</a:t>
            </a:r>
          </a:p>
          <a:p>
            <a:pPr marL="265113" indent="-88900">
              <a:spcBef>
                <a:spcPts val="0"/>
              </a:spcBef>
              <a:spcAft>
                <a:spcPts val="600"/>
              </a:spcAft>
              <a:buNone/>
            </a:pPr>
            <a:r>
              <a:rPr lang="de-DE" dirty="0"/>
              <a:t>	§ 766 ZPO ist statthaft für Einwendungen und Rügen gegen die Art und Weise der Zwangsvollstreckung oder das von dem Vollstreckungsorgan zu beachtende Verfahren</a:t>
            </a:r>
          </a:p>
          <a:p>
            <a:r>
              <a:rPr lang="de-DE" b="1" dirty="0"/>
              <a:t>Form- und fristgerechte Einlegung</a:t>
            </a:r>
          </a:p>
          <a:p>
            <a:pPr marL="265113" indent="0">
              <a:spcBef>
                <a:spcPts val="0"/>
              </a:spcBef>
              <a:spcAft>
                <a:spcPts val="600"/>
              </a:spcAft>
              <a:buNone/>
            </a:pPr>
            <a:r>
              <a:rPr lang="de-DE" dirty="0"/>
              <a:t>Für die Form gelten § 569 Abs. 2 und Abs. 3 ZPO entsprechend; eine besondere Frist ist nicht vorgesehen; zuständig ist das Vollstreckungsgericht gem. § 764 ZPO. </a:t>
            </a:r>
          </a:p>
          <a:p>
            <a:r>
              <a:rPr lang="de-DE" b="1" dirty="0"/>
              <a:t>Beschwer </a:t>
            </a:r>
          </a:p>
          <a:p>
            <a:pPr marL="534988" indent="-269875">
              <a:spcBef>
                <a:spcPts val="0"/>
              </a:spcBef>
              <a:spcAft>
                <a:spcPts val="600"/>
              </a:spcAft>
              <a:buNone/>
            </a:pPr>
            <a:r>
              <a:rPr lang="de-DE" dirty="0"/>
              <a:t>-	Beschwert ist, wer durch die behauptete Rechtsverletzung in eigenen Rechten verletzt ist. </a:t>
            </a:r>
          </a:p>
          <a:p>
            <a:pPr marL="534988" indent="-269875">
              <a:spcBef>
                <a:spcPts val="0"/>
              </a:spcBef>
              <a:spcAft>
                <a:spcPts val="600"/>
              </a:spcAft>
              <a:buNone/>
            </a:pPr>
            <a:r>
              <a:rPr lang="de-DE" dirty="0"/>
              <a:t>-	Das ist regelmäßig der </a:t>
            </a:r>
            <a:r>
              <a:rPr lang="de-DE" b="1" dirty="0"/>
              <a:t>Vollstreckungsschuldner</a:t>
            </a:r>
            <a:r>
              <a:rPr lang="de-DE" dirty="0"/>
              <a:t>, ggf. aber auch der </a:t>
            </a:r>
            <a:r>
              <a:rPr lang="de-DE" b="1" dirty="0"/>
              <a:t>Vollstreckungsgläubiger.</a:t>
            </a:r>
            <a:r>
              <a:rPr lang="de-DE" dirty="0"/>
              <a:t> </a:t>
            </a:r>
          </a:p>
          <a:p>
            <a:pPr marL="534988" indent="-269875">
              <a:spcBef>
                <a:spcPts val="0"/>
              </a:spcBef>
              <a:spcAft>
                <a:spcPts val="600"/>
              </a:spcAft>
              <a:buNone/>
            </a:pPr>
            <a:r>
              <a:rPr lang="de-DE" dirty="0"/>
              <a:t>-	Ausnahmsweise können auch </a:t>
            </a:r>
            <a:r>
              <a:rPr lang="de-DE" b="1" dirty="0"/>
              <a:t>Dritte </a:t>
            </a:r>
            <a:r>
              <a:rPr lang="de-DE" dirty="0"/>
              <a:t>beschwert sein, wenn die vermeintlich verletzte Vorschrift dem Schutz Dritter dient </a:t>
            </a:r>
          </a:p>
          <a:p>
            <a:pPr marL="534988" indent="-269875">
              <a:spcBef>
                <a:spcPts val="0"/>
              </a:spcBef>
              <a:spcAft>
                <a:spcPts val="600"/>
              </a:spcAft>
              <a:buNone/>
            </a:pPr>
            <a:r>
              <a:rPr lang="de-DE" dirty="0"/>
              <a:t>-	Letzteres ist bei § 865 Abs. 2 ZPO der Fall </a:t>
            </a:r>
          </a:p>
          <a:p>
            <a:r>
              <a:rPr lang="de-DE" b="1" dirty="0"/>
              <a:t>Rechtsschutzbedürfnis</a:t>
            </a:r>
          </a:p>
          <a:p>
            <a:pPr marL="265113" indent="0">
              <a:spcBef>
                <a:spcPts val="0"/>
              </a:spcBef>
              <a:buNone/>
            </a:pPr>
            <a:r>
              <a:rPr lang="de-DE" dirty="0"/>
              <a:t>Das besondere vollstreckungsrechtliche Rechtsschutzbedürfnis besteht jedenfalls, wenn die Zwangsvollstreckung begonnen hat und die einzelne Vollstreckungsmaßnahme noch nicht beendet ist.</a:t>
            </a:r>
          </a:p>
        </p:txBody>
      </p:sp>
      <p:sp>
        <p:nvSpPr>
          <p:cNvPr id="4" name="Foliennummernplatzhalter 3">
            <a:extLst>
              <a:ext uri="{FF2B5EF4-FFF2-40B4-BE49-F238E27FC236}">
                <a16:creationId xmlns:a16="http://schemas.microsoft.com/office/drawing/2014/main" id="{135135C6-704E-4DCE-96DB-6A22817DBE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09D528BA-DAE2-415D-B8F9-54F3D9143518}"/>
              </a:ext>
            </a:extLst>
          </p:cNvPr>
          <p:cNvPicPr>
            <a:picLocks noChangeAspect="1"/>
          </p:cNvPicPr>
          <p:nvPr/>
        </p:nvPicPr>
        <p:blipFill>
          <a:blip r:embed="rId2"/>
          <a:stretch>
            <a:fillRect/>
          </a:stretch>
        </p:blipFill>
        <p:spPr>
          <a:xfrm>
            <a:off x="9153729" y="1955492"/>
            <a:ext cx="2414212" cy="1595104"/>
          </a:xfrm>
          <a:prstGeom prst="rect">
            <a:avLst/>
          </a:prstGeom>
        </p:spPr>
      </p:pic>
    </p:spTree>
    <p:extLst>
      <p:ext uri="{BB962C8B-B14F-4D97-AF65-F5344CB8AC3E}">
        <p14:creationId xmlns:p14="http://schemas.microsoft.com/office/powerpoint/2010/main" val="167618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3874DC5-4851-6A78-7A01-62ADB63BC4E5}"/>
              </a:ext>
            </a:extLst>
          </p:cNvPr>
          <p:cNvSpPr>
            <a:spLocks noGrp="1"/>
          </p:cNvSpPr>
          <p:nvPr>
            <p:ph type="body" sz="quarter" idx="10"/>
          </p:nvPr>
        </p:nvSpPr>
        <p:spPr/>
        <p:txBody>
          <a:bodyPr/>
          <a:lstStyle/>
          <a:p>
            <a:r>
              <a:rPr lang="de-DE" dirty="0"/>
              <a:t>II. Umfang, § 1120 BGB</a:t>
            </a:r>
          </a:p>
        </p:txBody>
      </p:sp>
      <p:sp>
        <p:nvSpPr>
          <p:cNvPr id="3" name="Textplatzhalter 2">
            <a:extLst>
              <a:ext uri="{FF2B5EF4-FFF2-40B4-BE49-F238E27FC236}">
                <a16:creationId xmlns:a16="http://schemas.microsoft.com/office/drawing/2014/main" id="{8C853110-FB09-FAB0-9D12-1F0DC3ADDC89}"/>
              </a:ext>
            </a:extLst>
          </p:cNvPr>
          <p:cNvSpPr>
            <a:spLocks noGrp="1"/>
          </p:cNvSpPr>
          <p:nvPr>
            <p:ph type="body" sz="quarter" idx="11"/>
          </p:nvPr>
        </p:nvSpPr>
        <p:spPr/>
        <p:txBody>
          <a:bodyPr/>
          <a:lstStyle/>
          <a:p>
            <a:pPr>
              <a:buFont typeface="Arial" panose="020B0604020202020204" pitchFamily="34" charset="0"/>
              <a:buChar char="•"/>
            </a:pPr>
            <a:r>
              <a:rPr lang="de-DE" dirty="0"/>
              <a:t>Vom Grundstück getrennte Erzeugnisse und sonstige Bestandteile, soweit nicht mit Trennung gem. §§954ff. In ET </a:t>
            </a:r>
            <a:r>
              <a:rPr lang="de-DE" dirty="0" err="1"/>
              <a:t>ines</a:t>
            </a:r>
            <a:r>
              <a:rPr lang="de-DE" dirty="0"/>
              <a:t> anderen fallen</a:t>
            </a:r>
          </a:p>
          <a:p>
            <a:pPr lvl="1">
              <a:buFont typeface="Arial" panose="020B0604020202020204" pitchFamily="34" charset="0"/>
              <a:buChar char="•"/>
            </a:pPr>
            <a:r>
              <a:rPr lang="de-DE" dirty="0"/>
              <a:t>Bsp.: Holz von gefällten Bäumen, Getreide, Gemüse etc.</a:t>
            </a:r>
          </a:p>
          <a:p>
            <a:pPr>
              <a:buFont typeface="Arial" panose="020B0604020202020204" pitchFamily="34" charset="0"/>
              <a:buChar char="•"/>
            </a:pPr>
            <a:r>
              <a:rPr lang="de-DE" dirty="0"/>
              <a:t>Zubehör, sofern nicht im ET eines anderen, §§97, 98 BGB</a:t>
            </a:r>
          </a:p>
          <a:p>
            <a:pPr lvl="1">
              <a:buFont typeface="Arial" panose="020B0604020202020204" pitchFamily="34" charset="0"/>
              <a:buChar char="•"/>
            </a:pPr>
            <a:r>
              <a:rPr lang="de-DE" dirty="0"/>
              <a:t>Bspw.: Maschinen auf einem Fabrikgrundstück, Traktor / Vieh auf einem Bauernhof</a:t>
            </a:r>
          </a:p>
        </p:txBody>
      </p:sp>
      <p:sp>
        <p:nvSpPr>
          <p:cNvPr id="4" name="Foliennummernplatzhalter 3">
            <a:extLst>
              <a:ext uri="{FF2B5EF4-FFF2-40B4-BE49-F238E27FC236}">
                <a16:creationId xmlns:a16="http://schemas.microsoft.com/office/drawing/2014/main" id="{2510A810-0CAC-52F1-39F3-CA729E2E0809}"/>
              </a:ext>
            </a:extLst>
          </p:cNvPr>
          <p:cNvSpPr>
            <a:spLocks noGrp="1"/>
          </p:cNvSpPr>
          <p:nvPr>
            <p:ph type="sldNum" sz="quarter" idx="13"/>
          </p:nvPr>
        </p:nvSpPr>
        <p:spPr/>
        <p:txBody>
          <a:bodyPr/>
          <a:lstStyle/>
          <a:p>
            <a:pPr>
              <a:defRPr/>
            </a:pPr>
            <a:fld id="{3403F9C6-84D0-4162-91EE-42F978B0FA19}" type="slidenum">
              <a:rPr lang="de-DE" altLang="de-DE" smtClean="0"/>
              <a:pPr>
                <a:defRPr/>
              </a:pPr>
              <a:t>3</a:t>
            </a:fld>
            <a:endParaRPr lang="de-DE" altLang="de-DE" dirty="0"/>
          </a:p>
        </p:txBody>
      </p:sp>
    </p:spTree>
    <p:extLst>
      <p:ext uri="{BB962C8B-B14F-4D97-AF65-F5344CB8AC3E}">
        <p14:creationId xmlns:p14="http://schemas.microsoft.com/office/powerpoint/2010/main" val="2575837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2B01E0-8A57-4EF1-863B-1FD8C2F76950}"/>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54DCB0D4-2A90-45A1-B3AC-329622F57AF8}"/>
              </a:ext>
            </a:extLst>
          </p:cNvPr>
          <p:cNvSpPr>
            <a:spLocks noGrp="1"/>
          </p:cNvSpPr>
          <p:nvPr>
            <p:ph idx="1"/>
          </p:nvPr>
        </p:nvSpPr>
        <p:spPr>
          <a:xfrm>
            <a:off x="838200" y="1825625"/>
            <a:ext cx="7187119" cy="4351338"/>
          </a:xfrm>
        </p:spPr>
        <p:txBody>
          <a:bodyPr>
            <a:normAutofit fontScale="77500" lnSpcReduction="20000"/>
          </a:bodyPr>
          <a:lstStyle/>
          <a:p>
            <a:pPr marL="0" indent="0">
              <a:spcAft>
                <a:spcPts val="600"/>
              </a:spcAft>
              <a:buNone/>
            </a:pPr>
            <a:r>
              <a:rPr lang="de-DE" b="1" dirty="0"/>
              <a:t>Verstößt die Pfändung von Kies und Muldenkipper gegen § 865 II ZPO? </a:t>
            </a:r>
          </a:p>
          <a:p>
            <a:pPr>
              <a:spcAft>
                <a:spcPts val="600"/>
              </a:spcAft>
            </a:pPr>
            <a:r>
              <a:rPr lang="de-DE" b="1" dirty="0"/>
              <a:t>§ 865 Abs. 2 Satz 1 ZPO: </a:t>
            </a:r>
            <a:r>
              <a:rPr lang="de-DE" dirty="0"/>
              <a:t>Grundstückszubehör ist nicht pfändbar.</a:t>
            </a:r>
          </a:p>
          <a:p>
            <a:pPr>
              <a:spcAft>
                <a:spcPts val="600"/>
              </a:spcAft>
            </a:pPr>
            <a:r>
              <a:rPr lang="de-DE" b="1" dirty="0"/>
              <a:t>Das bedeutet: </a:t>
            </a:r>
            <a:r>
              <a:rPr lang="de-DE" dirty="0"/>
              <a:t>Grundstückszubehör kann </a:t>
            </a:r>
            <a:r>
              <a:rPr lang="de-DE" b="1" dirty="0"/>
              <a:t>ausschließlich im Wege der Immobiliarvollstreckung </a:t>
            </a:r>
            <a:r>
              <a:rPr lang="de-DE" dirty="0"/>
              <a:t>verwertet werden, nicht auch im Wege der Mobiliarvollstreckung. </a:t>
            </a:r>
          </a:p>
          <a:p>
            <a:pPr>
              <a:spcAft>
                <a:spcPts val="600"/>
              </a:spcAft>
            </a:pPr>
            <a:r>
              <a:rPr lang="de-DE" b="1" dirty="0"/>
              <a:t>§ 865 Abs. 2 Satz 2 ZPO: </a:t>
            </a:r>
            <a:r>
              <a:rPr lang="de-DE" dirty="0"/>
              <a:t>Andere bewegliche Sachen können nur bis zur Beschlagnahme gem. § 20 iVm § 148 ZVG aufgrund von §§ 808 ff. ZPO gepfändet und verwertet werden. </a:t>
            </a:r>
          </a:p>
          <a:p>
            <a:pPr>
              <a:spcAft>
                <a:spcPts val="600"/>
              </a:spcAft>
            </a:pPr>
            <a:r>
              <a:rPr lang="de-DE" b="1" dirty="0"/>
              <a:t>Danach: </a:t>
            </a:r>
            <a:r>
              <a:rPr lang="de-DE" dirty="0"/>
              <a:t>An sich erfolgte die Pfändung von Kies und Muldenkipper bei Wladimir entgegen § 865 Abs. 2 ZPO.</a:t>
            </a:r>
          </a:p>
        </p:txBody>
      </p:sp>
      <p:sp>
        <p:nvSpPr>
          <p:cNvPr id="4" name="Foliennummernplatzhalter 3">
            <a:extLst>
              <a:ext uri="{FF2B5EF4-FFF2-40B4-BE49-F238E27FC236}">
                <a16:creationId xmlns:a16="http://schemas.microsoft.com/office/drawing/2014/main" id="{D29B0917-9D8B-4E87-9356-A643B463C2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9BEA4760-8EE3-4034-947B-BCFF9B648A0A}"/>
              </a:ext>
            </a:extLst>
          </p:cNvPr>
          <p:cNvPicPr>
            <a:picLocks noChangeAspect="1"/>
          </p:cNvPicPr>
          <p:nvPr/>
        </p:nvPicPr>
        <p:blipFill>
          <a:blip r:embed="rId2"/>
          <a:stretch>
            <a:fillRect/>
          </a:stretch>
        </p:blipFill>
        <p:spPr>
          <a:xfrm>
            <a:off x="8297693" y="1825625"/>
            <a:ext cx="3369013" cy="1895070"/>
          </a:xfrm>
          <a:prstGeom prst="rect">
            <a:avLst/>
          </a:prstGeom>
        </p:spPr>
      </p:pic>
    </p:spTree>
    <p:extLst>
      <p:ext uri="{BB962C8B-B14F-4D97-AF65-F5344CB8AC3E}">
        <p14:creationId xmlns:p14="http://schemas.microsoft.com/office/powerpoint/2010/main" val="204285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DD97C-68FE-43C0-90EE-0A39BEA16A0C}"/>
              </a:ext>
            </a:extLst>
          </p:cNvPr>
          <p:cNvSpPr>
            <a:spLocks noGrp="1"/>
          </p:cNvSpPr>
          <p:nvPr>
            <p:ph type="title"/>
          </p:nvPr>
        </p:nvSpPr>
        <p:spPr/>
        <p:txBody>
          <a:bodyPr/>
          <a:lstStyle/>
          <a:p>
            <a: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t>Vollstreckung in das unbewegliche Vermögen</a:t>
            </a:r>
            <a:br>
              <a:rPr kumimoji="0" lang="de-DE" sz="4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de-DE" sz="2800" b="0" i="0" u="none" strike="noStrike" kern="1200" cap="none" spc="0" normalizeH="0" baseline="0" noProof="0" dirty="0">
                <a:ln>
                  <a:noFill/>
                </a:ln>
                <a:solidFill>
                  <a:prstClr val="black"/>
                </a:solidFill>
                <a:effectLst/>
                <a:uLnTx/>
                <a:uFillTx/>
                <a:latin typeface="Calibri Light" panose="020F0302020204030204"/>
                <a:ea typeface="+mj-ea"/>
                <a:cs typeface="+mj-cs"/>
              </a:rPr>
              <a:t>Der Haftungsverband der Hypothek in der Zwangsvollstreckung</a:t>
            </a:r>
            <a:endParaRPr lang="de-DE" dirty="0"/>
          </a:p>
        </p:txBody>
      </p:sp>
      <p:sp>
        <p:nvSpPr>
          <p:cNvPr id="3" name="Inhaltsplatzhalter 2">
            <a:extLst>
              <a:ext uri="{FF2B5EF4-FFF2-40B4-BE49-F238E27FC236}">
                <a16:creationId xmlns:a16="http://schemas.microsoft.com/office/drawing/2014/main" id="{5EE1CB55-1DEE-4CCE-B1AD-E66FF0A383A2}"/>
              </a:ext>
            </a:extLst>
          </p:cNvPr>
          <p:cNvSpPr>
            <a:spLocks noGrp="1"/>
          </p:cNvSpPr>
          <p:nvPr>
            <p:ph idx="1"/>
          </p:nvPr>
        </p:nvSpPr>
        <p:spPr>
          <a:xfrm>
            <a:off x="838200" y="1825625"/>
            <a:ext cx="7157936" cy="4351338"/>
          </a:xfrm>
        </p:spPr>
        <p:txBody>
          <a:bodyPr>
            <a:normAutofit fontScale="85000" lnSpcReduction="20000"/>
          </a:bodyPr>
          <a:lstStyle/>
          <a:p>
            <a:pPr marL="0" lvl="0" indent="0">
              <a:spcAft>
                <a:spcPts val="600"/>
              </a:spcAft>
              <a:buNone/>
            </a:pPr>
            <a:r>
              <a:rPr lang="de-DE" b="1" dirty="0">
                <a:solidFill>
                  <a:prstClr val="black"/>
                </a:solidFill>
              </a:rPr>
              <a:t>Verstößt die Pfändung von Kies und Muldenkipper gegen § 865 Abs. 2 ZPO? </a:t>
            </a:r>
          </a:p>
          <a:p>
            <a:pPr>
              <a:spcAft>
                <a:spcPts val="600"/>
              </a:spcAft>
            </a:pPr>
            <a:r>
              <a:rPr lang="de-DE" b="1" dirty="0"/>
              <a:t>Aber: </a:t>
            </a:r>
            <a:r>
              <a:rPr lang="de-DE" dirty="0"/>
              <a:t>Das Verbot aus § 865 Abs. 2 ZPO gilt nur, solange die beweglichen Sachen zum Haftungsverband der Hypothek zählen.  </a:t>
            </a:r>
          </a:p>
          <a:p>
            <a:pPr>
              <a:spcAft>
                <a:spcPts val="600"/>
              </a:spcAft>
            </a:pPr>
            <a:r>
              <a:rPr lang="de-DE" b="1" dirty="0"/>
              <a:t>Das bedeutet: </a:t>
            </a:r>
            <a:r>
              <a:rPr lang="de-DE" dirty="0"/>
              <a:t>Wenn der Kies und der Muldenkipper nach der Entfernung von Konrads Grundstück nicht mehr zum Haftungsverband der Hypothek an seinem Grundstück gehören, verstößt die Pfändung bei Wladimir jedenfalls nicht zu Lasten der B-Bank gegen § 865 Abs. 2 ZPO </a:t>
            </a:r>
          </a:p>
          <a:p>
            <a:pPr>
              <a:spcAft>
                <a:spcPts val="600"/>
              </a:spcAft>
            </a:pPr>
            <a:r>
              <a:rPr lang="de-DE" b="1" dirty="0"/>
              <a:t>Hier: </a:t>
            </a:r>
            <a:r>
              <a:rPr lang="de-DE" dirty="0"/>
              <a:t>Infolge des gutgläubigen Erwerbs wurden Kies und Muldenkipper aus dem Haftungsverband dieser </a:t>
            </a:r>
            <a:r>
              <a:rPr lang="de-DE"/>
              <a:t>Hypothek herausgelöst.  </a:t>
            </a:r>
            <a:endParaRPr lang="de-DE" dirty="0"/>
          </a:p>
        </p:txBody>
      </p:sp>
      <p:sp>
        <p:nvSpPr>
          <p:cNvPr id="4" name="Foliennummernplatzhalter 3">
            <a:extLst>
              <a:ext uri="{FF2B5EF4-FFF2-40B4-BE49-F238E27FC236}">
                <a16:creationId xmlns:a16="http://schemas.microsoft.com/office/drawing/2014/main" id="{8201161B-DA89-4911-A3BF-A3E62504E3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E9CF6813-3746-495D-9E12-E6EAA27179FA}"/>
              </a:ext>
            </a:extLst>
          </p:cNvPr>
          <p:cNvPicPr>
            <a:picLocks noChangeAspect="1"/>
          </p:cNvPicPr>
          <p:nvPr/>
        </p:nvPicPr>
        <p:blipFill>
          <a:blip r:embed="rId2"/>
          <a:stretch>
            <a:fillRect/>
          </a:stretch>
        </p:blipFill>
        <p:spPr>
          <a:xfrm>
            <a:off x="8191500" y="1870075"/>
            <a:ext cx="3581400" cy="2014538"/>
          </a:xfrm>
          <a:prstGeom prst="rect">
            <a:avLst/>
          </a:prstGeom>
        </p:spPr>
      </p:pic>
    </p:spTree>
    <p:extLst>
      <p:ext uri="{BB962C8B-B14F-4D97-AF65-F5344CB8AC3E}">
        <p14:creationId xmlns:p14="http://schemas.microsoft.com/office/powerpoint/2010/main" val="3043654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ctrTitle"/>
          </p:nvPr>
        </p:nvSpPr>
        <p:spPr bwMode="auto">
          <a:xfrm>
            <a:off x="4464050" y="2511425"/>
            <a:ext cx="7008813" cy="143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3000" b="1" dirty="0"/>
              <a:t>Fall 18</a:t>
            </a:r>
            <a:br>
              <a:rPr lang="de-DE" altLang="de-DE" sz="3600" b="1" dirty="0"/>
            </a:br>
            <a:r>
              <a:rPr lang="de-DE" altLang="de-DE" sz="3000" b="1" dirty="0"/>
              <a:t>„Vollstreckung in schuldnerfremde Sachen“</a:t>
            </a:r>
            <a:endParaRPr lang="de-DE" altLang="de-DE" sz="3000" dirty="0"/>
          </a:p>
        </p:txBody>
      </p:sp>
      <p:sp>
        <p:nvSpPr>
          <p:cNvPr id="17411" name="Untertitel 2"/>
          <p:cNvSpPr>
            <a:spLocks noGrp="1"/>
          </p:cNvSpPr>
          <p:nvPr>
            <p:ph type="subTitle" idx="1"/>
          </p:nvPr>
        </p:nvSpPr>
        <p:spPr bwMode="auto">
          <a:xfrm>
            <a:off x="4464050" y="3951288"/>
            <a:ext cx="7008813" cy="163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ltLang="de-DE" dirty="0"/>
          </a:p>
        </p:txBody>
      </p:sp>
    </p:spTree>
    <p:extLst>
      <p:ext uri="{BB962C8B-B14F-4D97-AF65-F5344CB8AC3E}">
        <p14:creationId xmlns:p14="http://schemas.microsoft.com/office/powerpoint/2010/main" val="2810308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AFE73-1F24-4263-86E7-FA79D0947A08}"/>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ACC12D21-2DA1-416C-8177-0AEABA4E6378}"/>
              </a:ext>
            </a:extLst>
          </p:cNvPr>
          <p:cNvSpPr>
            <a:spLocks noGrp="1"/>
          </p:cNvSpPr>
          <p:nvPr>
            <p:ph idx="1"/>
          </p:nvPr>
        </p:nvSpPr>
        <p:spPr>
          <a:xfrm>
            <a:off x="838199" y="1825625"/>
            <a:ext cx="7113663" cy="4351338"/>
          </a:xfrm>
        </p:spPr>
        <p:txBody>
          <a:bodyPr>
            <a:normAutofit fontScale="70000" lnSpcReduction="20000"/>
          </a:bodyPr>
          <a:lstStyle/>
          <a:p>
            <a:pPr marL="0" indent="0">
              <a:buNone/>
            </a:pPr>
            <a:r>
              <a:rPr lang="de-DE" b="1" dirty="0"/>
              <a:t>Fall 18 („Vollstreckung in schuldnerfremde Sachen“) </a:t>
            </a:r>
          </a:p>
          <a:p>
            <a:pPr marL="0" indent="0">
              <a:buNone/>
            </a:pPr>
            <a:r>
              <a:rPr lang="de-DE" dirty="0"/>
              <a:t>Recyclingunternehmerin Renate hatte von Konrad K aus Klagenfurt einen gebrauchten Vorbrecher des Typs Hammel VB 850DK zu einem Kaufpreis von 300.000 Euro erworben. Den Kaufpreis hatte sie durch ein Darlehen der B-Bank finanziert, der sie zur Sicherung das Eigentum an der Maschine übertrug. Renates Gläubiger Gustav lässt aufgrund eines rechtskräftigen Urteils den Vorbrecher bei Renate pfänden. Im weiteren Verlauf wird die Maschine durch den Gerichtsvollzieher versteigert, wobei Dora zu einem Preis von 200.000 Euro den Zuschlag bekommt. Nachdem Dora gezahlt hat, überlässt der Gerichtsvollzieher ihr den Vorbrecher. Den Erlös kehrt er abzüglich der Versteigerungskosten an Gustav aus.</a:t>
            </a:r>
          </a:p>
          <a:p>
            <a:pPr marL="0" indent="0">
              <a:buNone/>
            </a:pPr>
            <a:r>
              <a:rPr lang="de-DE" b="1" dirty="0"/>
              <a:t>Frage 1:</a:t>
            </a:r>
            <a:r>
              <a:rPr lang="de-DE" dirty="0"/>
              <a:t> Kann die B-Bank von Dora die Herausgabe des Vorbrechers verlangen?</a:t>
            </a:r>
          </a:p>
          <a:p>
            <a:pPr marL="0" indent="0">
              <a:buNone/>
            </a:pPr>
            <a:r>
              <a:rPr lang="de-DE" b="1" dirty="0"/>
              <a:t>Frage 2: </a:t>
            </a:r>
            <a:r>
              <a:rPr lang="de-DE" dirty="0"/>
              <a:t>Kann die B-Bank von Gustav Zahlung von 200.000 Euro verlangen?</a:t>
            </a:r>
          </a:p>
        </p:txBody>
      </p:sp>
      <p:sp>
        <p:nvSpPr>
          <p:cNvPr id="4" name="Foliennummernplatzhalter 3">
            <a:extLst>
              <a:ext uri="{FF2B5EF4-FFF2-40B4-BE49-F238E27FC236}">
                <a16:creationId xmlns:a16="http://schemas.microsoft.com/office/drawing/2014/main" id="{95B0265B-0D36-4865-9C69-9E1CFB135A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608CCBFE-1908-4642-918C-EA86900FE52A}"/>
              </a:ext>
            </a:extLst>
          </p:cNvPr>
          <p:cNvPicPr>
            <a:picLocks noChangeAspect="1"/>
          </p:cNvPicPr>
          <p:nvPr/>
        </p:nvPicPr>
        <p:blipFill>
          <a:blip r:embed="rId2"/>
          <a:stretch>
            <a:fillRect/>
          </a:stretch>
        </p:blipFill>
        <p:spPr>
          <a:xfrm>
            <a:off x="8685153" y="1920000"/>
            <a:ext cx="3100235" cy="1774545"/>
          </a:xfrm>
          <a:prstGeom prst="rect">
            <a:avLst/>
          </a:prstGeom>
        </p:spPr>
      </p:pic>
    </p:spTree>
    <p:extLst>
      <p:ext uri="{BB962C8B-B14F-4D97-AF65-F5344CB8AC3E}">
        <p14:creationId xmlns:p14="http://schemas.microsoft.com/office/powerpoint/2010/main" val="3755444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5B04AF-290D-3481-BFA7-AEA37875743D}"/>
              </a:ext>
            </a:extLst>
          </p:cNvPr>
          <p:cNvSpPr>
            <a:spLocks noGrp="1"/>
          </p:cNvSpPr>
          <p:nvPr>
            <p:ph type="title"/>
          </p:nvPr>
        </p:nvSpPr>
        <p:spPr/>
        <p:txBody>
          <a:bodyPr/>
          <a:lstStyle/>
          <a:p>
            <a:r>
              <a:rPr lang="de-DE" dirty="0"/>
              <a:t>Skizze</a:t>
            </a:r>
          </a:p>
        </p:txBody>
      </p:sp>
      <p:sp>
        <p:nvSpPr>
          <p:cNvPr id="3" name="Inhaltsplatzhalter 2">
            <a:extLst>
              <a:ext uri="{FF2B5EF4-FFF2-40B4-BE49-F238E27FC236}">
                <a16:creationId xmlns:a16="http://schemas.microsoft.com/office/drawing/2014/main" id="{06D48F30-B8B7-9526-3663-77D502C04780}"/>
              </a:ext>
            </a:extLst>
          </p:cNvPr>
          <p:cNvSpPr>
            <a:spLocks noGrp="1"/>
          </p:cNvSpPr>
          <p:nvPr>
            <p:ph idx="1"/>
          </p:nvPr>
        </p:nvSpPr>
        <p:spPr/>
        <p:txBody>
          <a:bodyPr>
            <a:normAutofit lnSpcReduction="10000"/>
          </a:bodyPr>
          <a:lstStyle/>
          <a:p>
            <a:pPr marL="0" indent="0">
              <a:buNone/>
            </a:pPr>
            <a:r>
              <a:rPr lang="de-DE" dirty="0"/>
              <a:t>   R                                                                                           B Bank (ETR)</a:t>
            </a:r>
          </a:p>
          <a:p>
            <a:pPr marL="0" indent="0">
              <a:buNone/>
            </a:pPr>
            <a:r>
              <a:rPr lang="de-DE" dirty="0"/>
              <a:t>                                     (1) </a:t>
            </a:r>
            <a:r>
              <a:rPr lang="de-DE" sz="2000" dirty="0"/>
              <a:t>§§929, 930 BGB </a:t>
            </a:r>
          </a:p>
          <a:p>
            <a:pPr marL="0" indent="0">
              <a:buNone/>
            </a:pPr>
            <a:endParaRPr lang="de-DE" dirty="0"/>
          </a:p>
          <a:p>
            <a:pPr marL="0" indent="0">
              <a:buNone/>
            </a:pPr>
            <a:r>
              <a:rPr lang="de-DE" dirty="0"/>
              <a:t>    </a:t>
            </a:r>
            <a:r>
              <a:rPr lang="de-DE" sz="2000" dirty="0"/>
              <a:t>§433</a:t>
            </a:r>
          </a:p>
          <a:p>
            <a:pPr marL="0" indent="0">
              <a:buNone/>
            </a:pPr>
            <a:r>
              <a:rPr lang="de-DE" sz="2000" dirty="0"/>
              <a:t>    §929 S1 BGB                             (2) §808 ZPO                                                                         </a:t>
            </a:r>
            <a:r>
              <a:rPr lang="de-DE" dirty="0"/>
              <a:t>D</a:t>
            </a:r>
          </a:p>
          <a:p>
            <a:pPr marL="0" indent="0">
              <a:buNone/>
            </a:pPr>
            <a:r>
              <a:rPr lang="de-DE" dirty="0"/>
              <a:t>                                                                (3) </a:t>
            </a:r>
            <a:r>
              <a:rPr lang="de-DE" sz="2000" dirty="0"/>
              <a:t>§817 II ZPO (Bagger)</a:t>
            </a:r>
          </a:p>
          <a:p>
            <a:pPr marL="0" indent="0">
              <a:buNone/>
            </a:pPr>
            <a:r>
              <a:rPr lang="de-DE" dirty="0"/>
              <a:t>                                                                                            </a:t>
            </a:r>
            <a:r>
              <a:rPr lang="de-DE" sz="1800" dirty="0"/>
              <a:t>§1247 S2 analog (Erlös) (B)</a:t>
            </a:r>
          </a:p>
          <a:p>
            <a:pPr marL="0" indent="0">
              <a:buNone/>
            </a:pPr>
            <a:r>
              <a:rPr lang="de-DE"/>
              <a:t>                                                                                 (4)</a:t>
            </a:r>
            <a:r>
              <a:rPr lang="de-DE" sz="1800"/>
              <a:t>§819 </a:t>
            </a:r>
            <a:r>
              <a:rPr lang="de-DE" sz="1800" dirty="0"/>
              <a:t>ZPO</a:t>
            </a:r>
          </a:p>
          <a:p>
            <a:pPr marL="0" indent="0">
              <a:buNone/>
            </a:pPr>
            <a:r>
              <a:rPr lang="de-DE" dirty="0"/>
              <a:t>  K                                                           GV                                   G                              </a:t>
            </a:r>
          </a:p>
        </p:txBody>
      </p:sp>
      <p:sp>
        <p:nvSpPr>
          <p:cNvPr id="4" name="Foliennummernplatzhalter 3">
            <a:extLst>
              <a:ext uri="{FF2B5EF4-FFF2-40B4-BE49-F238E27FC236}">
                <a16:creationId xmlns:a16="http://schemas.microsoft.com/office/drawing/2014/main" id="{77A19A11-EE74-55FC-867B-4DC1A29DE134}"/>
              </a:ext>
            </a:extLst>
          </p:cNvPr>
          <p:cNvSpPr>
            <a:spLocks noGrp="1"/>
          </p:cNvSpPr>
          <p:nvPr>
            <p:ph type="sldNum" sz="quarter" idx="12"/>
          </p:nvPr>
        </p:nvSpPr>
        <p:spPr/>
        <p:txBody>
          <a:bodyPr/>
          <a:lstStyle/>
          <a:p>
            <a:fld id="{66E4D338-8018-40D8-BA31-FEC539B9D5B0}" type="slidenum">
              <a:rPr lang="de-DE" smtClean="0">
                <a:solidFill>
                  <a:prstClr val="black">
                    <a:tint val="75000"/>
                  </a:prstClr>
                </a:solidFill>
              </a:rPr>
              <a:pPr/>
              <a:t>34</a:t>
            </a:fld>
            <a:endParaRPr lang="de-DE">
              <a:solidFill>
                <a:prstClr val="black">
                  <a:tint val="75000"/>
                </a:prstClr>
              </a:solidFill>
            </a:endParaRPr>
          </a:p>
        </p:txBody>
      </p:sp>
      <p:cxnSp>
        <p:nvCxnSpPr>
          <p:cNvPr id="6" name="Gerade Verbindung mit Pfeil 5">
            <a:extLst>
              <a:ext uri="{FF2B5EF4-FFF2-40B4-BE49-F238E27FC236}">
                <a16:creationId xmlns:a16="http://schemas.microsoft.com/office/drawing/2014/main" id="{31CE1A16-90CA-63CF-8D86-126443BD88F6}"/>
              </a:ext>
            </a:extLst>
          </p:cNvPr>
          <p:cNvCxnSpPr>
            <a:cxnSpLocks/>
          </p:cNvCxnSpPr>
          <p:nvPr/>
        </p:nvCxnSpPr>
        <p:spPr>
          <a:xfrm flipV="1">
            <a:off x="1152939" y="2345635"/>
            <a:ext cx="0" cy="3010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53C0A7AD-8DAF-D0D1-71E0-6F0AA94C86B8}"/>
              </a:ext>
            </a:extLst>
          </p:cNvPr>
          <p:cNvCxnSpPr/>
          <p:nvPr/>
        </p:nvCxnSpPr>
        <p:spPr>
          <a:xfrm>
            <a:off x="1573222" y="2050301"/>
            <a:ext cx="69971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F3612D7F-D07A-C69C-2066-EA8F1824B953}"/>
              </a:ext>
            </a:extLst>
          </p:cNvPr>
          <p:cNvCxnSpPr>
            <a:cxnSpLocks/>
          </p:cNvCxnSpPr>
          <p:nvPr/>
        </p:nvCxnSpPr>
        <p:spPr>
          <a:xfrm flipH="1" flipV="1">
            <a:off x="1760646" y="2442186"/>
            <a:ext cx="4163076" cy="29647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B38DB910-09B1-EBF5-5CFA-CBC531A5FABB}"/>
              </a:ext>
            </a:extLst>
          </p:cNvPr>
          <p:cNvCxnSpPr/>
          <p:nvPr/>
        </p:nvCxnSpPr>
        <p:spPr>
          <a:xfrm>
            <a:off x="6593903" y="5764696"/>
            <a:ext cx="25160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C087EB19-7A87-E9DB-2AB9-8B6B0DE46A72}"/>
              </a:ext>
            </a:extLst>
          </p:cNvPr>
          <p:cNvCxnSpPr/>
          <p:nvPr/>
        </p:nvCxnSpPr>
        <p:spPr>
          <a:xfrm flipV="1">
            <a:off x="6463275" y="4009729"/>
            <a:ext cx="2675045" cy="1493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F539D1A8-9EBF-C2DA-BEBC-7F9ABBACC731}"/>
              </a:ext>
            </a:extLst>
          </p:cNvPr>
          <p:cNvCxnSpPr/>
          <p:nvPr/>
        </p:nvCxnSpPr>
        <p:spPr>
          <a:xfrm flipH="1">
            <a:off x="6724532" y="4231230"/>
            <a:ext cx="2550097" cy="1391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897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F128EB-931A-4C15-86DD-C8CD7E6FD615}"/>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5B723F3-506A-4773-8DDF-BF834A26B58A}"/>
              </a:ext>
            </a:extLst>
          </p:cNvPr>
          <p:cNvSpPr>
            <a:spLocks noGrp="1"/>
          </p:cNvSpPr>
          <p:nvPr>
            <p:ph idx="1"/>
          </p:nvPr>
        </p:nvSpPr>
        <p:spPr>
          <a:xfrm>
            <a:off x="838200" y="1825625"/>
            <a:ext cx="7674429" cy="4351338"/>
          </a:xfrm>
        </p:spPr>
        <p:txBody>
          <a:bodyPr>
            <a:normAutofit fontScale="70000" lnSpcReduction="20000"/>
          </a:bodyPr>
          <a:lstStyle/>
          <a:p>
            <a:pPr marL="0" indent="0">
              <a:spcAft>
                <a:spcPts val="600"/>
              </a:spcAft>
              <a:buNone/>
            </a:pPr>
            <a:r>
              <a:rPr lang="de-DE" b="1" dirty="0"/>
              <a:t>Herausgabeverlangen nach Ablieferung gem. § 817 Abs. 2 ZPO</a:t>
            </a:r>
          </a:p>
          <a:p>
            <a:pPr>
              <a:spcAft>
                <a:spcPts val="600"/>
              </a:spcAft>
            </a:pPr>
            <a:r>
              <a:rPr lang="de-DE" dirty="0"/>
              <a:t>Solange die </a:t>
            </a:r>
            <a:r>
              <a:rPr lang="de-DE" b="1" dirty="0"/>
              <a:t>Vollstreckungsmaßnahme läuft</a:t>
            </a:r>
            <a:r>
              <a:rPr lang="de-DE" dirty="0"/>
              <a:t>, ist der Eigentümer auf die Drittwiderspruchsklage gemäß § 771 Abs. 1 ZPO beschränkt.</a:t>
            </a:r>
          </a:p>
          <a:p>
            <a:pPr>
              <a:spcAft>
                <a:spcPts val="600"/>
              </a:spcAft>
            </a:pPr>
            <a:r>
              <a:rPr lang="de-DE" b="1" dirty="0"/>
              <a:t>Aber: </a:t>
            </a:r>
            <a:r>
              <a:rPr lang="de-DE" dirty="0"/>
              <a:t>Sobald die Vollstreckungsmaßnahme durch Ablieferung gemäß </a:t>
            </a:r>
            <a:r>
              <a:rPr lang="de-DE" b="1" dirty="0"/>
              <a:t>§ 817 Abs. 2 ZPO </a:t>
            </a:r>
            <a:r>
              <a:rPr lang="de-DE" dirty="0"/>
              <a:t>beendet ist, fehlt für die Drittwiderspruchsklage das spezifische vollstreckungsrechtliche Rechtsschutzbedürfnis.</a:t>
            </a:r>
          </a:p>
          <a:p>
            <a:pPr>
              <a:spcAft>
                <a:spcPts val="600"/>
              </a:spcAft>
            </a:pPr>
            <a:r>
              <a:rPr lang="de-DE" b="1" dirty="0"/>
              <a:t>Daraus folgt: </a:t>
            </a:r>
            <a:r>
              <a:rPr lang="de-DE" dirty="0"/>
              <a:t>Wer von dem Ersteigerer die Herausgabe verlangt, Kann dies nur aufgrund </a:t>
            </a:r>
            <a:r>
              <a:rPr lang="de-DE" b="1" dirty="0"/>
              <a:t>materiellrechtlicher Anspruchsgrundlagen </a:t>
            </a:r>
            <a:r>
              <a:rPr lang="de-DE" dirty="0"/>
              <a:t>tun.</a:t>
            </a:r>
          </a:p>
          <a:p>
            <a:pPr>
              <a:spcAft>
                <a:spcPts val="600"/>
              </a:spcAft>
            </a:pPr>
            <a:r>
              <a:rPr lang="de-DE" dirty="0"/>
              <a:t>In Betracht kommen deshalb die üblichen Ansprüche aus § 985 BGB, §§ 861, 869 BGB, § 1007 Abs. 1, Abs. 2 BGB, § 812 Abs. 1 Satz 1 Alt. 1 BGB, § 816 Abs. 1 Satz 1 BGB, § 816 Abs. 1 Satz 2 BGB sowie aus § 812 Abs. 1 Satz 1 Alt. 2 BGB.</a:t>
            </a:r>
          </a:p>
        </p:txBody>
      </p:sp>
      <p:sp>
        <p:nvSpPr>
          <p:cNvPr id="4" name="Foliennummernplatzhalter 3">
            <a:extLst>
              <a:ext uri="{FF2B5EF4-FFF2-40B4-BE49-F238E27FC236}">
                <a16:creationId xmlns:a16="http://schemas.microsoft.com/office/drawing/2014/main" id="{6DFAFD9A-C625-4343-B5EF-44F478DC0B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8130AF35-75F7-4D48-9704-777B559B160B}"/>
              </a:ext>
            </a:extLst>
          </p:cNvPr>
          <p:cNvPicPr>
            <a:picLocks noChangeAspect="1"/>
          </p:cNvPicPr>
          <p:nvPr/>
        </p:nvPicPr>
        <p:blipFill>
          <a:blip r:embed="rId2"/>
          <a:stretch>
            <a:fillRect/>
          </a:stretch>
        </p:blipFill>
        <p:spPr>
          <a:xfrm>
            <a:off x="8766628" y="1690688"/>
            <a:ext cx="3294743" cy="2471057"/>
          </a:xfrm>
          <a:prstGeom prst="rect">
            <a:avLst/>
          </a:prstGeom>
        </p:spPr>
      </p:pic>
    </p:spTree>
    <p:extLst>
      <p:ext uri="{BB962C8B-B14F-4D97-AF65-F5344CB8AC3E}">
        <p14:creationId xmlns:p14="http://schemas.microsoft.com/office/powerpoint/2010/main" val="110473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CAEE38-FEB7-44CB-B343-6D032D479E7A}"/>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D7BBCEEE-EFAF-42B7-B84D-F90B5B39351E}"/>
              </a:ext>
            </a:extLst>
          </p:cNvPr>
          <p:cNvSpPr>
            <a:spLocks noGrp="1"/>
          </p:cNvSpPr>
          <p:nvPr>
            <p:ph idx="1"/>
          </p:nvPr>
        </p:nvSpPr>
        <p:spPr>
          <a:xfrm>
            <a:off x="838200" y="1825625"/>
            <a:ext cx="6781800" cy="4351338"/>
          </a:xfrm>
        </p:spPr>
        <p:txBody>
          <a:bodyPr>
            <a:normAutofit fontScale="85000" lnSpcReduction="20000"/>
          </a:bodyPr>
          <a:lstStyle/>
          <a:p>
            <a:pPr marL="0" indent="0">
              <a:spcAft>
                <a:spcPts val="600"/>
              </a:spcAft>
              <a:buNone/>
            </a:pPr>
            <a:r>
              <a:rPr lang="de-DE" b="1" dirty="0"/>
              <a:t>Anspruch der B-Bank gegen Dora aus § 985 BGB (1)</a:t>
            </a:r>
          </a:p>
          <a:p>
            <a:pPr>
              <a:spcAft>
                <a:spcPts val="600"/>
              </a:spcAft>
            </a:pPr>
            <a:r>
              <a:rPr lang="de-DE" b="1" dirty="0"/>
              <a:t>Ursprünglich </a:t>
            </a:r>
            <a:r>
              <a:rPr lang="de-DE" dirty="0"/>
              <a:t>war Renate Eigentümerin des Vorbrechers.</a:t>
            </a:r>
          </a:p>
          <a:p>
            <a:pPr>
              <a:spcAft>
                <a:spcPts val="600"/>
              </a:spcAft>
            </a:pPr>
            <a:r>
              <a:rPr lang="de-DE" dirty="0"/>
              <a:t>Dieses Eigentum hat sie gemäß </a:t>
            </a:r>
            <a:r>
              <a:rPr lang="de-DE" b="1" dirty="0"/>
              <a:t>§§ 929, 930 BGB </a:t>
            </a:r>
            <a:r>
              <a:rPr lang="de-DE" dirty="0"/>
              <a:t>als Sicherheit für ein Darlehen an die B-Bank übertragen.</a:t>
            </a:r>
          </a:p>
          <a:p>
            <a:pPr>
              <a:spcAft>
                <a:spcPts val="600"/>
              </a:spcAft>
            </a:pPr>
            <a:r>
              <a:rPr lang="de-DE" dirty="0"/>
              <a:t>Die B-Bank könnte das Eigentum jedoch an Dora verloren haben durch </a:t>
            </a:r>
            <a:r>
              <a:rPr lang="de-DE" b="1" dirty="0"/>
              <a:t>Zuschlag und Ablieferung gemäß § 817 Abs. 2 ZPO.</a:t>
            </a:r>
          </a:p>
          <a:p>
            <a:pPr>
              <a:spcAft>
                <a:spcPts val="600"/>
              </a:spcAft>
            </a:pPr>
            <a:r>
              <a:rPr lang="de-DE" b="1" dirty="0"/>
              <a:t>Frage: </a:t>
            </a:r>
            <a:r>
              <a:rPr lang="de-DE" dirty="0"/>
              <a:t>Wie erfolgt der Eigentumserwerb in der Zwangsvollstreckung aufgrund von § 817 Abs. 2 ZPO?</a:t>
            </a:r>
          </a:p>
        </p:txBody>
      </p:sp>
      <p:sp>
        <p:nvSpPr>
          <p:cNvPr id="4" name="Foliennummernplatzhalter 3">
            <a:extLst>
              <a:ext uri="{FF2B5EF4-FFF2-40B4-BE49-F238E27FC236}">
                <a16:creationId xmlns:a16="http://schemas.microsoft.com/office/drawing/2014/main" id="{6C5A6740-71D9-49FC-A0DC-FDD0D51B56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D134CFA3-F719-4A96-B73C-E961A11A3FCF}"/>
              </a:ext>
            </a:extLst>
          </p:cNvPr>
          <p:cNvPicPr>
            <a:picLocks noChangeAspect="1"/>
          </p:cNvPicPr>
          <p:nvPr/>
        </p:nvPicPr>
        <p:blipFill>
          <a:blip r:embed="rId3"/>
          <a:stretch>
            <a:fillRect/>
          </a:stretch>
        </p:blipFill>
        <p:spPr>
          <a:xfrm>
            <a:off x="7826828" y="1825625"/>
            <a:ext cx="3888922" cy="1666681"/>
          </a:xfrm>
          <a:prstGeom prst="rect">
            <a:avLst/>
          </a:prstGeom>
        </p:spPr>
      </p:pic>
    </p:spTree>
    <p:extLst>
      <p:ext uri="{BB962C8B-B14F-4D97-AF65-F5344CB8AC3E}">
        <p14:creationId xmlns:p14="http://schemas.microsoft.com/office/powerpoint/2010/main" val="276199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CAEE38-FEB7-44CB-B343-6D032D479E7A}"/>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D7BBCEEE-EFAF-42B7-B84D-F90B5B39351E}"/>
              </a:ext>
            </a:extLst>
          </p:cNvPr>
          <p:cNvSpPr>
            <a:spLocks noGrp="1"/>
          </p:cNvSpPr>
          <p:nvPr>
            <p:ph idx="1"/>
          </p:nvPr>
        </p:nvSpPr>
        <p:spPr>
          <a:xfrm>
            <a:off x="838200" y="1825625"/>
            <a:ext cx="7543800" cy="4351338"/>
          </a:xfrm>
        </p:spPr>
        <p:txBody>
          <a:bodyPr>
            <a:normAutofit fontScale="70000" lnSpcReduction="20000"/>
          </a:bodyPr>
          <a:lstStyle/>
          <a:p>
            <a:pPr marL="0" indent="0">
              <a:spcAft>
                <a:spcPts val="600"/>
              </a:spcAft>
              <a:buNone/>
            </a:pPr>
            <a:r>
              <a:rPr lang="de-DE" b="1" dirty="0"/>
              <a:t>Anspruch der B-Bank gegen Dora aus § 985 BGB (2)</a:t>
            </a:r>
          </a:p>
          <a:p>
            <a:pPr marL="0" indent="0">
              <a:spcAft>
                <a:spcPts val="600"/>
              </a:spcAft>
              <a:buNone/>
            </a:pPr>
            <a:r>
              <a:rPr lang="de-DE" b="1" dirty="0"/>
              <a:t>Denkbar:</a:t>
            </a:r>
            <a:r>
              <a:rPr lang="de-DE" dirty="0"/>
              <a:t> Der Versteigerer erwirbt von dem Vollstreckungsgläubiger Eigentum aufgrund von </a:t>
            </a:r>
            <a:r>
              <a:rPr lang="de-DE" b="1" dirty="0"/>
              <a:t>§ 929 Satz 1 BGB</a:t>
            </a:r>
            <a:r>
              <a:rPr lang="de-DE" dirty="0"/>
              <a:t>, wobei der Gerichtsvollzieher als Stellvertreter des Vollstreckungsgläubigers handelt.</a:t>
            </a:r>
          </a:p>
          <a:p>
            <a:pPr>
              <a:spcAft>
                <a:spcPts val="600"/>
              </a:spcAft>
            </a:pPr>
            <a:r>
              <a:rPr lang="de-DE" sz="2600" dirty="0"/>
              <a:t>Die </a:t>
            </a:r>
            <a:r>
              <a:rPr lang="de-DE" sz="2600" b="1" dirty="0"/>
              <a:t>Einigung</a:t>
            </a:r>
            <a:r>
              <a:rPr lang="de-DE" sz="2600" dirty="0"/>
              <a:t> erfolgt durch Gebot und Zuschlag.</a:t>
            </a:r>
          </a:p>
          <a:p>
            <a:pPr>
              <a:spcAft>
                <a:spcPts val="600"/>
              </a:spcAft>
            </a:pPr>
            <a:r>
              <a:rPr lang="de-DE" sz="2600" dirty="0"/>
              <a:t>Die </a:t>
            </a:r>
            <a:r>
              <a:rPr lang="de-DE" sz="2600" b="1" dirty="0"/>
              <a:t>Übergabe</a:t>
            </a:r>
            <a:r>
              <a:rPr lang="de-DE" sz="2600" dirty="0"/>
              <a:t> erfolgt durch Ablieferung gemäß § 817 Abs. 2 ZPO.</a:t>
            </a:r>
          </a:p>
          <a:p>
            <a:pPr>
              <a:spcAft>
                <a:spcPts val="600"/>
              </a:spcAft>
            </a:pPr>
            <a:r>
              <a:rPr lang="de-DE" sz="2600" dirty="0"/>
              <a:t>Die </a:t>
            </a:r>
            <a:r>
              <a:rPr lang="de-DE" sz="2600" b="1" dirty="0"/>
              <a:t>Verfügungsbefugnis</a:t>
            </a:r>
            <a:r>
              <a:rPr lang="de-DE" sz="2600" dirty="0"/>
              <a:t> des Vollstreckungsgläubigers kann sich nur aus einem Pfändungspfandrecht gemäß § 1242 Abs. 1 BGB iVm § 804 Abs. 2 ZPO ergeben.</a:t>
            </a:r>
          </a:p>
          <a:p>
            <a:pPr>
              <a:spcAft>
                <a:spcPts val="600"/>
              </a:spcAft>
            </a:pPr>
            <a:r>
              <a:rPr lang="de-DE" sz="2600" b="1" dirty="0"/>
              <a:t>Voraussetzung:</a:t>
            </a:r>
            <a:r>
              <a:rPr lang="de-DE" sz="2600" dirty="0"/>
              <a:t> Der Vollstreckungsgläubiger muss ein </a:t>
            </a:r>
            <a:r>
              <a:rPr lang="de-DE" sz="2600" b="1" dirty="0"/>
              <a:t>Pfändungspfandrecht</a:t>
            </a:r>
            <a:r>
              <a:rPr lang="de-DE" sz="2600" dirty="0"/>
              <a:t> erworben haben.</a:t>
            </a:r>
          </a:p>
          <a:p>
            <a:pPr>
              <a:spcAft>
                <a:spcPts val="600"/>
              </a:spcAft>
            </a:pPr>
            <a:r>
              <a:rPr lang="de-DE" sz="2600" b="1" dirty="0"/>
              <a:t>Aber:</a:t>
            </a:r>
            <a:r>
              <a:rPr lang="de-DE" sz="2600" dirty="0"/>
              <a:t> Nach herrschender Meinung </a:t>
            </a:r>
            <a:r>
              <a:rPr lang="de-DE" sz="2600" b="1" dirty="0"/>
              <a:t>(gemischt-privat-öffentlichrechtliche Rechtsnatur des Pfändungspfandrechts) </a:t>
            </a:r>
            <a:r>
              <a:rPr lang="de-DE" sz="2600" dirty="0"/>
              <a:t>kann ein Pfändungspfandrecht nur an Sachen des Vollstreckungsschuldners entstehen.</a:t>
            </a:r>
          </a:p>
        </p:txBody>
      </p:sp>
      <p:sp>
        <p:nvSpPr>
          <p:cNvPr id="4" name="Foliennummernplatzhalter 3">
            <a:extLst>
              <a:ext uri="{FF2B5EF4-FFF2-40B4-BE49-F238E27FC236}">
                <a16:creationId xmlns:a16="http://schemas.microsoft.com/office/drawing/2014/main" id="{6C5A6740-71D9-49FC-A0DC-FDD0D51B56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A322B601-BCD4-432C-8095-4063472D7399}"/>
              </a:ext>
            </a:extLst>
          </p:cNvPr>
          <p:cNvPicPr>
            <a:picLocks noChangeAspect="1"/>
          </p:cNvPicPr>
          <p:nvPr/>
        </p:nvPicPr>
        <p:blipFill>
          <a:blip r:embed="rId3"/>
          <a:stretch>
            <a:fillRect/>
          </a:stretch>
        </p:blipFill>
        <p:spPr>
          <a:xfrm>
            <a:off x="8708572" y="2013856"/>
            <a:ext cx="3178628" cy="2383971"/>
          </a:xfrm>
          <a:prstGeom prst="rect">
            <a:avLst/>
          </a:prstGeom>
        </p:spPr>
      </p:pic>
    </p:spTree>
    <p:extLst>
      <p:ext uri="{BB962C8B-B14F-4D97-AF65-F5344CB8AC3E}">
        <p14:creationId xmlns:p14="http://schemas.microsoft.com/office/powerpoint/2010/main" val="159264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CAEE38-FEB7-44CB-B343-6D032D479E7A}"/>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D7BBCEEE-EFAF-42B7-B84D-F90B5B39351E}"/>
              </a:ext>
            </a:extLst>
          </p:cNvPr>
          <p:cNvSpPr>
            <a:spLocks noGrp="1"/>
          </p:cNvSpPr>
          <p:nvPr>
            <p:ph idx="1"/>
          </p:nvPr>
        </p:nvSpPr>
        <p:spPr>
          <a:xfrm>
            <a:off x="838200" y="1825625"/>
            <a:ext cx="7696200" cy="4351338"/>
          </a:xfrm>
        </p:spPr>
        <p:txBody>
          <a:bodyPr>
            <a:normAutofit fontScale="77500" lnSpcReduction="20000"/>
          </a:bodyPr>
          <a:lstStyle/>
          <a:p>
            <a:pPr marL="0" indent="0">
              <a:spcAft>
                <a:spcPts val="600"/>
              </a:spcAft>
              <a:buNone/>
            </a:pPr>
            <a:r>
              <a:rPr lang="de-DE" b="1" dirty="0"/>
              <a:t>Anspruch der B-Bank gegen Dora aus § 985 BGB (3)</a:t>
            </a:r>
          </a:p>
          <a:p>
            <a:pPr marL="0" indent="0">
              <a:spcAft>
                <a:spcPts val="600"/>
              </a:spcAft>
              <a:buNone/>
            </a:pPr>
            <a:r>
              <a:rPr lang="de-DE" dirty="0"/>
              <a:t>Konsequenzen aus der These von der rein privatrechtlichen Natur des Erwerbs nach § 817 Abs. 2 ZPO im vorliegenden Fall: </a:t>
            </a:r>
          </a:p>
          <a:p>
            <a:pPr>
              <a:spcAft>
                <a:spcPts val="600"/>
              </a:spcAft>
            </a:pPr>
            <a:r>
              <a:rPr lang="de-DE" sz="2400" dirty="0"/>
              <a:t>Da Renate nicht Eigentümerin des Vorbrechers war, hätte Gustav hier kein Pfändungspfandrecht erworben und wäre deshalb nicht befugt über das Eigentum der B-Bank an dem vor welcher zu verfügen.</a:t>
            </a:r>
          </a:p>
          <a:p>
            <a:pPr>
              <a:spcAft>
                <a:spcPts val="600"/>
              </a:spcAft>
            </a:pPr>
            <a:r>
              <a:rPr lang="de-DE" sz="2400" dirty="0"/>
              <a:t>Dora hätte deshalb einzig aufgrund von § 1244 iVm §§ 932 ff BGB </a:t>
            </a:r>
            <a:r>
              <a:rPr lang="de-DE" sz="2400" b="1" dirty="0"/>
              <a:t>gutgläubig Eigentum </a:t>
            </a:r>
            <a:r>
              <a:rPr lang="de-DE" sz="2400" dirty="0"/>
              <a:t>an dem Vorbrecher erwerben können.</a:t>
            </a:r>
          </a:p>
          <a:p>
            <a:pPr>
              <a:spcAft>
                <a:spcPts val="600"/>
              </a:spcAft>
            </a:pPr>
            <a:r>
              <a:rPr lang="de-DE" sz="2400" dirty="0"/>
              <a:t>Für diese Lösung spricht zunächst der Wortlaut des </a:t>
            </a:r>
            <a:r>
              <a:rPr lang="de-DE" sz="2400" b="1" dirty="0"/>
              <a:t>§ 804 Abs. 2 ZPO.</a:t>
            </a:r>
          </a:p>
          <a:p>
            <a:pPr>
              <a:spcAft>
                <a:spcPts val="600"/>
              </a:spcAft>
            </a:pPr>
            <a:r>
              <a:rPr lang="de-DE" sz="2400" dirty="0"/>
              <a:t>Außerdem wird über die privatrechtliche Lösung verhindert, dass der Eigentümer sein Eigentum an einen </a:t>
            </a:r>
            <a:r>
              <a:rPr lang="de-DE" sz="2400" b="1" dirty="0"/>
              <a:t>Bösgläubigen</a:t>
            </a:r>
            <a:r>
              <a:rPr lang="de-DE" sz="2400" dirty="0"/>
              <a:t> verliert.</a:t>
            </a:r>
          </a:p>
          <a:p>
            <a:pPr>
              <a:spcAft>
                <a:spcPts val="600"/>
              </a:spcAft>
            </a:pPr>
            <a:r>
              <a:rPr lang="de-DE" sz="2400" dirty="0"/>
              <a:t>Hier hätte danach Dora gutgläubig Eigentum an dem Vorbrecher erworben.</a:t>
            </a:r>
          </a:p>
        </p:txBody>
      </p:sp>
      <p:sp>
        <p:nvSpPr>
          <p:cNvPr id="4" name="Foliennummernplatzhalter 3">
            <a:extLst>
              <a:ext uri="{FF2B5EF4-FFF2-40B4-BE49-F238E27FC236}">
                <a16:creationId xmlns:a16="http://schemas.microsoft.com/office/drawing/2014/main" id="{6C5A6740-71D9-49FC-A0DC-FDD0D51B56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3F14F0DE-42ED-4FC1-B346-A102E1CBDFC1}"/>
              </a:ext>
            </a:extLst>
          </p:cNvPr>
          <p:cNvPicPr>
            <a:picLocks noChangeAspect="1"/>
          </p:cNvPicPr>
          <p:nvPr/>
        </p:nvPicPr>
        <p:blipFill>
          <a:blip r:embed="rId2"/>
          <a:stretch>
            <a:fillRect/>
          </a:stretch>
        </p:blipFill>
        <p:spPr>
          <a:xfrm>
            <a:off x="8828314" y="1838183"/>
            <a:ext cx="3077936" cy="2185335"/>
          </a:xfrm>
          <a:prstGeom prst="rect">
            <a:avLst/>
          </a:prstGeom>
        </p:spPr>
      </p:pic>
    </p:spTree>
    <p:extLst>
      <p:ext uri="{BB962C8B-B14F-4D97-AF65-F5344CB8AC3E}">
        <p14:creationId xmlns:p14="http://schemas.microsoft.com/office/powerpoint/2010/main" val="337372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F8FD4-1090-418C-8279-11513322F759}"/>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FB55AFA-C946-4F6E-A39F-8DDCEB90E89E}"/>
              </a:ext>
            </a:extLst>
          </p:cNvPr>
          <p:cNvSpPr>
            <a:spLocks noGrp="1"/>
          </p:cNvSpPr>
          <p:nvPr>
            <p:ph idx="1"/>
          </p:nvPr>
        </p:nvSpPr>
        <p:spPr>
          <a:xfrm>
            <a:off x="838200" y="1825625"/>
            <a:ext cx="8436429" cy="4351338"/>
          </a:xfrm>
        </p:spPr>
        <p:txBody>
          <a:bodyPr>
            <a:normAutofit fontScale="70000" lnSpcReduction="20000"/>
          </a:bodyPr>
          <a:lstStyle/>
          <a:p>
            <a:pPr marL="0" indent="0">
              <a:buNone/>
            </a:pPr>
            <a:r>
              <a:rPr lang="de-DE" b="1" dirty="0"/>
              <a:t>Anspruch der B-Bank gegen Dora aus § 985 BGB (4)</a:t>
            </a:r>
          </a:p>
          <a:p>
            <a:pPr marL="0" indent="0">
              <a:buNone/>
            </a:pPr>
            <a:r>
              <a:rPr lang="de-DE" b="1" dirty="0"/>
              <a:t>Aber h.M.: </a:t>
            </a:r>
            <a:r>
              <a:rPr lang="de-DE" dirty="0"/>
              <a:t>Der Eigentumserwerb nach § 817 Abs. 2 ZPO erfolgt durch </a:t>
            </a:r>
            <a:r>
              <a:rPr lang="de-DE" b="1" dirty="0"/>
              <a:t>privatrechtsgestaltenden Hoheitsakt.</a:t>
            </a:r>
          </a:p>
          <a:p>
            <a:r>
              <a:rPr lang="de-DE" sz="2600" dirty="0"/>
              <a:t>Die Qualifizierung des Erwerbsvorgangs als privatrechtlich widerspricht der gemischt-privatrechtlich-öffentlichrechtlichen Rechtsnatur des Pfändungspfandrecht, wonach der </a:t>
            </a:r>
            <a:r>
              <a:rPr lang="de-DE" sz="2600" b="1" dirty="0"/>
              <a:t>Verwertungsvorgang öffentlichrechtlich </a:t>
            </a:r>
            <a:r>
              <a:rPr lang="de-DE" sz="2600" dirty="0"/>
              <a:t>einzuordnen ist.</a:t>
            </a:r>
          </a:p>
          <a:p>
            <a:r>
              <a:rPr lang="de-DE" sz="2600" dirty="0"/>
              <a:t>Der Gerichtsvollzieher übt bei der Versteigerung </a:t>
            </a:r>
            <a:r>
              <a:rPr lang="de-DE" sz="2600" b="1" dirty="0"/>
              <a:t>hoheitliche Gewalt </a:t>
            </a:r>
            <a:r>
              <a:rPr lang="de-DE" sz="2600" dirty="0"/>
              <a:t>aus und kann deshalb nicht als Stellvertreter des Vollstreckungsgläubigers angesehen werden.</a:t>
            </a:r>
          </a:p>
          <a:p>
            <a:r>
              <a:rPr lang="de-DE" sz="2600" dirty="0"/>
              <a:t>Die Grundlage der Versteigerung ist auch nicht das Pfändungspfandrecht, sondern die </a:t>
            </a:r>
            <a:r>
              <a:rPr lang="de-DE" sz="2600" b="1" dirty="0"/>
              <a:t>Verstrickung.</a:t>
            </a:r>
          </a:p>
          <a:p>
            <a:r>
              <a:rPr lang="de-DE" sz="2600" dirty="0"/>
              <a:t>Die Eigentumsverschaffung durch privatrechtsgestaltenden Hoheitsakt erfordert (1.) die Ablieferung gemäß § 817 Abs. 2 ZPO, (2.) die wirksame Verstrickung und deren Fortbestand bis zur Ablieferung sowie (3.) die Beachtung der wesentlichen Verfahrensvorschriften bei der Versteigerung.</a:t>
            </a:r>
          </a:p>
          <a:p>
            <a:r>
              <a:rPr lang="de-DE" sz="2600" dirty="0"/>
              <a:t>Auch nach der </a:t>
            </a:r>
            <a:r>
              <a:rPr lang="de-DE" sz="2600" dirty="0" err="1"/>
              <a:t>h.M</a:t>
            </a:r>
            <a:r>
              <a:rPr lang="de-DE" sz="2600" dirty="0"/>
              <a:t>. ist Dora Eigentümerin des Vorbrechers geworden.</a:t>
            </a:r>
          </a:p>
        </p:txBody>
      </p:sp>
      <p:sp>
        <p:nvSpPr>
          <p:cNvPr id="4" name="Foliennummernplatzhalter 3">
            <a:extLst>
              <a:ext uri="{FF2B5EF4-FFF2-40B4-BE49-F238E27FC236}">
                <a16:creationId xmlns:a16="http://schemas.microsoft.com/office/drawing/2014/main" id="{77CD8E30-B591-4CE9-BE4D-20206302F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fik 6">
            <a:extLst>
              <a:ext uri="{FF2B5EF4-FFF2-40B4-BE49-F238E27FC236}">
                <a16:creationId xmlns:a16="http://schemas.microsoft.com/office/drawing/2014/main" id="{653094A1-C74E-4AC0-B7FB-2A500F0269D3}"/>
              </a:ext>
            </a:extLst>
          </p:cNvPr>
          <p:cNvPicPr>
            <a:picLocks noChangeAspect="1"/>
          </p:cNvPicPr>
          <p:nvPr/>
        </p:nvPicPr>
        <p:blipFill>
          <a:blip r:embed="rId2"/>
          <a:stretch>
            <a:fillRect/>
          </a:stretch>
        </p:blipFill>
        <p:spPr>
          <a:xfrm>
            <a:off x="9187543" y="1690688"/>
            <a:ext cx="2514600" cy="2206562"/>
          </a:xfrm>
          <a:prstGeom prst="rect">
            <a:avLst/>
          </a:prstGeom>
        </p:spPr>
      </p:pic>
    </p:spTree>
    <p:extLst>
      <p:ext uri="{BB962C8B-B14F-4D97-AF65-F5344CB8AC3E}">
        <p14:creationId xmlns:p14="http://schemas.microsoft.com/office/powerpoint/2010/main" val="91917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B796811-5D9E-8AAE-24DE-715EE0E75D2E}"/>
              </a:ext>
            </a:extLst>
          </p:cNvPr>
          <p:cNvSpPr>
            <a:spLocks noGrp="1"/>
          </p:cNvSpPr>
          <p:nvPr>
            <p:ph type="body" sz="quarter" idx="10"/>
          </p:nvPr>
        </p:nvSpPr>
        <p:spPr/>
        <p:txBody>
          <a:bodyPr/>
          <a:lstStyle/>
          <a:p>
            <a:r>
              <a:rPr lang="de-DE" dirty="0"/>
              <a:t>III. Enthaftung §§ 1121ff. BGB </a:t>
            </a:r>
          </a:p>
        </p:txBody>
      </p:sp>
      <p:sp>
        <p:nvSpPr>
          <p:cNvPr id="3" name="Textplatzhalter 2">
            <a:extLst>
              <a:ext uri="{FF2B5EF4-FFF2-40B4-BE49-F238E27FC236}">
                <a16:creationId xmlns:a16="http://schemas.microsoft.com/office/drawing/2014/main" id="{3B894F2F-319C-2176-CE54-8032E74A52C2}"/>
              </a:ext>
            </a:extLst>
          </p:cNvPr>
          <p:cNvSpPr>
            <a:spLocks noGrp="1"/>
          </p:cNvSpPr>
          <p:nvPr>
            <p:ph type="body" sz="quarter" idx="11"/>
          </p:nvPr>
        </p:nvSpPr>
        <p:spPr/>
        <p:txBody>
          <a:bodyPr/>
          <a:lstStyle/>
          <a:p>
            <a:pPr>
              <a:buFont typeface="Arial" panose="020B0604020202020204" pitchFamily="34" charset="0"/>
              <a:buChar char="•"/>
            </a:pPr>
            <a:r>
              <a:rPr lang="de-DE" dirty="0"/>
              <a:t>Gegenstand nicht ewig vom Haftungsverband umfasst =&gt; kann auch wieder ausscheiden </a:t>
            </a:r>
          </a:p>
          <a:p>
            <a:pPr>
              <a:buFont typeface="Arial" panose="020B0604020202020204" pitchFamily="34" charset="0"/>
              <a:buChar char="•"/>
            </a:pPr>
            <a:r>
              <a:rPr lang="de-DE" dirty="0"/>
              <a:t>Telos: Schutz der wirtschaftliche Bewegungsfreiheit des Schuldners </a:t>
            </a:r>
          </a:p>
        </p:txBody>
      </p:sp>
      <p:sp>
        <p:nvSpPr>
          <p:cNvPr id="4" name="Foliennummernplatzhalter 3">
            <a:extLst>
              <a:ext uri="{FF2B5EF4-FFF2-40B4-BE49-F238E27FC236}">
                <a16:creationId xmlns:a16="http://schemas.microsoft.com/office/drawing/2014/main" id="{B5CEA77A-5766-C8A4-32C9-FFC8F86F091D}"/>
              </a:ext>
            </a:extLst>
          </p:cNvPr>
          <p:cNvSpPr>
            <a:spLocks noGrp="1"/>
          </p:cNvSpPr>
          <p:nvPr>
            <p:ph type="sldNum" sz="quarter" idx="13"/>
          </p:nvPr>
        </p:nvSpPr>
        <p:spPr/>
        <p:txBody>
          <a:bodyPr/>
          <a:lstStyle/>
          <a:p>
            <a:pPr>
              <a:defRPr/>
            </a:pPr>
            <a:fld id="{3403F9C6-84D0-4162-91EE-42F978B0FA19}" type="slidenum">
              <a:rPr lang="de-DE" altLang="de-DE" smtClean="0"/>
              <a:pPr>
                <a:defRPr/>
              </a:pPr>
              <a:t>4</a:t>
            </a:fld>
            <a:endParaRPr lang="de-DE" altLang="de-DE" dirty="0"/>
          </a:p>
        </p:txBody>
      </p:sp>
    </p:spTree>
    <p:extLst>
      <p:ext uri="{BB962C8B-B14F-4D97-AF65-F5344CB8AC3E}">
        <p14:creationId xmlns:p14="http://schemas.microsoft.com/office/powerpoint/2010/main" val="3570467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F8FD4-1090-418C-8279-11513322F759}"/>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FB55AFA-C946-4F6E-A39F-8DDCEB90E89E}"/>
              </a:ext>
            </a:extLst>
          </p:cNvPr>
          <p:cNvSpPr>
            <a:spLocks noGrp="1"/>
          </p:cNvSpPr>
          <p:nvPr>
            <p:ph idx="1"/>
          </p:nvPr>
        </p:nvSpPr>
        <p:spPr>
          <a:xfrm>
            <a:off x="838200" y="1825625"/>
            <a:ext cx="7456714" cy="4351338"/>
          </a:xfrm>
        </p:spPr>
        <p:txBody>
          <a:bodyPr>
            <a:normAutofit fontScale="77500" lnSpcReduction="20000"/>
          </a:bodyPr>
          <a:lstStyle/>
          <a:p>
            <a:pPr marL="0" indent="0">
              <a:spcAft>
                <a:spcPts val="600"/>
              </a:spcAft>
              <a:buNone/>
            </a:pPr>
            <a:r>
              <a:rPr lang="de-DE" b="1" dirty="0"/>
              <a:t>Anspruch der B-Bank gegen Dora aus §§ 861, 869 BGB</a:t>
            </a:r>
          </a:p>
          <a:p>
            <a:pPr>
              <a:spcAft>
                <a:spcPts val="600"/>
              </a:spcAft>
            </a:pPr>
            <a:r>
              <a:rPr lang="de-DE" dirty="0"/>
              <a:t>Der Anspruch aus §§ 861, 869 BGB setzt den </a:t>
            </a:r>
            <a:r>
              <a:rPr lang="de-DE" b="1" dirty="0"/>
              <a:t>Besitzverlust durch verbotene Eigenmacht </a:t>
            </a:r>
            <a:r>
              <a:rPr lang="de-DE" dirty="0"/>
              <a:t>voraus.</a:t>
            </a:r>
          </a:p>
          <a:p>
            <a:pPr>
              <a:spcAft>
                <a:spcPts val="600"/>
              </a:spcAft>
            </a:pPr>
            <a:r>
              <a:rPr lang="de-DE" dirty="0"/>
              <a:t>Die verbotene Eigenschaft ist in </a:t>
            </a:r>
            <a:r>
              <a:rPr lang="de-DE" b="1" dirty="0"/>
              <a:t>§ 858 Abs. 1 BGB </a:t>
            </a:r>
            <a:r>
              <a:rPr lang="de-DE" dirty="0"/>
              <a:t>definiert als die Besitzentziehung ohne den Willen des Besitzers.</a:t>
            </a:r>
          </a:p>
          <a:p>
            <a:pPr>
              <a:spcAft>
                <a:spcPts val="600"/>
              </a:spcAft>
            </a:pPr>
            <a:r>
              <a:rPr lang="de-DE" dirty="0"/>
              <a:t>Aber: Verbotene Eigenmacht scheidet aus, wenn die </a:t>
            </a:r>
            <a:r>
              <a:rPr lang="de-DE" b="1" dirty="0"/>
              <a:t>Besitzentziehung gesetzlich gestattet </a:t>
            </a:r>
            <a:r>
              <a:rPr lang="de-DE" dirty="0"/>
              <a:t>ist.</a:t>
            </a:r>
          </a:p>
          <a:p>
            <a:pPr>
              <a:spcAft>
                <a:spcPts val="600"/>
              </a:spcAft>
            </a:pPr>
            <a:r>
              <a:rPr lang="de-DE" b="1" dirty="0"/>
              <a:t>§ 808 Abs. 1 ZPO </a:t>
            </a:r>
            <a:r>
              <a:rPr lang="de-DE" dirty="0"/>
              <a:t>erlaubt es dem Gerichtsvollzieher jedoch, dem Vollstreckungsschuldner den Besitz an sämtlichen Sachen zu entziehen, die sich in seinem Gewahrsam befinden.</a:t>
            </a:r>
          </a:p>
          <a:p>
            <a:pPr>
              <a:spcAft>
                <a:spcPts val="600"/>
              </a:spcAft>
            </a:pPr>
            <a:r>
              <a:rPr lang="de-DE" dirty="0"/>
              <a:t>Ein Anspruch aus 861, 869 BGB scheidet aus.</a:t>
            </a:r>
          </a:p>
          <a:p>
            <a:endParaRPr lang="de-DE" dirty="0"/>
          </a:p>
        </p:txBody>
      </p:sp>
      <p:sp>
        <p:nvSpPr>
          <p:cNvPr id="4" name="Foliennummernplatzhalter 3">
            <a:extLst>
              <a:ext uri="{FF2B5EF4-FFF2-40B4-BE49-F238E27FC236}">
                <a16:creationId xmlns:a16="http://schemas.microsoft.com/office/drawing/2014/main" id="{77CD8E30-B591-4CE9-BE4D-20206302F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ACCC44D1-6058-4881-BB99-756D3BC4B37A}"/>
              </a:ext>
            </a:extLst>
          </p:cNvPr>
          <p:cNvPicPr>
            <a:picLocks noChangeAspect="1"/>
          </p:cNvPicPr>
          <p:nvPr/>
        </p:nvPicPr>
        <p:blipFill>
          <a:blip r:embed="rId2"/>
          <a:stretch>
            <a:fillRect/>
          </a:stretch>
        </p:blipFill>
        <p:spPr>
          <a:xfrm>
            <a:off x="8588829" y="1870075"/>
            <a:ext cx="3371850" cy="2387270"/>
          </a:xfrm>
          <a:prstGeom prst="rect">
            <a:avLst/>
          </a:prstGeom>
        </p:spPr>
      </p:pic>
    </p:spTree>
    <p:extLst>
      <p:ext uri="{BB962C8B-B14F-4D97-AF65-F5344CB8AC3E}">
        <p14:creationId xmlns:p14="http://schemas.microsoft.com/office/powerpoint/2010/main" val="12566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F8FD4-1090-418C-8279-11513322F759}"/>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FB55AFA-C946-4F6E-A39F-8DDCEB90E89E}"/>
              </a:ext>
            </a:extLst>
          </p:cNvPr>
          <p:cNvSpPr>
            <a:spLocks noGrp="1"/>
          </p:cNvSpPr>
          <p:nvPr>
            <p:ph idx="1"/>
          </p:nvPr>
        </p:nvSpPr>
        <p:spPr>
          <a:xfrm>
            <a:off x="838200" y="1825625"/>
            <a:ext cx="7772400" cy="4351338"/>
          </a:xfrm>
        </p:spPr>
        <p:txBody>
          <a:bodyPr>
            <a:normAutofit fontScale="85000" lnSpcReduction="20000"/>
          </a:bodyPr>
          <a:lstStyle/>
          <a:p>
            <a:pPr marL="0" indent="0">
              <a:spcAft>
                <a:spcPts val="600"/>
              </a:spcAft>
              <a:buNone/>
            </a:pPr>
            <a:r>
              <a:rPr lang="de-DE" b="1" dirty="0"/>
              <a:t>Ansprüche der B-Bank gegen Dora aus § 1007 Abs. 1 oder Abs. 2 BGB</a:t>
            </a:r>
          </a:p>
          <a:p>
            <a:pPr>
              <a:spcAft>
                <a:spcPts val="600"/>
              </a:spcAft>
            </a:pPr>
            <a:r>
              <a:rPr lang="de-DE" dirty="0"/>
              <a:t>Der Anspruch aus </a:t>
            </a:r>
            <a:r>
              <a:rPr lang="de-DE" b="1" dirty="0"/>
              <a:t>§ 1007 Abs. 1 BGB </a:t>
            </a:r>
            <a:r>
              <a:rPr lang="de-DE" dirty="0"/>
              <a:t>setzt voraus, dass der aktuelle Besitzer beim Erwerb des Besitzes </a:t>
            </a:r>
            <a:r>
              <a:rPr lang="de-DE" b="1" dirty="0"/>
              <a:t>nicht in gutem Glauben</a:t>
            </a:r>
            <a:r>
              <a:rPr lang="de-DE" dirty="0"/>
              <a:t> war.</a:t>
            </a:r>
          </a:p>
          <a:p>
            <a:pPr>
              <a:spcAft>
                <a:spcPts val="600"/>
              </a:spcAft>
            </a:pPr>
            <a:r>
              <a:rPr lang="de-DE" dirty="0"/>
              <a:t>Danach scheidet dieser Anspruch gegen Dora von vornherein deshalb aus, weil sie nicht nur Besitz, sondern auch </a:t>
            </a:r>
            <a:r>
              <a:rPr lang="de-DE" b="1" dirty="0"/>
              <a:t>Eigentum</a:t>
            </a:r>
            <a:r>
              <a:rPr lang="de-DE" dirty="0"/>
              <a:t> an dem Vorbrecher erworben hat.</a:t>
            </a:r>
          </a:p>
          <a:p>
            <a:pPr>
              <a:spcAft>
                <a:spcPts val="600"/>
              </a:spcAft>
            </a:pPr>
            <a:r>
              <a:rPr lang="de-DE" dirty="0"/>
              <a:t>Der Anspruch aus </a:t>
            </a:r>
            <a:r>
              <a:rPr lang="de-DE" b="1" dirty="0"/>
              <a:t>§ 1007 Abs. 2 BGB </a:t>
            </a:r>
            <a:r>
              <a:rPr lang="de-DE" dirty="0"/>
              <a:t>setzt voraus, dass die Sache dem früheren Besitzer </a:t>
            </a:r>
            <a:r>
              <a:rPr lang="de-DE" b="1" dirty="0"/>
              <a:t>abhanden gekommen </a:t>
            </a:r>
            <a:r>
              <a:rPr lang="de-DE" dirty="0"/>
              <a:t>ist.</a:t>
            </a:r>
          </a:p>
          <a:p>
            <a:pPr>
              <a:spcAft>
                <a:spcPts val="600"/>
              </a:spcAft>
            </a:pPr>
            <a:r>
              <a:rPr lang="de-DE" dirty="0"/>
              <a:t>Das ist hier deshalb nicht der Fall, weil der </a:t>
            </a:r>
            <a:r>
              <a:rPr lang="de-DE" b="1" dirty="0"/>
              <a:t>Besitzverlust</a:t>
            </a:r>
            <a:r>
              <a:rPr lang="de-DE" dirty="0"/>
              <a:t> von Renate </a:t>
            </a:r>
            <a:r>
              <a:rPr lang="de-DE" b="1" dirty="0"/>
              <a:t>gesetzlich legitimiert </a:t>
            </a:r>
            <a:r>
              <a:rPr lang="de-DE" dirty="0"/>
              <a:t>ist.</a:t>
            </a:r>
          </a:p>
        </p:txBody>
      </p:sp>
      <p:sp>
        <p:nvSpPr>
          <p:cNvPr id="4" name="Foliennummernplatzhalter 3">
            <a:extLst>
              <a:ext uri="{FF2B5EF4-FFF2-40B4-BE49-F238E27FC236}">
                <a16:creationId xmlns:a16="http://schemas.microsoft.com/office/drawing/2014/main" id="{77CD8E30-B591-4CE9-BE4D-20206302F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ABA821B1-3F1D-46FD-976C-46B9898F8FB2}"/>
              </a:ext>
            </a:extLst>
          </p:cNvPr>
          <p:cNvPicPr>
            <a:picLocks noChangeAspect="1"/>
          </p:cNvPicPr>
          <p:nvPr/>
        </p:nvPicPr>
        <p:blipFill>
          <a:blip r:embed="rId2"/>
          <a:stretch>
            <a:fillRect/>
          </a:stretch>
        </p:blipFill>
        <p:spPr>
          <a:xfrm>
            <a:off x="9084303" y="1858282"/>
            <a:ext cx="2557288" cy="3622221"/>
          </a:xfrm>
          <a:prstGeom prst="rect">
            <a:avLst/>
          </a:prstGeom>
        </p:spPr>
      </p:pic>
    </p:spTree>
    <p:extLst>
      <p:ext uri="{BB962C8B-B14F-4D97-AF65-F5344CB8AC3E}">
        <p14:creationId xmlns:p14="http://schemas.microsoft.com/office/powerpoint/2010/main" val="320527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F8FD4-1090-418C-8279-11513322F759}"/>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FB55AFA-C946-4F6E-A39F-8DDCEB90E89E}"/>
              </a:ext>
            </a:extLst>
          </p:cNvPr>
          <p:cNvSpPr>
            <a:spLocks noGrp="1"/>
          </p:cNvSpPr>
          <p:nvPr>
            <p:ph idx="1"/>
          </p:nvPr>
        </p:nvSpPr>
        <p:spPr>
          <a:xfrm>
            <a:off x="838200" y="1825625"/>
            <a:ext cx="7347857" cy="4351338"/>
          </a:xfrm>
        </p:spPr>
        <p:txBody>
          <a:bodyPr>
            <a:normAutofit fontScale="85000" lnSpcReduction="20000"/>
          </a:bodyPr>
          <a:lstStyle/>
          <a:p>
            <a:pPr marL="0" indent="0">
              <a:spcAft>
                <a:spcPts val="600"/>
              </a:spcAft>
              <a:buNone/>
            </a:pPr>
            <a:r>
              <a:rPr lang="de-DE" b="1" dirty="0"/>
              <a:t>Anspruch der B-Bank gegen Dora auf Rückübereignung aus § 812 Abs. 1 Satz 1 Alt. 1 BGB</a:t>
            </a:r>
          </a:p>
          <a:p>
            <a:pPr>
              <a:spcAft>
                <a:spcPts val="600"/>
              </a:spcAft>
            </a:pPr>
            <a:r>
              <a:rPr lang="de-DE" dirty="0"/>
              <a:t>Dora hat Eigentum und Besitz an dem Vorbrecher erlangt.</a:t>
            </a:r>
          </a:p>
          <a:p>
            <a:pPr>
              <a:spcAft>
                <a:spcPts val="600"/>
              </a:spcAft>
            </a:pPr>
            <a:r>
              <a:rPr lang="de-DE" dirty="0"/>
              <a:t>Aufgrund von § 812 Abs. 1 Satz 1 Alt. 1 BGB kann die B-Bank deshalb die Rückübereignung verlangen, wenn Dora Eigentum und Besitz von der B-Bank </a:t>
            </a:r>
            <a:r>
              <a:rPr lang="de-DE" b="1" dirty="0"/>
              <a:t>durch Leistung </a:t>
            </a:r>
            <a:r>
              <a:rPr lang="de-DE" dirty="0"/>
              <a:t>und ohne rechtlichen Grund erworben hat.</a:t>
            </a:r>
          </a:p>
          <a:p>
            <a:pPr>
              <a:spcAft>
                <a:spcPts val="600"/>
              </a:spcAft>
            </a:pPr>
            <a:r>
              <a:rPr lang="de-DE" dirty="0"/>
              <a:t>Hier hat Dora Eigentum und Besitz aber nicht durch privatrechtliche Leistung, sondern </a:t>
            </a:r>
            <a:r>
              <a:rPr lang="de-DE" b="1" dirty="0"/>
              <a:t>durch privatrechtsgestaltenden Hoheitsakt </a:t>
            </a:r>
            <a:r>
              <a:rPr lang="de-DE" dirty="0"/>
              <a:t>erworben.</a:t>
            </a:r>
          </a:p>
          <a:p>
            <a:pPr>
              <a:spcAft>
                <a:spcPts val="600"/>
              </a:spcAft>
            </a:pPr>
            <a:r>
              <a:rPr lang="de-DE" dirty="0"/>
              <a:t>Schon gar nicht liegt eine Leistung seitens der B-Bank vor.</a:t>
            </a:r>
          </a:p>
        </p:txBody>
      </p:sp>
      <p:sp>
        <p:nvSpPr>
          <p:cNvPr id="4" name="Foliennummernplatzhalter 3">
            <a:extLst>
              <a:ext uri="{FF2B5EF4-FFF2-40B4-BE49-F238E27FC236}">
                <a16:creationId xmlns:a16="http://schemas.microsoft.com/office/drawing/2014/main" id="{77CD8E30-B591-4CE9-BE4D-20206302F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E19B4EFF-2255-4A15-BD4A-F4D7D8EBB9AC}"/>
              </a:ext>
            </a:extLst>
          </p:cNvPr>
          <p:cNvPicPr>
            <a:picLocks noChangeAspect="1"/>
          </p:cNvPicPr>
          <p:nvPr/>
        </p:nvPicPr>
        <p:blipFill>
          <a:blip r:embed="rId2"/>
          <a:stretch>
            <a:fillRect/>
          </a:stretch>
        </p:blipFill>
        <p:spPr>
          <a:xfrm>
            <a:off x="8512628" y="1825625"/>
            <a:ext cx="3209925" cy="2139950"/>
          </a:xfrm>
          <a:prstGeom prst="rect">
            <a:avLst/>
          </a:prstGeom>
        </p:spPr>
      </p:pic>
    </p:spTree>
    <p:extLst>
      <p:ext uri="{BB962C8B-B14F-4D97-AF65-F5344CB8AC3E}">
        <p14:creationId xmlns:p14="http://schemas.microsoft.com/office/powerpoint/2010/main" val="40170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F8FD4-1090-418C-8279-11513322F759}"/>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FB55AFA-C946-4F6E-A39F-8DDCEB90E89E}"/>
              </a:ext>
            </a:extLst>
          </p:cNvPr>
          <p:cNvSpPr>
            <a:spLocks noGrp="1"/>
          </p:cNvSpPr>
          <p:nvPr>
            <p:ph idx="1"/>
          </p:nvPr>
        </p:nvSpPr>
        <p:spPr>
          <a:xfrm>
            <a:off x="838200" y="1825625"/>
            <a:ext cx="7347857" cy="4351338"/>
          </a:xfrm>
        </p:spPr>
        <p:txBody>
          <a:bodyPr>
            <a:normAutofit fontScale="70000" lnSpcReduction="20000"/>
          </a:bodyPr>
          <a:lstStyle/>
          <a:p>
            <a:pPr marL="0" indent="0">
              <a:spcAft>
                <a:spcPts val="600"/>
              </a:spcAft>
              <a:buNone/>
            </a:pPr>
            <a:r>
              <a:rPr lang="de-DE" b="1" dirty="0"/>
              <a:t>Anspruch der B-Bank gegen Dora auf Rückübereignung aus § 816 Abs. 1 Satz 1 BGB</a:t>
            </a:r>
          </a:p>
          <a:p>
            <a:pPr>
              <a:spcAft>
                <a:spcPts val="600"/>
              </a:spcAft>
            </a:pPr>
            <a:r>
              <a:rPr lang="de-DE" dirty="0"/>
              <a:t>Der Anspruch aus § 816 Abs. 1 Satz 1 BGB setzt voraus, dass ein </a:t>
            </a:r>
            <a:r>
              <a:rPr lang="de-DE" b="1" dirty="0"/>
              <a:t>Nichtberechtigter über einen Gegenstand eine Verfügung trifft</a:t>
            </a:r>
            <a:r>
              <a:rPr lang="de-DE" dirty="0"/>
              <a:t>, die dem Berechtigten gegenüber wirksam ist.</a:t>
            </a:r>
          </a:p>
          <a:p>
            <a:pPr>
              <a:spcAft>
                <a:spcPts val="600"/>
              </a:spcAft>
            </a:pPr>
            <a:r>
              <a:rPr lang="de-DE" b="1" dirty="0"/>
              <a:t>Schuldner des Anspruchs </a:t>
            </a:r>
            <a:r>
              <a:rPr lang="de-DE" dirty="0"/>
              <a:t>ist derjenige, der die Verfügung getroffen hat.</a:t>
            </a:r>
          </a:p>
          <a:p>
            <a:pPr>
              <a:spcAft>
                <a:spcPts val="600"/>
              </a:spcAft>
            </a:pPr>
            <a:r>
              <a:rPr lang="de-DE" b="1" dirty="0"/>
              <a:t>Inhaltlich</a:t>
            </a:r>
            <a:r>
              <a:rPr lang="de-DE" dirty="0"/>
              <a:t> ist der Anspruch auf die Herausgabe des durch die Verfügung Erlangten gerichtet.</a:t>
            </a:r>
          </a:p>
          <a:p>
            <a:pPr>
              <a:spcAft>
                <a:spcPts val="600"/>
              </a:spcAft>
            </a:pPr>
            <a:r>
              <a:rPr lang="de-DE" b="1" dirty="0"/>
              <a:t>Konsequenz:</a:t>
            </a:r>
            <a:r>
              <a:rPr lang="de-DE" dirty="0"/>
              <a:t> Aus § 816 Abs. 1 Satz 1 BGB ergibt sich gegen Dora ein Anspruch auf Rückübereignung deshalb nur dann, wenn </a:t>
            </a:r>
            <a:r>
              <a:rPr lang="de-DE" b="1" dirty="0"/>
              <a:t>in ihrem Eigentumserwerb eine Verfügung</a:t>
            </a:r>
            <a:r>
              <a:rPr lang="de-DE" dirty="0"/>
              <a:t> über das Eigentum an dem Vorbrecher zu sehen ist.</a:t>
            </a:r>
          </a:p>
          <a:p>
            <a:pPr>
              <a:spcAft>
                <a:spcPts val="600"/>
              </a:spcAft>
            </a:pPr>
            <a:r>
              <a:rPr lang="de-DE" dirty="0"/>
              <a:t>Das ist nach dem allgemeinen Verfügungsbegriff aber ausgeschlossen.</a:t>
            </a:r>
          </a:p>
        </p:txBody>
      </p:sp>
      <p:sp>
        <p:nvSpPr>
          <p:cNvPr id="4" name="Foliennummernplatzhalter 3">
            <a:extLst>
              <a:ext uri="{FF2B5EF4-FFF2-40B4-BE49-F238E27FC236}">
                <a16:creationId xmlns:a16="http://schemas.microsoft.com/office/drawing/2014/main" id="{77CD8E30-B591-4CE9-BE4D-20206302F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66FFAF59-75AE-4210-9C12-5321E2F81669}"/>
              </a:ext>
            </a:extLst>
          </p:cNvPr>
          <p:cNvPicPr>
            <a:picLocks noChangeAspect="1"/>
          </p:cNvPicPr>
          <p:nvPr/>
        </p:nvPicPr>
        <p:blipFill>
          <a:blip r:embed="rId3"/>
          <a:stretch>
            <a:fillRect/>
          </a:stretch>
        </p:blipFill>
        <p:spPr>
          <a:xfrm>
            <a:off x="8534400" y="1825625"/>
            <a:ext cx="3429000" cy="1928813"/>
          </a:xfrm>
          <a:prstGeom prst="rect">
            <a:avLst/>
          </a:prstGeom>
        </p:spPr>
      </p:pic>
    </p:spTree>
    <p:extLst>
      <p:ext uri="{BB962C8B-B14F-4D97-AF65-F5344CB8AC3E}">
        <p14:creationId xmlns:p14="http://schemas.microsoft.com/office/powerpoint/2010/main" val="69932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F8FD4-1090-418C-8279-11513322F759}"/>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FB55AFA-C946-4F6E-A39F-8DDCEB90E89E}"/>
              </a:ext>
            </a:extLst>
          </p:cNvPr>
          <p:cNvSpPr>
            <a:spLocks noGrp="1"/>
          </p:cNvSpPr>
          <p:nvPr>
            <p:ph idx="1"/>
          </p:nvPr>
        </p:nvSpPr>
        <p:spPr>
          <a:xfrm>
            <a:off x="838200" y="1825625"/>
            <a:ext cx="7652657" cy="4351338"/>
          </a:xfrm>
        </p:spPr>
        <p:txBody>
          <a:bodyPr>
            <a:normAutofit fontScale="85000" lnSpcReduction="20000"/>
          </a:bodyPr>
          <a:lstStyle/>
          <a:p>
            <a:pPr marL="0" indent="0">
              <a:spcAft>
                <a:spcPts val="600"/>
              </a:spcAft>
              <a:buNone/>
            </a:pPr>
            <a:r>
              <a:rPr lang="de-DE" b="1" dirty="0"/>
              <a:t>Anspruch der B-Bank gegen Dora auf Rückübereignung aus § 816 Abs. 1 Satz 2 BGB</a:t>
            </a:r>
          </a:p>
          <a:p>
            <a:pPr>
              <a:spcAft>
                <a:spcPts val="600"/>
              </a:spcAft>
            </a:pPr>
            <a:r>
              <a:rPr lang="de-DE" dirty="0"/>
              <a:t>Der Anspruch aus § 816 Abs. 1 Satz 2 BGB richtet sich </a:t>
            </a:r>
            <a:r>
              <a:rPr lang="de-DE" b="1" dirty="0"/>
              <a:t>gegen den Verfügungsempfänger </a:t>
            </a:r>
            <a:r>
              <a:rPr lang="de-DE" dirty="0"/>
              <a:t>und verpflichtet ihn ggf. zur Herausgabe des durch die Verfügung Erlangten.</a:t>
            </a:r>
          </a:p>
          <a:p>
            <a:pPr>
              <a:spcAft>
                <a:spcPts val="600"/>
              </a:spcAft>
            </a:pPr>
            <a:r>
              <a:rPr lang="de-DE" dirty="0"/>
              <a:t>Aber auch daraus kann die B-Bank keine Ansprüche gegen Dora herleiten.</a:t>
            </a:r>
          </a:p>
          <a:p>
            <a:pPr>
              <a:spcAft>
                <a:spcPts val="600"/>
              </a:spcAft>
            </a:pPr>
            <a:r>
              <a:rPr lang="de-DE" b="1" dirty="0"/>
              <a:t>Denn erstens: </a:t>
            </a:r>
            <a:r>
              <a:rPr lang="de-DE" dirty="0"/>
              <a:t>Der Eigentumserwerb durch </a:t>
            </a:r>
            <a:r>
              <a:rPr lang="de-DE" b="1" dirty="0"/>
              <a:t>privatrechtsgestaltenden Hoheitsakt </a:t>
            </a:r>
            <a:r>
              <a:rPr lang="de-DE" dirty="0"/>
              <a:t>ist kein Eigentumserwerb durch Verfügung.</a:t>
            </a:r>
          </a:p>
          <a:p>
            <a:pPr>
              <a:spcAft>
                <a:spcPts val="600"/>
              </a:spcAft>
            </a:pPr>
            <a:r>
              <a:rPr lang="de-DE" b="1" dirty="0"/>
              <a:t>Und zweitens: </a:t>
            </a:r>
            <a:r>
              <a:rPr lang="de-DE" dirty="0"/>
              <a:t>Doras Eigentumserwerb erfolgte </a:t>
            </a:r>
            <a:r>
              <a:rPr lang="de-DE" b="1" dirty="0"/>
              <a:t>nicht unentgeltlich.</a:t>
            </a:r>
          </a:p>
        </p:txBody>
      </p:sp>
      <p:sp>
        <p:nvSpPr>
          <p:cNvPr id="4" name="Foliennummernplatzhalter 3">
            <a:extLst>
              <a:ext uri="{FF2B5EF4-FFF2-40B4-BE49-F238E27FC236}">
                <a16:creationId xmlns:a16="http://schemas.microsoft.com/office/drawing/2014/main" id="{77CD8E30-B591-4CE9-BE4D-20206302F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086F0439-7341-4FE7-BC7F-295F4D8F00F9}"/>
              </a:ext>
            </a:extLst>
          </p:cNvPr>
          <p:cNvPicPr>
            <a:picLocks noChangeAspect="1"/>
          </p:cNvPicPr>
          <p:nvPr/>
        </p:nvPicPr>
        <p:blipFill>
          <a:blip r:embed="rId2"/>
          <a:stretch>
            <a:fillRect/>
          </a:stretch>
        </p:blipFill>
        <p:spPr>
          <a:xfrm>
            <a:off x="8904513" y="1825625"/>
            <a:ext cx="2830285" cy="2830285"/>
          </a:xfrm>
          <a:prstGeom prst="rect">
            <a:avLst/>
          </a:prstGeom>
        </p:spPr>
      </p:pic>
    </p:spTree>
    <p:extLst>
      <p:ext uri="{BB962C8B-B14F-4D97-AF65-F5344CB8AC3E}">
        <p14:creationId xmlns:p14="http://schemas.microsoft.com/office/powerpoint/2010/main" val="14922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9F8FD4-1090-418C-8279-11513322F759}"/>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FB55AFA-C946-4F6E-A39F-8DDCEB90E89E}"/>
              </a:ext>
            </a:extLst>
          </p:cNvPr>
          <p:cNvSpPr>
            <a:spLocks noGrp="1"/>
          </p:cNvSpPr>
          <p:nvPr>
            <p:ph idx="1"/>
          </p:nvPr>
        </p:nvSpPr>
        <p:spPr>
          <a:xfrm>
            <a:off x="838200" y="1825625"/>
            <a:ext cx="7576457" cy="4351338"/>
          </a:xfrm>
        </p:spPr>
        <p:txBody>
          <a:bodyPr>
            <a:normAutofit fontScale="70000" lnSpcReduction="20000"/>
          </a:bodyPr>
          <a:lstStyle/>
          <a:p>
            <a:pPr marL="0" indent="0">
              <a:spcAft>
                <a:spcPts val="600"/>
              </a:spcAft>
              <a:buNone/>
            </a:pPr>
            <a:r>
              <a:rPr lang="de-DE" b="1" dirty="0"/>
              <a:t>Anspruch der B-Bank gegen Dora auf Rückübereignung aus § 812 Abs. 1 Satz 1 Alt. 2 BGB</a:t>
            </a:r>
          </a:p>
          <a:p>
            <a:pPr>
              <a:spcAft>
                <a:spcPts val="600"/>
              </a:spcAft>
            </a:pPr>
            <a:r>
              <a:rPr lang="de-DE" dirty="0"/>
              <a:t>Dora hat </a:t>
            </a:r>
            <a:r>
              <a:rPr lang="de-DE" b="1" dirty="0"/>
              <a:t>Eigentum und Besitz </a:t>
            </a:r>
            <a:r>
              <a:rPr lang="de-DE" dirty="0"/>
              <a:t>an dem Vorbrecher erlangt.</a:t>
            </a:r>
          </a:p>
          <a:p>
            <a:pPr>
              <a:spcAft>
                <a:spcPts val="600"/>
              </a:spcAft>
            </a:pPr>
            <a:r>
              <a:rPr lang="de-DE" dirty="0"/>
              <a:t>Dies geschah in sonstiger Weise, nämlich </a:t>
            </a:r>
            <a:r>
              <a:rPr lang="de-DE" b="1" dirty="0"/>
              <a:t>nicht durch Leistung</a:t>
            </a:r>
            <a:r>
              <a:rPr lang="de-DE" dirty="0"/>
              <a:t>, sondern durch privatrechtsgestaltenden Hoheitsakt des Gerichtsvollziehers.</a:t>
            </a:r>
          </a:p>
          <a:p>
            <a:pPr>
              <a:spcAft>
                <a:spcPts val="600"/>
              </a:spcAft>
            </a:pPr>
            <a:r>
              <a:rPr lang="de-DE" b="1" dirty="0"/>
              <a:t>Auf Kosten der B-Bank </a:t>
            </a:r>
            <a:r>
              <a:rPr lang="de-DE" dirty="0"/>
              <a:t>geschah dies, wenn Doras Erwerb in Widerspruch zum wirtschaftlichen Zuweisungsgehalt einer absolut geschützten Rechtsposition der B-Bank erfolgte.</a:t>
            </a:r>
          </a:p>
          <a:p>
            <a:pPr>
              <a:spcAft>
                <a:spcPts val="600"/>
              </a:spcAft>
            </a:pPr>
            <a:r>
              <a:rPr lang="de-DE" b="1" dirty="0"/>
              <a:t>Aber: </a:t>
            </a:r>
            <a:r>
              <a:rPr lang="de-DE" dirty="0"/>
              <a:t>Der Eigentumserwerb in der Zwangsvollstreckung darf nicht bereicherungsrechtlich infrage gestellt werden, sodass er nicht rechtsgrundlos erfolgt,</a:t>
            </a:r>
          </a:p>
          <a:p>
            <a:pPr>
              <a:spcAft>
                <a:spcPts val="600"/>
              </a:spcAft>
            </a:pPr>
            <a:r>
              <a:rPr lang="de-DE" b="1" dirty="0"/>
              <a:t>Ergebnis: </a:t>
            </a:r>
            <a:r>
              <a:rPr lang="de-DE" dirty="0"/>
              <a:t>Die B-Bank kann von Dora nicht die Herausgabe des Vorbrechers verlangen.</a:t>
            </a:r>
          </a:p>
        </p:txBody>
      </p:sp>
      <p:sp>
        <p:nvSpPr>
          <p:cNvPr id="4" name="Foliennummernplatzhalter 3">
            <a:extLst>
              <a:ext uri="{FF2B5EF4-FFF2-40B4-BE49-F238E27FC236}">
                <a16:creationId xmlns:a16="http://schemas.microsoft.com/office/drawing/2014/main" id="{77CD8E30-B591-4CE9-BE4D-20206302F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10312A98-ED80-4792-8C09-6BF3E1297856}"/>
              </a:ext>
            </a:extLst>
          </p:cNvPr>
          <p:cNvPicPr>
            <a:picLocks noChangeAspect="1"/>
          </p:cNvPicPr>
          <p:nvPr/>
        </p:nvPicPr>
        <p:blipFill>
          <a:blip r:embed="rId3"/>
          <a:stretch>
            <a:fillRect/>
          </a:stretch>
        </p:blipFill>
        <p:spPr>
          <a:xfrm>
            <a:off x="8719458" y="1825625"/>
            <a:ext cx="3113314" cy="2107046"/>
          </a:xfrm>
          <a:prstGeom prst="rect">
            <a:avLst/>
          </a:prstGeom>
        </p:spPr>
      </p:pic>
    </p:spTree>
    <p:extLst>
      <p:ext uri="{BB962C8B-B14F-4D97-AF65-F5344CB8AC3E}">
        <p14:creationId xmlns:p14="http://schemas.microsoft.com/office/powerpoint/2010/main" val="406825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E81BE7-D44E-47EC-9D74-A99FD9E6686F}"/>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994DF35D-C0AE-4EAD-9CEA-ACA56C5B724A}"/>
              </a:ext>
            </a:extLst>
          </p:cNvPr>
          <p:cNvSpPr>
            <a:spLocks noGrp="1"/>
          </p:cNvSpPr>
          <p:nvPr>
            <p:ph idx="1"/>
          </p:nvPr>
        </p:nvSpPr>
        <p:spPr>
          <a:xfrm>
            <a:off x="838200" y="1825625"/>
            <a:ext cx="7620000" cy="4351338"/>
          </a:xfrm>
        </p:spPr>
        <p:txBody>
          <a:bodyPr>
            <a:normAutofit fontScale="85000" lnSpcReduction="20000"/>
          </a:bodyPr>
          <a:lstStyle/>
          <a:p>
            <a:pPr marL="0" indent="0">
              <a:spcAft>
                <a:spcPts val="600"/>
              </a:spcAft>
              <a:buNone/>
            </a:pPr>
            <a:r>
              <a:rPr lang="de-DE" b="1" dirty="0"/>
              <a:t>Folgeansprüche der B-Bank gegen den Gläubiger Gustav </a:t>
            </a:r>
          </a:p>
          <a:p>
            <a:pPr>
              <a:spcAft>
                <a:spcPts val="600"/>
              </a:spcAft>
            </a:pPr>
            <a:r>
              <a:rPr lang="de-DE" b="1" dirty="0"/>
              <a:t>Gefechtslage:</a:t>
            </a:r>
            <a:r>
              <a:rPr lang="de-DE" dirty="0"/>
              <a:t> Das Sicherungseigentum der B-Bank ist verloren.</a:t>
            </a:r>
          </a:p>
          <a:p>
            <a:pPr>
              <a:spcAft>
                <a:spcPts val="600"/>
              </a:spcAft>
            </a:pPr>
            <a:r>
              <a:rPr lang="de-DE" dirty="0"/>
              <a:t>Insoweit könnte die B-Bank versuchen, </a:t>
            </a:r>
            <a:r>
              <a:rPr lang="de-DE" b="1" dirty="0"/>
              <a:t>Schadensersatz</a:t>
            </a:r>
            <a:r>
              <a:rPr lang="de-DE" dirty="0"/>
              <a:t> von dem Vollstreckungsgläubiger Gustav zu erlangen, weil er die Zwangsvollstreckung in das Dritteigentum betrieben hat.</a:t>
            </a:r>
          </a:p>
          <a:p>
            <a:pPr>
              <a:spcAft>
                <a:spcPts val="600"/>
              </a:spcAft>
            </a:pPr>
            <a:r>
              <a:rPr lang="de-DE" b="1" dirty="0"/>
              <a:t>Im Übrigen: </a:t>
            </a:r>
            <a:r>
              <a:rPr lang="de-DE" dirty="0"/>
              <a:t>Dass der Vollstreckungsgläubiger den Erlös aus der Verwertung behalten darf, setzt womöglich das Entstehen eines Pfändungspfandrechts zu seinen Gunsten voraus.</a:t>
            </a:r>
          </a:p>
          <a:p>
            <a:pPr>
              <a:spcAft>
                <a:spcPts val="600"/>
              </a:spcAft>
            </a:pPr>
            <a:r>
              <a:rPr lang="de-DE" dirty="0"/>
              <a:t>Deshalb kann die B-Bank auch versuchen, von Gustav den </a:t>
            </a:r>
            <a:r>
              <a:rPr lang="de-DE" b="1" dirty="0"/>
              <a:t>Versteigerungserlös </a:t>
            </a:r>
            <a:r>
              <a:rPr lang="de-DE" dirty="0"/>
              <a:t>zu erhalten.</a:t>
            </a:r>
          </a:p>
        </p:txBody>
      </p:sp>
      <p:sp>
        <p:nvSpPr>
          <p:cNvPr id="4" name="Foliennummernplatzhalter 3">
            <a:extLst>
              <a:ext uri="{FF2B5EF4-FFF2-40B4-BE49-F238E27FC236}">
                <a16:creationId xmlns:a16="http://schemas.microsoft.com/office/drawing/2014/main" id="{FB543E8A-360C-45D7-A360-B89BD383FB46}"/>
              </a:ext>
            </a:extLst>
          </p:cNvPr>
          <p:cNvSpPr>
            <a:spLocks noGrp="1"/>
          </p:cNvSpPr>
          <p:nvPr>
            <p:ph type="sldNum" sz="quarter" idx="12"/>
          </p:nvPr>
        </p:nvSpPr>
        <p:spPr>
          <a:xfrm>
            <a:off x="8708572" y="631031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46E7A4E0-ADB7-4487-B3D9-E572BBFE1AA6}"/>
              </a:ext>
            </a:extLst>
          </p:cNvPr>
          <p:cNvPicPr>
            <a:picLocks noChangeAspect="1"/>
          </p:cNvPicPr>
          <p:nvPr/>
        </p:nvPicPr>
        <p:blipFill>
          <a:blip r:embed="rId2"/>
          <a:stretch>
            <a:fillRect/>
          </a:stretch>
        </p:blipFill>
        <p:spPr>
          <a:xfrm>
            <a:off x="8915399" y="1825625"/>
            <a:ext cx="2841171" cy="2841171"/>
          </a:xfrm>
          <a:prstGeom prst="rect">
            <a:avLst/>
          </a:prstGeom>
        </p:spPr>
      </p:pic>
    </p:spTree>
    <p:extLst>
      <p:ext uri="{BB962C8B-B14F-4D97-AF65-F5344CB8AC3E}">
        <p14:creationId xmlns:p14="http://schemas.microsoft.com/office/powerpoint/2010/main" val="268040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D170F1-A793-433A-8D51-18B96F22D6CC}"/>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7199F4CE-7CD8-4F0C-9DDC-3B4B6C5D2E46}"/>
              </a:ext>
            </a:extLst>
          </p:cNvPr>
          <p:cNvSpPr>
            <a:spLocks noGrp="1"/>
          </p:cNvSpPr>
          <p:nvPr>
            <p:ph idx="1"/>
          </p:nvPr>
        </p:nvSpPr>
        <p:spPr>
          <a:xfrm>
            <a:off x="838200" y="1825625"/>
            <a:ext cx="7347857" cy="4351338"/>
          </a:xfrm>
        </p:spPr>
        <p:txBody>
          <a:bodyPr>
            <a:normAutofit lnSpcReduction="10000"/>
          </a:bodyPr>
          <a:lstStyle/>
          <a:p>
            <a:pPr marL="0" indent="0">
              <a:spcAft>
                <a:spcPts val="600"/>
              </a:spcAft>
              <a:buNone/>
            </a:pPr>
            <a:r>
              <a:rPr lang="de-DE" b="1" dirty="0"/>
              <a:t>Anspruch der B-Bank gegen Gustav auf Schadensersatz aus § 717 Abs. 2 ZPO</a:t>
            </a:r>
          </a:p>
          <a:p>
            <a:pPr>
              <a:spcAft>
                <a:spcPts val="600"/>
              </a:spcAft>
            </a:pPr>
            <a:r>
              <a:rPr lang="de-DE" dirty="0"/>
              <a:t>§ 717 Abs. 2 ZPO betrifft den Fall, dass dem Vollstreckungsschuldner aufgrund einer </a:t>
            </a:r>
            <a:r>
              <a:rPr lang="de-DE" b="1" dirty="0"/>
              <a:t>vorläufigen Vollstreckung </a:t>
            </a:r>
            <a:r>
              <a:rPr lang="de-DE" dirty="0"/>
              <a:t>ein Vermögensschaden entstanden ist und der Titel, auf dem die Vollstreckung beruht, später aufgehoben wird.</a:t>
            </a:r>
          </a:p>
          <a:p>
            <a:pPr>
              <a:spcAft>
                <a:spcPts val="600"/>
              </a:spcAft>
            </a:pPr>
            <a:r>
              <a:rPr lang="de-DE" dirty="0"/>
              <a:t>§ 717 Abs. 2 ZPO hilft der B-Bank nicht weiter, denn sie ist </a:t>
            </a:r>
            <a:r>
              <a:rPr lang="de-DE" b="1" dirty="0"/>
              <a:t>nicht Vollstreckungsschuldnerin</a:t>
            </a:r>
            <a:r>
              <a:rPr lang="de-DE" dirty="0"/>
              <a:t>, sondern geschädigte Dritte.</a:t>
            </a:r>
          </a:p>
        </p:txBody>
      </p:sp>
      <p:sp>
        <p:nvSpPr>
          <p:cNvPr id="4" name="Foliennummernplatzhalter 3">
            <a:extLst>
              <a:ext uri="{FF2B5EF4-FFF2-40B4-BE49-F238E27FC236}">
                <a16:creationId xmlns:a16="http://schemas.microsoft.com/office/drawing/2014/main" id="{01B20DC9-DFF6-41B6-8536-05486ED76E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5587843C-3C31-4EDE-B38F-E1C81A33FCEC}"/>
              </a:ext>
            </a:extLst>
          </p:cNvPr>
          <p:cNvPicPr>
            <a:picLocks noChangeAspect="1"/>
          </p:cNvPicPr>
          <p:nvPr/>
        </p:nvPicPr>
        <p:blipFill>
          <a:blip r:embed="rId2"/>
          <a:stretch>
            <a:fillRect/>
          </a:stretch>
        </p:blipFill>
        <p:spPr>
          <a:xfrm>
            <a:off x="8756301" y="1690688"/>
            <a:ext cx="3030206" cy="3151414"/>
          </a:xfrm>
          <a:prstGeom prst="rect">
            <a:avLst/>
          </a:prstGeom>
        </p:spPr>
      </p:pic>
    </p:spTree>
    <p:extLst>
      <p:ext uri="{BB962C8B-B14F-4D97-AF65-F5344CB8AC3E}">
        <p14:creationId xmlns:p14="http://schemas.microsoft.com/office/powerpoint/2010/main" val="326217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F1211-97B1-465B-BBF4-D3FE95C440E9}"/>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0AF6496-5411-4037-946D-3BDFF8493B30}"/>
              </a:ext>
            </a:extLst>
          </p:cNvPr>
          <p:cNvSpPr>
            <a:spLocks noGrp="1"/>
          </p:cNvSpPr>
          <p:nvPr>
            <p:ph idx="1"/>
          </p:nvPr>
        </p:nvSpPr>
        <p:spPr>
          <a:xfrm>
            <a:off x="838200" y="1825625"/>
            <a:ext cx="8316686" cy="4351338"/>
          </a:xfrm>
        </p:spPr>
        <p:txBody>
          <a:bodyPr>
            <a:normAutofit fontScale="70000" lnSpcReduction="20000"/>
          </a:bodyPr>
          <a:lstStyle/>
          <a:p>
            <a:pPr marL="0" indent="0">
              <a:spcAft>
                <a:spcPts val="600"/>
              </a:spcAft>
              <a:buNone/>
            </a:pPr>
            <a:r>
              <a:rPr lang="de-DE" b="1" dirty="0"/>
              <a:t>Anspruch der B-Bank gegen Gustav auf Schadensersatz aus § 280 Abs. 1 BGB </a:t>
            </a:r>
          </a:p>
          <a:p>
            <a:pPr>
              <a:spcAft>
                <a:spcPts val="600"/>
              </a:spcAft>
            </a:pPr>
            <a:r>
              <a:rPr lang="de-DE" dirty="0"/>
              <a:t>Die B-Bank könnte gegen Gustav einen Anspruch auf </a:t>
            </a:r>
            <a:r>
              <a:rPr lang="de-DE" b="1" dirty="0"/>
              <a:t>Schadensersatz aus § 280 Abs. 1 BGB </a:t>
            </a:r>
            <a:r>
              <a:rPr lang="de-DE" dirty="0"/>
              <a:t>haben.</a:t>
            </a:r>
          </a:p>
          <a:p>
            <a:pPr>
              <a:spcAft>
                <a:spcPts val="600"/>
              </a:spcAft>
            </a:pPr>
            <a:r>
              <a:rPr lang="de-DE" b="1" dirty="0"/>
              <a:t>Problem:</a:t>
            </a:r>
            <a:r>
              <a:rPr lang="de-DE" dirty="0"/>
              <a:t> Welches </a:t>
            </a:r>
            <a:r>
              <a:rPr lang="de-DE" b="1" dirty="0"/>
              <a:t>Schuldverhältnis</a:t>
            </a:r>
            <a:r>
              <a:rPr lang="de-DE" dirty="0"/>
              <a:t> sollte zwischen diesen beiden bestehen?</a:t>
            </a:r>
          </a:p>
          <a:p>
            <a:pPr>
              <a:spcAft>
                <a:spcPts val="600"/>
              </a:spcAft>
            </a:pPr>
            <a:r>
              <a:rPr lang="de-DE" b="1" dirty="0"/>
              <a:t>H.M.: </a:t>
            </a:r>
            <a:r>
              <a:rPr lang="de-DE" dirty="0"/>
              <a:t>Aufgrund der Pfändung einer schuldnerfremden Sache entsteht ein </a:t>
            </a:r>
            <a:r>
              <a:rPr lang="de-DE" b="1" dirty="0"/>
              <a:t>gesetzliches Schuldverhältnis </a:t>
            </a:r>
            <a:r>
              <a:rPr lang="de-DE" dirty="0"/>
              <a:t>privatrechtlicher Art zwischen dem Dritten und dem Vollstreckungsgläubiger.</a:t>
            </a:r>
          </a:p>
          <a:p>
            <a:pPr>
              <a:spcAft>
                <a:spcPts val="600"/>
              </a:spcAft>
            </a:pPr>
            <a:r>
              <a:rPr lang="de-DE" dirty="0"/>
              <a:t>Grundlage dieses Schuldverhältnisses soll der </a:t>
            </a:r>
            <a:r>
              <a:rPr lang="de-DE" b="1" dirty="0"/>
              <a:t>Freigabeanspruch aus § 1004 BGB </a:t>
            </a:r>
            <a:r>
              <a:rPr lang="de-DE" dirty="0"/>
              <a:t>sein, mag er auch während der Zwangsvollstreckung durch § 771 Abs. 1 ZPO gesperrt sein.</a:t>
            </a:r>
          </a:p>
          <a:p>
            <a:pPr>
              <a:spcAft>
                <a:spcPts val="600"/>
              </a:spcAft>
            </a:pPr>
            <a:r>
              <a:rPr lang="de-DE" dirty="0"/>
              <a:t>Seine Pflichten gegenüber dem Dritten verletzt der Vollstreckungsgläubiger aber erst, wenn für ihn </a:t>
            </a:r>
            <a:r>
              <a:rPr lang="de-DE" b="1" dirty="0"/>
              <a:t>greifbare Anhaltspunkte </a:t>
            </a:r>
            <a:r>
              <a:rPr lang="de-DE" dirty="0"/>
              <a:t>bestehen, dass die gepfändete Sache nicht im Eigentum des Schuldners steht, und er die Vollstreckung dennoch weiter betreibt.</a:t>
            </a:r>
          </a:p>
        </p:txBody>
      </p:sp>
      <p:sp>
        <p:nvSpPr>
          <p:cNvPr id="4" name="Foliennummernplatzhalter 3">
            <a:extLst>
              <a:ext uri="{FF2B5EF4-FFF2-40B4-BE49-F238E27FC236}">
                <a16:creationId xmlns:a16="http://schemas.microsoft.com/office/drawing/2014/main" id="{37E8BEEE-EBB5-456F-BD8E-6B4A3669C8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5AC32C49-03CD-4FD5-9D3E-ADBEE681A67D}"/>
              </a:ext>
            </a:extLst>
          </p:cNvPr>
          <p:cNvPicPr>
            <a:picLocks noChangeAspect="1"/>
          </p:cNvPicPr>
          <p:nvPr/>
        </p:nvPicPr>
        <p:blipFill>
          <a:blip r:embed="rId2"/>
          <a:stretch>
            <a:fillRect/>
          </a:stretch>
        </p:blipFill>
        <p:spPr>
          <a:xfrm>
            <a:off x="9372599" y="1870075"/>
            <a:ext cx="2581275" cy="1714500"/>
          </a:xfrm>
          <a:prstGeom prst="rect">
            <a:avLst/>
          </a:prstGeom>
        </p:spPr>
      </p:pic>
    </p:spTree>
    <p:extLst>
      <p:ext uri="{BB962C8B-B14F-4D97-AF65-F5344CB8AC3E}">
        <p14:creationId xmlns:p14="http://schemas.microsoft.com/office/powerpoint/2010/main" val="49264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F1211-97B1-465B-BBF4-D3FE95C440E9}"/>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0AF6496-5411-4037-946D-3BDFF8493B30}"/>
              </a:ext>
            </a:extLst>
          </p:cNvPr>
          <p:cNvSpPr>
            <a:spLocks noGrp="1"/>
          </p:cNvSpPr>
          <p:nvPr>
            <p:ph idx="1"/>
          </p:nvPr>
        </p:nvSpPr>
        <p:spPr>
          <a:xfrm>
            <a:off x="838200" y="1825625"/>
            <a:ext cx="7772400" cy="4351338"/>
          </a:xfrm>
        </p:spPr>
        <p:txBody>
          <a:bodyPr>
            <a:normAutofit fontScale="70000" lnSpcReduction="20000"/>
          </a:bodyPr>
          <a:lstStyle/>
          <a:p>
            <a:pPr marL="0" indent="0">
              <a:spcAft>
                <a:spcPts val="600"/>
              </a:spcAft>
              <a:buNone/>
            </a:pPr>
            <a:r>
              <a:rPr lang="de-DE" b="1" dirty="0"/>
              <a:t>Anspruch der B-Bank gegen Gustav auf Schadensersatz aus §§ 989, 990 BGB </a:t>
            </a:r>
          </a:p>
          <a:p>
            <a:pPr>
              <a:spcAft>
                <a:spcPts val="600"/>
              </a:spcAft>
            </a:pPr>
            <a:r>
              <a:rPr lang="de-DE" dirty="0"/>
              <a:t>Denkbar ist auch ein Schadensersatzanspruch aus </a:t>
            </a:r>
            <a:r>
              <a:rPr lang="de-DE" b="1" dirty="0"/>
              <a:t>§§ 989, 990 BGB.</a:t>
            </a:r>
          </a:p>
          <a:p>
            <a:pPr>
              <a:spcAft>
                <a:spcPts val="600"/>
              </a:spcAft>
            </a:pPr>
            <a:r>
              <a:rPr lang="de-DE" dirty="0"/>
              <a:t>Aber: Können diese Vorschriften </a:t>
            </a:r>
            <a:r>
              <a:rPr lang="de-DE" b="1" dirty="0"/>
              <a:t>während des Vollstreckungsverfahrens anwendbar </a:t>
            </a:r>
            <a:r>
              <a:rPr lang="de-DE" dirty="0"/>
              <a:t>sein?</a:t>
            </a:r>
          </a:p>
          <a:p>
            <a:pPr>
              <a:spcAft>
                <a:spcPts val="600"/>
              </a:spcAft>
            </a:pPr>
            <a:r>
              <a:rPr lang="de-DE" b="1" dirty="0"/>
              <a:t>Dagegen spricht: </a:t>
            </a:r>
            <a:r>
              <a:rPr lang="de-DE" dirty="0"/>
              <a:t>Während der Zwangsvollstreckung ist der Herausgabeanspruch aus § 985 BGB nach </a:t>
            </a:r>
            <a:r>
              <a:rPr lang="de-DE" dirty="0" err="1"/>
              <a:t>h.M</a:t>
            </a:r>
            <a:r>
              <a:rPr lang="de-DE" dirty="0"/>
              <a:t>. durch § 771 Abs. 1 ZPO gesperrt, so dass schon </a:t>
            </a:r>
            <a:r>
              <a:rPr lang="de-DE" b="1" dirty="0"/>
              <a:t>keine Vindikationslage </a:t>
            </a:r>
            <a:r>
              <a:rPr lang="de-DE" dirty="0"/>
              <a:t>besteht</a:t>
            </a:r>
          </a:p>
          <a:p>
            <a:pPr>
              <a:spcAft>
                <a:spcPts val="600"/>
              </a:spcAft>
            </a:pPr>
            <a:r>
              <a:rPr lang="de-DE" b="1" dirty="0"/>
              <a:t>Aber: </a:t>
            </a:r>
            <a:r>
              <a:rPr lang="de-DE" dirty="0"/>
              <a:t>Dennoch muss § 771 Abs. 1 ZPO der </a:t>
            </a:r>
            <a:r>
              <a:rPr lang="de-DE" b="1" dirty="0"/>
              <a:t>Geltendmachung von Sekundäransprüchen </a:t>
            </a:r>
            <a:r>
              <a:rPr lang="de-DE" dirty="0"/>
              <a:t>aus dem Eigentümer-Besitzer-Verhältnis nicht entgegenstehen.</a:t>
            </a:r>
          </a:p>
          <a:p>
            <a:pPr>
              <a:spcAft>
                <a:spcPts val="600"/>
              </a:spcAft>
            </a:pPr>
            <a:r>
              <a:rPr lang="de-DE" b="1" dirty="0"/>
              <a:t>Hier: </a:t>
            </a:r>
            <a:r>
              <a:rPr lang="de-DE" dirty="0"/>
              <a:t>Ein Anspruch aus §§ 989, 990 BGB scheitert jedenfalls am </a:t>
            </a:r>
            <a:r>
              <a:rPr lang="de-DE" b="1" dirty="0"/>
              <a:t>fehlenden bösen Glauben </a:t>
            </a:r>
            <a:r>
              <a:rPr lang="de-DE" dirty="0"/>
              <a:t>des Gustav.</a:t>
            </a:r>
          </a:p>
        </p:txBody>
      </p:sp>
      <p:sp>
        <p:nvSpPr>
          <p:cNvPr id="4" name="Foliennummernplatzhalter 3">
            <a:extLst>
              <a:ext uri="{FF2B5EF4-FFF2-40B4-BE49-F238E27FC236}">
                <a16:creationId xmlns:a16="http://schemas.microsoft.com/office/drawing/2014/main" id="{37E8BEEE-EBB5-456F-BD8E-6B4A3669C8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7541248F-2687-4115-8130-0A21D16A7B31}"/>
              </a:ext>
            </a:extLst>
          </p:cNvPr>
          <p:cNvPicPr>
            <a:picLocks noChangeAspect="1"/>
          </p:cNvPicPr>
          <p:nvPr/>
        </p:nvPicPr>
        <p:blipFill>
          <a:blip r:embed="rId2"/>
          <a:stretch>
            <a:fillRect/>
          </a:stretch>
        </p:blipFill>
        <p:spPr>
          <a:xfrm>
            <a:off x="8610600" y="1825625"/>
            <a:ext cx="3169383" cy="2111602"/>
          </a:xfrm>
          <a:prstGeom prst="rect">
            <a:avLst/>
          </a:prstGeom>
        </p:spPr>
      </p:pic>
    </p:spTree>
    <p:extLst>
      <p:ext uri="{BB962C8B-B14F-4D97-AF65-F5344CB8AC3E}">
        <p14:creationId xmlns:p14="http://schemas.microsoft.com/office/powerpoint/2010/main" val="47819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4F24C71-66B2-DC3A-BE74-D95CFB8243C4}"/>
              </a:ext>
            </a:extLst>
          </p:cNvPr>
          <p:cNvSpPr>
            <a:spLocks noGrp="1"/>
          </p:cNvSpPr>
          <p:nvPr>
            <p:ph type="body" sz="quarter" idx="10"/>
          </p:nvPr>
        </p:nvSpPr>
        <p:spPr/>
        <p:txBody>
          <a:bodyPr/>
          <a:lstStyle/>
          <a:p>
            <a:r>
              <a:rPr lang="de-DE" dirty="0"/>
              <a:t>1. Enthaftung ohne Veräußerung gem. § 1122 BGB</a:t>
            </a:r>
          </a:p>
        </p:txBody>
      </p:sp>
      <p:sp>
        <p:nvSpPr>
          <p:cNvPr id="3" name="Textplatzhalter 2">
            <a:extLst>
              <a:ext uri="{FF2B5EF4-FFF2-40B4-BE49-F238E27FC236}">
                <a16:creationId xmlns:a16="http://schemas.microsoft.com/office/drawing/2014/main" id="{F4AC7A86-BD5B-2412-EE97-DC7AECFAE57B}"/>
              </a:ext>
            </a:extLst>
          </p:cNvPr>
          <p:cNvSpPr>
            <a:spLocks noGrp="1"/>
          </p:cNvSpPr>
          <p:nvPr>
            <p:ph type="body" sz="quarter" idx="11"/>
          </p:nvPr>
        </p:nvSpPr>
        <p:spPr/>
        <p:txBody>
          <a:bodyPr/>
          <a:lstStyle/>
          <a:p>
            <a:pPr>
              <a:buFont typeface="Arial" panose="020B0604020202020204" pitchFamily="34" charset="0"/>
              <a:buChar char="•"/>
            </a:pPr>
            <a:r>
              <a:rPr lang="de-DE" sz="2000" dirty="0"/>
              <a:t>§1122 I BGB bei Erzeugnissen, wenn innerhalb der Grenzen einer ordnungsgemäßen Wirtschaft getrennt worden.</a:t>
            </a:r>
          </a:p>
          <a:p>
            <a:pPr lvl="1">
              <a:buFont typeface="Arial" panose="020B0604020202020204" pitchFamily="34" charset="0"/>
              <a:buChar char="•"/>
            </a:pPr>
            <a:r>
              <a:rPr lang="de-DE" sz="1400" dirty="0"/>
              <a:t>Bsp.: Bauer B hat von seinem Grundstück das reife Getreide geerntet, und bringt es zur Herstellung von Mehl in eine Mühle.</a:t>
            </a:r>
          </a:p>
          <a:p>
            <a:pPr>
              <a:buFont typeface="Arial" panose="020B0604020202020204" pitchFamily="34" charset="0"/>
              <a:buChar char="•"/>
            </a:pPr>
            <a:r>
              <a:rPr lang="de-DE" sz="2000" dirty="0"/>
              <a:t>§1122 II: Bei Zubehörstücken, wenn Zubehöreigenschaft innerhalb Grenzen einer ordnungsmäßigen Wirtschaft vor der Beschlagnahme aufgehoben wird </a:t>
            </a:r>
          </a:p>
          <a:p>
            <a:pPr lvl="1">
              <a:buFont typeface="Arial" panose="020B0604020202020204" pitchFamily="34" charset="0"/>
              <a:buChar char="•"/>
            </a:pPr>
            <a:r>
              <a:rPr lang="de-DE" sz="1400" dirty="0"/>
              <a:t>Bsp.: S ist Eigentümer eines landwirtschaftlich genutzten Grundstücks. Für Bewirtschaftung hat S einen Traktor erworben. Nach einigen Jahren sortiert  S den nun alten Traktor wirtschaftlich sinnvoll aus, und nutzt nur noch zu privaten Zwecken. </a:t>
            </a:r>
          </a:p>
          <a:p>
            <a:pPr lvl="1">
              <a:buFont typeface="Arial" panose="020B0604020202020204" pitchFamily="34" charset="0"/>
              <a:buChar char="•"/>
            </a:pPr>
            <a:r>
              <a:rPr lang="de-DE" sz="1400" dirty="0"/>
              <a:t>=&gt; dient nicht mehr Grundstück =&gt; kein Zubehör mehr iSd § 97 BGB</a:t>
            </a:r>
          </a:p>
          <a:p>
            <a:pPr lvl="1">
              <a:buFont typeface="Arial" panose="020B0604020202020204" pitchFamily="34" charset="0"/>
              <a:buChar char="•"/>
            </a:pPr>
            <a:r>
              <a:rPr lang="de-DE" sz="1400" dirty="0"/>
              <a:t>=&gt; Traktor kann ohne Verstoß gegen § 865 II 1 ZPO gepfändet werden </a:t>
            </a:r>
          </a:p>
        </p:txBody>
      </p:sp>
      <p:sp>
        <p:nvSpPr>
          <p:cNvPr id="4" name="Foliennummernplatzhalter 3">
            <a:extLst>
              <a:ext uri="{FF2B5EF4-FFF2-40B4-BE49-F238E27FC236}">
                <a16:creationId xmlns:a16="http://schemas.microsoft.com/office/drawing/2014/main" id="{40AD7153-311F-C1D7-F699-FD6995BBE313}"/>
              </a:ext>
            </a:extLst>
          </p:cNvPr>
          <p:cNvSpPr>
            <a:spLocks noGrp="1"/>
          </p:cNvSpPr>
          <p:nvPr>
            <p:ph type="sldNum" sz="quarter" idx="13"/>
          </p:nvPr>
        </p:nvSpPr>
        <p:spPr/>
        <p:txBody>
          <a:bodyPr/>
          <a:lstStyle/>
          <a:p>
            <a:pPr>
              <a:defRPr/>
            </a:pPr>
            <a:fld id="{3403F9C6-84D0-4162-91EE-42F978B0FA19}" type="slidenum">
              <a:rPr lang="de-DE" altLang="de-DE" smtClean="0"/>
              <a:pPr>
                <a:defRPr/>
              </a:pPr>
              <a:t>5</a:t>
            </a:fld>
            <a:endParaRPr lang="de-DE" altLang="de-DE" dirty="0"/>
          </a:p>
        </p:txBody>
      </p:sp>
    </p:spTree>
    <p:extLst>
      <p:ext uri="{BB962C8B-B14F-4D97-AF65-F5344CB8AC3E}">
        <p14:creationId xmlns:p14="http://schemas.microsoft.com/office/powerpoint/2010/main" val="4233872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F1211-97B1-465B-BBF4-D3FE95C440E9}"/>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0AF6496-5411-4037-946D-3BDFF8493B30}"/>
              </a:ext>
            </a:extLst>
          </p:cNvPr>
          <p:cNvSpPr>
            <a:spLocks noGrp="1"/>
          </p:cNvSpPr>
          <p:nvPr>
            <p:ph idx="1"/>
          </p:nvPr>
        </p:nvSpPr>
        <p:spPr>
          <a:xfrm>
            <a:off x="838200" y="1825625"/>
            <a:ext cx="7946571" cy="4351338"/>
          </a:xfrm>
        </p:spPr>
        <p:txBody>
          <a:bodyPr>
            <a:normAutofit fontScale="77500" lnSpcReduction="20000"/>
          </a:bodyPr>
          <a:lstStyle/>
          <a:p>
            <a:pPr marL="0" indent="0">
              <a:spcAft>
                <a:spcPts val="600"/>
              </a:spcAft>
              <a:buNone/>
            </a:pPr>
            <a:r>
              <a:rPr lang="de-DE" b="1" dirty="0"/>
              <a:t>Anspruch der B-Bank gegen Gustav auf Schadensersatz aus § 823 Abs. 1 BGB </a:t>
            </a:r>
          </a:p>
          <a:p>
            <a:pPr>
              <a:spcAft>
                <a:spcPts val="600"/>
              </a:spcAft>
            </a:pPr>
            <a:r>
              <a:rPr lang="de-DE" dirty="0"/>
              <a:t>Da eine Vindikationslage nicht gegeben ist, kann </a:t>
            </a:r>
            <a:r>
              <a:rPr lang="de-DE" b="1" dirty="0"/>
              <a:t>§ 993 Abs. 1 Hs. 2 BGB</a:t>
            </a:r>
            <a:r>
              <a:rPr lang="de-DE" dirty="0"/>
              <a:t> der Anwendung von § 823 Abs. 1 BGB nicht entgegenstehen.</a:t>
            </a:r>
          </a:p>
          <a:p>
            <a:pPr>
              <a:spcAft>
                <a:spcPts val="600"/>
              </a:spcAft>
            </a:pPr>
            <a:r>
              <a:rPr lang="de-DE" dirty="0"/>
              <a:t>Verletzt ist die B-Bank hier in ihrem </a:t>
            </a:r>
            <a:r>
              <a:rPr lang="de-DE" b="1" dirty="0"/>
              <a:t>Eigentum</a:t>
            </a:r>
            <a:r>
              <a:rPr lang="de-DE" dirty="0"/>
              <a:t> an dem Vorbrecher.</a:t>
            </a:r>
          </a:p>
          <a:p>
            <a:pPr>
              <a:spcAft>
                <a:spcPts val="600"/>
              </a:spcAft>
            </a:pPr>
            <a:r>
              <a:rPr lang="de-DE" dirty="0"/>
              <a:t>Dieser Eigentumsverlust beruht auf dem haftungsbegründend kausalen </a:t>
            </a:r>
            <a:r>
              <a:rPr lang="de-DE" b="1" dirty="0"/>
              <a:t>Betreiben der Zwangsvollstreckung </a:t>
            </a:r>
            <a:r>
              <a:rPr lang="de-DE" dirty="0"/>
              <a:t>durch Gustav.</a:t>
            </a:r>
          </a:p>
          <a:p>
            <a:pPr>
              <a:spcAft>
                <a:spcPts val="600"/>
              </a:spcAft>
            </a:pPr>
            <a:r>
              <a:rPr lang="de-DE" dirty="0"/>
              <a:t>Dieser Eigentumsverlust ist nach </a:t>
            </a:r>
            <a:r>
              <a:rPr lang="de-DE" dirty="0" err="1"/>
              <a:t>h.M</a:t>
            </a:r>
            <a:r>
              <a:rPr lang="de-DE" dirty="0"/>
              <a:t>. </a:t>
            </a:r>
            <a:r>
              <a:rPr lang="de-DE" b="1" dirty="0"/>
              <a:t>nicht gerechtfertigt</a:t>
            </a:r>
            <a:r>
              <a:rPr lang="de-DE" dirty="0"/>
              <a:t>, weil Gustav an der schuldnerfremden Sache </a:t>
            </a:r>
            <a:r>
              <a:rPr lang="de-DE" b="1" dirty="0"/>
              <a:t>kein Pfändungspfandrecht </a:t>
            </a:r>
            <a:r>
              <a:rPr lang="de-DE" dirty="0"/>
              <a:t>erworben hat.</a:t>
            </a:r>
          </a:p>
          <a:p>
            <a:pPr>
              <a:spcAft>
                <a:spcPts val="600"/>
              </a:spcAft>
            </a:pPr>
            <a:r>
              <a:rPr lang="de-DE" dirty="0"/>
              <a:t>Jedoch handelte Gustav </a:t>
            </a:r>
            <a:r>
              <a:rPr lang="de-DE" b="1" dirty="0"/>
              <a:t>ohne Verschulden </a:t>
            </a:r>
            <a:r>
              <a:rPr lang="de-DE" dirty="0"/>
              <a:t>und scheidet der Anspruch aus § 823 Abs. 1 BGB aus diesem Grund aus.</a:t>
            </a:r>
          </a:p>
        </p:txBody>
      </p:sp>
      <p:sp>
        <p:nvSpPr>
          <p:cNvPr id="4" name="Foliennummernplatzhalter 3">
            <a:extLst>
              <a:ext uri="{FF2B5EF4-FFF2-40B4-BE49-F238E27FC236}">
                <a16:creationId xmlns:a16="http://schemas.microsoft.com/office/drawing/2014/main" id="{37E8BEEE-EBB5-456F-BD8E-6B4A3669C8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EC7F9522-5FAD-436C-8A83-FCE6E96CB064}"/>
              </a:ext>
            </a:extLst>
          </p:cNvPr>
          <p:cNvPicPr>
            <a:picLocks noChangeAspect="1"/>
          </p:cNvPicPr>
          <p:nvPr/>
        </p:nvPicPr>
        <p:blipFill>
          <a:blip r:embed="rId2"/>
          <a:stretch>
            <a:fillRect/>
          </a:stretch>
        </p:blipFill>
        <p:spPr>
          <a:xfrm>
            <a:off x="9049430" y="1601561"/>
            <a:ext cx="2738115" cy="2099582"/>
          </a:xfrm>
          <a:prstGeom prst="rect">
            <a:avLst/>
          </a:prstGeom>
        </p:spPr>
      </p:pic>
    </p:spTree>
    <p:extLst>
      <p:ext uri="{BB962C8B-B14F-4D97-AF65-F5344CB8AC3E}">
        <p14:creationId xmlns:p14="http://schemas.microsoft.com/office/powerpoint/2010/main" val="37244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F1211-97B1-465B-BBF4-D3FE95C440E9}"/>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0AF6496-5411-4037-946D-3BDFF8493B30}"/>
              </a:ext>
            </a:extLst>
          </p:cNvPr>
          <p:cNvSpPr>
            <a:spLocks noGrp="1"/>
          </p:cNvSpPr>
          <p:nvPr>
            <p:ph idx="1"/>
          </p:nvPr>
        </p:nvSpPr>
        <p:spPr>
          <a:xfrm>
            <a:off x="838200" y="1825625"/>
            <a:ext cx="7844481" cy="4351338"/>
          </a:xfrm>
        </p:spPr>
        <p:txBody>
          <a:bodyPr>
            <a:normAutofit fontScale="92500" lnSpcReduction="20000"/>
          </a:bodyPr>
          <a:lstStyle/>
          <a:p>
            <a:pPr marL="0" indent="0">
              <a:spcAft>
                <a:spcPts val="600"/>
              </a:spcAft>
              <a:buNone/>
            </a:pPr>
            <a:r>
              <a:rPr lang="de-DE" b="1" dirty="0"/>
              <a:t>Anspruch aus §§ 687 Abs. 2, 678 BGB </a:t>
            </a:r>
          </a:p>
          <a:p>
            <a:pPr>
              <a:spcAft>
                <a:spcPts val="600"/>
              </a:spcAft>
            </a:pPr>
            <a:r>
              <a:rPr lang="de-DE" dirty="0"/>
              <a:t>Auch ein Anspruch unter dem Gesichtspunkt der </a:t>
            </a:r>
            <a:r>
              <a:rPr lang="de-DE" b="1" dirty="0"/>
              <a:t>angemaßten Eigengeschäftsführung </a:t>
            </a:r>
            <a:r>
              <a:rPr lang="de-DE" dirty="0"/>
              <a:t>scheidet aus.</a:t>
            </a:r>
          </a:p>
          <a:p>
            <a:pPr>
              <a:spcAft>
                <a:spcPts val="600"/>
              </a:spcAft>
            </a:pPr>
            <a:r>
              <a:rPr lang="de-DE" dirty="0"/>
              <a:t>Zwar ist die wirtschaftliche Verwertung einer Sache Angelegenheit des Eigentümers, so dass ein objektiv </a:t>
            </a:r>
            <a:r>
              <a:rPr lang="de-DE" b="1" dirty="0"/>
              <a:t>fremdes Geschäft </a:t>
            </a:r>
            <a:r>
              <a:rPr lang="de-DE" dirty="0"/>
              <a:t>vorliegt.</a:t>
            </a:r>
          </a:p>
          <a:p>
            <a:pPr>
              <a:spcAft>
                <a:spcPts val="600"/>
              </a:spcAft>
            </a:pPr>
            <a:r>
              <a:rPr lang="de-DE" dirty="0"/>
              <a:t>Jedoch hielt Gustav den Vorbrecher für Renates Eigentum.</a:t>
            </a:r>
          </a:p>
          <a:p>
            <a:pPr>
              <a:spcAft>
                <a:spcPts val="600"/>
              </a:spcAft>
            </a:pPr>
            <a:r>
              <a:rPr lang="de-DE" dirty="0"/>
              <a:t>In diesem Fall wäre er aufgrund des Pfändungspfandrechts zur Verwertung berechtigt, so dass Gustav das </a:t>
            </a:r>
            <a:r>
              <a:rPr lang="de-DE" b="1" dirty="0"/>
              <a:t>Bewusstsein von der Fremdheit des Geschäfts </a:t>
            </a:r>
            <a:r>
              <a:rPr lang="de-DE" dirty="0"/>
              <a:t>fehlt.</a:t>
            </a:r>
          </a:p>
        </p:txBody>
      </p:sp>
      <p:sp>
        <p:nvSpPr>
          <p:cNvPr id="4" name="Foliennummernplatzhalter 3">
            <a:extLst>
              <a:ext uri="{FF2B5EF4-FFF2-40B4-BE49-F238E27FC236}">
                <a16:creationId xmlns:a16="http://schemas.microsoft.com/office/drawing/2014/main" id="{37E8BEEE-EBB5-456F-BD8E-6B4A3669C8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4FF61859-AA22-490B-ACA9-3B8B11C914A7}"/>
              </a:ext>
            </a:extLst>
          </p:cNvPr>
          <p:cNvPicPr>
            <a:picLocks noChangeAspect="1"/>
          </p:cNvPicPr>
          <p:nvPr/>
        </p:nvPicPr>
        <p:blipFill>
          <a:blip r:embed="rId2"/>
          <a:stretch>
            <a:fillRect/>
          </a:stretch>
        </p:blipFill>
        <p:spPr>
          <a:xfrm>
            <a:off x="8828314" y="1825625"/>
            <a:ext cx="2955471" cy="2216603"/>
          </a:xfrm>
          <a:prstGeom prst="rect">
            <a:avLst/>
          </a:prstGeom>
        </p:spPr>
      </p:pic>
    </p:spTree>
    <p:extLst>
      <p:ext uri="{BB962C8B-B14F-4D97-AF65-F5344CB8AC3E}">
        <p14:creationId xmlns:p14="http://schemas.microsoft.com/office/powerpoint/2010/main" val="68603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318C73-8A51-459C-AFDB-F15F31B24DF7}"/>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E425F214-A6CC-4E5D-B1E7-E0CC6704DCF5}"/>
              </a:ext>
            </a:extLst>
          </p:cNvPr>
          <p:cNvSpPr>
            <a:spLocks noGrp="1"/>
          </p:cNvSpPr>
          <p:nvPr>
            <p:ph idx="1"/>
          </p:nvPr>
        </p:nvSpPr>
        <p:spPr>
          <a:xfrm>
            <a:off x="838200" y="1825625"/>
            <a:ext cx="7576457" cy="4351338"/>
          </a:xfrm>
        </p:spPr>
        <p:txBody>
          <a:bodyPr>
            <a:normAutofit fontScale="55000" lnSpcReduction="20000"/>
          </a:bodyPr>
          <a:lstStyle/>
          <a:p>
            <a:pPr marL="0" indent="0">
              <a:spcAft>
                <a:spcPts val="600"/>
              </a:spcAft>
              <a:buNone/>
            </a:pPr>
            <a:r>
              <a:rPr lang="de-DE" b="1" dirty="0"/>
              <a:t>Anspruch der B-Bank gegen Gustav auf Erlösherausgabe aus § 812 Abs. 1 Satz 1 Alt. 2 BGB (1) </a:t>
            </a:r>
          </a:p>
          <a:p>
            <a:pPr>
              <a:spcAft>
                <a:spcPts val="600"/>
              </a:spcAft>
            </a:pPr>
            <a:r>
              <a:rPr lang="de-DE" dirty="0"/>
              <a:t>Gustav hat den </a:t>
            </a:r>
            <a:r>
              <a:rPr lang="de-DE" b="1" dirty="0"/>
              <a:t>Erlös aus der Versteigerung </a:t>
            </a:r>
            <a:r>
              <a:rPr lang="de-DE" dirty="0"/>
              <a:t>erlangt, wobei es sich vorliegend um </a:t>
            </a:r>
            <a:r>
              <a:rPr lang="de-DE" b="1" dirty="0"/>
              <a:t>Buchgeld</a:t>
            </a:r>
            <a:r>
              <a:rPr lang="de-DE" dirty="0"/>
              <a:t> handeln dürfte.</a:t>
            </a:r>
          </a:p>
          <a:p>
            <a:pPr>
              <a:spcAft>
                <a:spcPts val="600"/>
              </a:spcAft>
            </a:pPr>
            <a:r>
              <a:rPr lang="de-DE" dirty="0"/>
              <a:t>Dies müsste </a:t>
            </a:r>
            <a:r>
              <a:rPr lang="de-DE" b="1" dirty="0"/>
              <a:t>in sonstiger Weise </a:t>
            </a:r>
            <a:r>
              <a:rPr lang="de-DE" dirty="0"/>
              <a:t>geschehen sein, d.h. nicht durch Leistung.</a:t>
            </a:r>
          </a:p>
          <a:p>
            <a:pPr>
              <a:spcAft>
                <a:spcPts val="600"/>
              </a:spcAft>
            </a:pPr>
            <a:r>
              <a:rPr lang="de-DE" dirty="0"/>
              <a:t>Die Verschaffung von Rechten an dem Erlös durch Ablieferung gemäß </a:t>
            </a:r>
            <a:r>
              <a:rPr lang="de-DE" b="1" dirty="0"/>
              <a:t>§ 819 ZPO </a:t>
            </a:r>
            <a:r>
              <a:rPr lang="de-DE" dirty="0"/>
              <a:t>besteht ebenfalls durch einen privatrechtsgestaltenden Hoheitsakt und nicht durch eine privatrechtliche Zuwendung.</a:t>
            </a:r>
          </a:p>
          <a:p>
            <a:r>
              <a:rPr lang="de-DE" dirty="0"/>
              <a:t>Gustav ist </a:t>
            </a:r>
            <a:r>
              <a:rPr lang="de-DE" b="1" dirty="0"/>
              <a:t>auf Kosten </a:t>
            </a:r>
            <a:r>
              <a:rPr lang="de-DE" dirty="0"/>
              <a:t>der B Bank bereichert, wenn sein Erlöserwerb </a:t>
            </a:r>
            <a:r>
              <a:rPr lang="de-DE" b="1" dirty="0"/>
              <a:t>im Widerspruch zum wirtschaftlichen Zuweisungsgehalt </a:t>
            </a:r>
            <a:r>
              <a:rPr lang="de-DE" dirty="0"/>
              <a:t>einer absolut geschützten Rechtsposition der B-Bank erfolgte</a:t>
            </a:r>
          </a:p>
          <a:p>
            <a:pPr marL="815975" indent="-457200">
              <a:buFontTx/>
              <a:buChar char="-"/>
            </a:pPr>
            <a:r>
              <a:rPr lang="de-DE" sz="2600" dirty="0"/>
              <a:t>In analoger Anwendung von § 1247 Satz 2 BGB wurde zunächst die B-Bank zur dinglich Berechtigten an dem Erlös. </a:t>
            </a:r>
          </a:p>
          <a:p>
            <a:pPr marL="815975" indent="-457200">
              <a:buFontTx/>
              <a:buChar char="-"/>
            </a:pPr>
            <a:r>
              <a:rPr lang="de-DE" sz="2600" dirty="0"/>
              <a:t>Indem der Gerichtsvollzieher diesen Erlös an Gustav auskehrte, verlor sie diese dingliche Berechtigung.</a:t>
            </a:r>
          </a:p>
          <a:p>
            <a:pPr marL="815975" indent="-457200">
              <a:buFontTx/>
              <a:buChar char="-"/>
            </a:pPr>
            <a:r>
              <a:rPr lang="de-DE" sz="2600" dirty="0"/>
              <a:t>Deshalb ist Gustav in Höhe des empfangenen Erlöses auf Kosten der B-Bank bereichert. </a:t>
            </a:r>
          </a:p>
        </p:txBody>
      </p:sp>
      <p:sp>
        <p:nvSpPr>
          <p:cNvPr id="4" name="Foliennummernplatzhalter 3">
            <a:extLst>
              <a:ext uri="{FF2B5EF4-FFF2-40B4-BE49-F238E27FC236}">
                <a16:creationId xmlns:a16="http://schemas.microsoft.com/office/drawing/2014/main" id="{5C1819F8-7603-4C24-87F4-2678EB9055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3599BE0F-3FEA-447B-9F90-E176698B4756}"/>
              </a:ext>
            </a:extLst>
          </p:cNvPr>
          <p:cNvPicPr>
            <a:picLocks noChangeAspect="1"/>
          </p:cNvPicPr>
          <p:nvPr/>
        </p:nvPicPr>
        <p:blipFill>
          <a:blip r:embed="rId2"/>
          <a:stretch>
            <a:fillRect/>
          </a:stretch>
        </p:blipFill>
        <p:spPr>
          <a:xfrm>
            <a:off x="9013371" y="1690688"/>
            <a:ext cx="2536372" cy="2694895"/>
          </a:xfrm>
          <a:prstGeom prst="rect">
            <a:avLst/>
          </a:prstGeom>
        </p:spPr>
      </p:pic>
    </p:spTree>
    <p:extLst>
      <p:ext uri="{BB962C8B-B14F-4D97-AF65-F5344CB8AC3E}">
        <p14:creationId xmlns:p14="http://schemas.microsoft.com/office/powerpoint/2010/main" val="42517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03E11-1A93-4348-BA7A-9B7649DFECF5}"/>
              </a:ext>
            </a:extLst>
          </p:cNvPr>
          <p:cNvSpPr>
            <a:spLocks noGrp="1"/>
          </p:cNvSpPr>
          <p:nvPr>
            <p:ph type="title"/>
          </p:nvPr>
        </p:nvSpPr>
        <p:spPr/>
        <p:txBody>
          <a:bodyPr/>
          <a:lstStyle/>
          <a:p>
            <a:r>
              <a:rPr lang="de-DE" dirty="0">
                <a:solidFill>
                  <a:prstClr val="black"/>
                </a:solidFill>
              </a:rPr>
              <a:t>Vollstreckung in bewegliche Sachen</a:t>
            </a:r>
            <a:br>
              <a:rPr lang="de-DE" dirty="0">
                <a:solidFill>
                  <a:prstClr val="black"/>
                </a:solidFill>
              </a:rPr>
            </a:br>
            <a:r>
              <a:rPr lang="de-DE" sz="2800" dirty="0">
                <a:solidFill>
                  <a:prstClr val="black"/>
                </a:solidFill>
              </a:rPr>
              <a:t>Vollstreckung in schuldnerfremde Sachen</a:t>
            </a:r>
            <a:endParaRPr lang="de-DE" dirty="0"/>
          </a:p>
        </p:txBody>
      </p:sp>
      <p:sp>
        <p:nvSpPr>
          <p:cNvPr id="3" name="Inhaltsplatzhalter 2">
            <a:extLst>
              <a:ext uri="{FF2B5EF4-FFF2-40B4-BE49-F238E27FC236}">
                <a16:creationId xmlns:a16="http://schemas.microsoft.com/office/drawing/2014/main" id="{31470840-B55D-4AF2-B3C9-A20DF9E5DDC4}"/>
              </a:ext>
            </a:extLst>
          </p:cNvPr>
          <p:cNvSpPr>
            <a:spLocks noGrp="1"/>
          </p:cNvSpPr>
          <p:nvPr>
            <p:ph idx="1"/>
          </p:nvPr>
        </p:nvSpPr>
        <p:spPr>
          <a:xfrm>
            <a:off x="838200" y="1825625"/>
            <a:ext cx="7282543" cy="4351338"/>
          </a:xfrm>
        </p:spPr>
        <p:txBody>
          <a:bodyPr>
            <a:normAutofit fontScale="55000" lnSpcReduction="20000"/>
          </a:bodyPr>
          <a:lstStyle/>
          <a:p>
            <a:pPr marL="0" indent="0">
              <a:spcAft>
                <a:spcPts val="600"/>
              </a:spcAft>
              <a:buNone/>
            </a:pPr>
            <a:r>
              <a:rPr lang="de-DE" b="1" dirty="0"/>
              <a:t>Anspruch auf Erlösherausgabe aus § 812 Abs. 1 Satz 1 Alt. 2 BGB (2)</a:t>
            </a:r>
          </a:p>
          <a:p>
            <a:pPr>
              <a:spcAft>
                <a:spcPts val="600"/>
              </a:spcAft>
            </a:pPr>
            <a:r>
              <a:rPr lang="de-DE" dirty="0"/>
              <a:t>Danach besteht der Anspruch auf Erlösherausgabe aus § 812 Abs. 1 Satz 1 Alt. 2 BGB, wenn Gustav den Erlös </a:t>
            </a:r>
            <a:r>
              <a:rPr lang="de-DE" b="1" dirty="0"/>
              <a:t>ohne rechtlichen Grund </a:t>
            </a:r>
            <a:r>
              <a:rPr lang="de-DE" dirty="0"/>
              <a:t>empfangen hat.</a:t>
            </a:r>
          </a:p>
          <a:p>
            <a:pPr>
              <a:spcAft>
                <a:spcPts val="600"/>
              </a:spcAft>
            </a:pPr>
            <a:r>
              <a:rPr lang="de-DE" dirty="0"/>
              <a:t>Ein Rechtsgrund zum Behaltendürfen des Erlöses besteht dabei nur, wenn Gustavs auf Kosten der B-Bank </a:t>
            </a:r>
            <a:r>
              <a:rPr lang="de-DE" b="1" dirty="0"/>
              <a:t>aus irgend einem privatrechtlich beachtlichen Gesichtspunkt gerechtfertigt </a:t>
            </a:r>
            <a:r>
              <a:rPr lang="de-DE" dirty="0"/>
              <a:t>ist.</a:t>
            </a:r>
          </a:p>
          <a:p>
            <a:pPr>
              <a:spcAft>
                <a:spcPts val="600"/>
              </a:spcAft>
            </a:pPr>
            <a:r>
              <a:rPr lang="de-DE" dirty="0"/>
              <a:t>Die </a:t>
            </a:r>
            <a:r>
              <a:rPr lang="de-DE" b="1" dirty="0"/>
              <a:t>Verstrickung</a:t>
            </a:r>
            <a:r>
              <a:rPr lang="de-DE" dirty="0"/>
              <a:t> der gepfändeten Sache legitimiert die Verwertung und bildet die Grundlage für die privatrechtsgestaltenden Hoheitsakte des Gerichtsvollziehers.</a:t>
            </a:r>
          </a:p>
          <a:p>
            <a:pPr>
              <a:spcAft>
                <a:spcPts val="600"/>
              </a:spcAft>
            </a:pPr>
            <a:r>
              <a:rPr lang="de-DE" dirty="0"/>
              <a:t>Damit der Vollstreckungsgläubiger den Erlös für sich vereinnahmen darf, braucht er allerdings ein </a:t>
            </a:r>
            <a:r>
              <a:rPr lang="de-DE" b="1" dirty="0"/>
              <a:t>Pfändungspfandrecht.</a:t>
            </a:r>
          </a:p>
          <a:p>
            <a:pPr>
              <a:spcAft>
                <a:spcPts val="600"/>
              </a:spcAft>
            </a:pPr>
            <a:r>
              <a:rPr lang="de-DE" dirty="0"/>
              <a:t>Nach der herrschenden gemischt-privat-öffentlich-rechtlichen Rechtsnatur des Pfändungspfandrecht entsteht dieses allerdings nicht an schuldnerfremden Sachen.</a:t>
            </a:r>
          </a:p>
          <a:p>
            <a:pPr>
              <a:spcAft>
                <a:spcPts val="600"/>
              </a:spcAft>
            </a:pPr>
            <a:r>
              <a:rPr lang="de-DE" b="1" dirty="0"/>
              <a:t>Daraus folgt: </a:t>
            </a:r>
            <a:r>
              <a:rPr lang="de-DE" dirty="0"/>
              <a:t>Gustav muss den empfangenen Erlös an die B-Bank herausgeben. </a:t>
            </a:r>
          </a:p>
        </p:txBody>
      </p:sp>
      <p:sp>
        <p:nvSpPr>
          <p:cNvPr id="4" name="Foliennummernplatzhalter 3">
            <a:extLst>
              <a:ext uri="{FF2B5EF4-FFF2-40B4-BE49-F238E27FC236}">
                <a16:creationId xmlns:a16="http://schemas.microsoft.com/office/drawing/2014/main" id="{41B69406-4767-4110-9046-4E072ECD42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D338-8018-40D8-BA31-FEC539B9D5B0}"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A4473F04-6809-4A72-BCEA-A36CDB8E8DF9}"/>
              </a:ext>
            </a:extLst>
          </p:cNvPr>
          <p:cNvPicPr>
            <a:picLocks noChangeAspect="1"/>
          </p:cNvPicPr>
          <p:nvPr/>
        </p:nvPicPr>
        <p:blipFill>
          <a:blip r:embed="rId2"/>
          <a:stretch>
            <a:fillRect/>
          </a:stretch>
        </p:blipFill>
        <p:spPr>
          <a:xfrm>
            <a:off x="8610600" y="1825625"/>
            <a:ext cx="2997144" cy="2188029"/>
          </a:xfrm>
          <a:prstGeom prst="rect">
            <a:avLst/>
          </a:prstGeom>
        </p:spPr>
      </p:pic>
    </p:spTree>
    <p:extLst>
      <p:ext uri="{BB962C8B-B14F-4D97-AF65-F5344CB8AC3E}">
        <p14:creationId xmlns:p14="http://schemas.microsoft.com/office/powerpoint/2010/main" val="78032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9DB25E6-39E9-FFE9-14AD-B4DA45EAD501}"/>
              </a:ext>
            </a:extLst>
          </p:cNvPr>
          <p:cNvSpPr>
            <a:spLocks noGrp="1"/>
          </p:cNvSpPr>
          <p:nvPr>
            <p:ph type="body" sz="quarter" idx="10"/>
          </p:nvPr>
        </p:nvSpPr>
        <p:spPr/>
        <p:txBody>
          <a:bodyPr/>
          <a:lstStyle/>
          <a:p>
            <a:r>
              <a:rPr lang="de-DE" dirty="0"/>
              <a:t>2) Enthaftung durch Veräußerung und Entfernung</a:t>
            </a:r>
          </a:p>
        </p:txBody>
      </p:sp>
      <p:sp>
        <p:nvSpPr>
          <p:cNvPr id="3" name="Textplatzhalter 2">
            <a:extLst>
              <a:ext uri="{FF2B5EF4-FFF2-40B4-BE49-F238E27FC236}">
                <a16:creationId xmlns:a16="http://schemas.microsoft.com/office/drawing/2014/main" id="{4D83AAF3-EA57-AAB1-322A-6D96785C4A8D}"/>
              </a:ext>
            </a:extLst>
          </p:cNvPr>
          <p:cNvSpPr>
            <a:spLocks noGrp="1"/>
          </p:cNvSpPr>
          <p:nvPr>
            <p:ph type="body" sz="quarter" idx="11"/>
          </p:nvPr>
        </p:nvSpPr>
        <p:spPr/>
        <p:txBody>
          <a:bodyPr/>
          <a:lstStyle/>
          <a:p>
            <a:pPr>
              <a:buFont typeface="Arial" panose="020B0604020202020204" pitchFamily="34" charset="0"/>
              <a:buChar char="•"/>
            </a:pPr>
            <a:r>
              <a:rPr lang="de-DE" sz="2000" dirty="0"/>
              <a:t>Maßgeblich: zeitliche Reihenfolge im Hinblick auf Beschlagnahme</a:t>
            </a:r>
          </a:p>
          <a:p>
            <a:pPr>
              <a:buFont typeface="Arial" panose="020B0604020202020204" pitchFamily="34" charset="0"/>
              <a:buChar char="•"/>
            </a:pPr>
            <a:r>
              <a:rPr lang="de-DE" sz="2000" dirty="0"/>
              <a:t>Beschlagnahme gem. § 20 I ZVG = Beschluss, durch welchen die Zwangsversteigerung angeordnet wird</a:t>
            </a:r>
          </a:p>
          <a:p>
            <a:pPr marL="342900">
              <a:buFont typeface="Arial" panose="020B0604020202020204" pitchFamily="34" charset="0"/>
              <a:buChar char="•"/>
            </a:pPr>
            <a:r>
              <a:rPr lang="de-DE" sz="2000" dirty="0"/>
              <a:t>Umfasst gem. §20 II ZVG auch Gegenstände, die Haftungsverband unterfallen </a:t>
            </a:r>
          </a:p>
          <a:p>
            <a:pPr marL="342900">
              <a:buFont typeface="Arial" panose="020B0604020202020204" pitchFamily="34" charset="0"/>
              <a:buChar char="•"/>
            </a:pPr>
            <a:r>
              <a:rPr lang="de-DE" sz="2000" dirty="0"/>
              <a:t>Zusammenhang mit §§90 II, 55 I ZVG:</a:t>
            </a:r>
          </a:p>
          <a:p>
            <a:pPr marL="800100" lvl="1">
              <a:buFont typeface="Arial" panose="020B0604020202020204" pitchFamily="34" charset="0"/>
              <a:buChar char="•"/>
            </a:pPr>
            <a:r>
              <a:rPr lang="de-DE" sz="1400" dirty="0"/>
              <a:t> mit Zuschlag erwirbt der Ersteher zugleich die Gegenstände, auf welche sich die Versteigerung erstreckt</a:t>
            </a:r>
          </a:p>
          <a:p>
            <a:pPr marL="800100" lvl="1">
              <a:buFont typeface="Arial" panose="020B0604020202020204" pitchFamily="34" charset="0"/>
              <a:buChar char="•"/>
            </a:pPr>
            <a:r>
              <a:rPr lang="de-DE" sz="1400" dirty="0"/>
              <a:t> Versteigerung erstreckt sich auf alle Gegenstände, deren Beschlagnahme noch wirksam ist</a:t>
            </a:r>
          </a:p>
        </p:txBody>
      </p:sp>
      <p:sp>
        <p:nvSpPr>
          <p:cNvPr id="4" name="Foliennummernplatzhalter 3">
            <a:extLst>
              <a:ext uri="{FF2B5EF4-FFF2-40B4-BE49-F238E27FC236}">
                <a16:creationId xmlns:a16="http://schemas.microsoft.com/office/drawing/2014/main" id="{EA32876D-3951-0556-8FD0-D6A947AEBAE2}"/>
              </a:ext>
            </a:extLst>
          </p:cNvPr>
          <p:cNvSpPr>
            <a:spLocks noGrp="1"/>
          </p:cNvSpPr>
          <p:nvPr>
            <p:ph type="sldNum" sz="quarter" idx="13"/>
          </p:nvPr>
        </p:nvSpPr>
        <p:spPr/>
        <p:txBody>
          <a:bodyPr/>
          <a:lstStyle/>
          <a:p>
            <a:pPr>
              <a:defRPr/>
            </a:pPr>
            <a:fld id="{3403F9C6-84D0-4162-91EE-42F978B0FA19}" type="slidenum">
              <a:rPr lang="de-DE" altLang="de-DE" smtClean="0"/>
              <a:pPr>
                <a:defRPr/>
              </a:pPr>
              <a:t>6</a:t>
            </a:fld>
            <a:endParaRPr lang="de-DE" altLang="de-DE" dirty="0"/>
          </a:p>
        </p:txBody>
      </p:sp>
    </p:spTree>
    <p:extLst>
      <p:ext uri="{BB962C8B-B14F-4D97-AF65-F5344CB8AC3E}">
        <p14:creationId xmlns:p14="http://schemas.microsoft.com/office/powerpoint/2010/main" val="1586676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F06574-5D4D-3D3C-A3C4-A367A4AD114B}"/>
              </a:ext>
            </a:extLst>
          </p:cNvPr>
          <p:cNvSpPr>
            <a:spLocks noGrp="1"/>
          </p:cNvSpPr>
          <p:nvPr>
            <p:ph type="body" sz="quarter" idx="10"/>
          </p:nvPr>
        </p:nvSpPr>
        <p:spPr/>
        <p:txBody>
          <a:bodyPr/>
          <a:lstStyle/>
          <a:p>
            <a:r>
              <a:rPr lang="de-DE" dirty="0"/>
              <a:t>§1121 Abs. 1 BGB: Veräußerung und Entfernung vor Beschlagnahme</a:t>
            </a:r>
          </a:p>
        </p:txBody>
      </p:sp>
      <p:sp>
        <p:nvSpPr>
          <p:cNvPr id="3" name="Textplatzhalter 2">
            <a:extLst>
              <a:ext uri="{FF2B5EF4-FFF2-40B4-BE49-F238E27FC236}">
                <a16:creationId xmlns:a16="http://schemas.microsoft.com/office/drawing/2014/main" id="{206B788E-7EB3-EB6B-9F3E-76D8A12DB93F}"/>
              </a:ext>
            </a:extLst>
          </p:cNvPr>
          <p:cNvSpPr>
            <a:spLocks noGrp="1"/>
          </p:cNvSpPr>
          <p:nvPr>
            <p:ph type="body" sz="quarter" idx="11"/>
          </p:nvPr>
        </p:nvSpPr>
        <p:spPr/>
        <p:txBody>
          <a:bodyPr/>
          <a:lstStyle/>
          <a:p>
            <a:pPr>
              <a:buFont typeface="Arial" panose="020B0604020202020204" pitchFamily="34" charset="0"/>
              <a:buChar char="•"/>
            </a:pPr>
            <a:r>
              <a:rPr lang="de-DE" dirty="0"/>
              <a:t>Grundsatz § 1121 I BGB: Enthaftung unproblematisch bei Veräußerung und Entfernung vor Beschlagnahme</a:t>
            </a:r>
          </a:p>
          <a:p>
            <a:pPr>
              <a:buFont typeface="Arial" panose="020B0604020202020204" pitchFamily="34" charset="0"/>
              <a:buChar char="•"/>
            </a:pPr>
            <a:r>
              <a:rPr lang="de-DE" dirty="0"/>
              <a:t>Reihenfolge egal </a:t>
            </a:r>
          </a:p>
          <a:p>
            <a:pPr lvl="1">
              <a:buFont typeface="Arial" panose="020B0604020202020204" pitchFamily="34" charset="0"/>
              <a:buChar char="•"/>
            </a:pPr>
            <a:r>
              <a:rPr lang="de-DE" dirty="0"/>
              <a:t> Veräußerung – Entfernung – Beschlagnahme</a:t>
            </a:r>
          </a:p>
          <a:p>
            <a:pPr lvl="1">
              <a:buFont typeface="Arial" panose="020B0604020202020204" pitchFamily="34" charset="0"/>
              <a:buChar char="•"/>
            </a:pPr>
            <a:r>
              <a:rPr lang="de-DE" dirty="0"/>
              <a:t> Entfernung – Veräußerung – Beschlagnahme</a:t>
            </a:r>
          </a:p>
          <a:p>
            <a:pPr>
              <a:buFont typeface="Arial" panose="020B0604020202020204" pitchFamily="34" charset="0"/>
              <a:buChar char="•"/>
            </a:pPr>
            <a:r>
              <a:rPr lang="de-DE" sz="1800" dirty="0"/>
              <a:t>Bsp.: S ist Eigentümer eines landwirtschaftlich genutzten Grundstücks. Für Bewirtschaftung hat er einen Traktor erworben, der sich auf dem Grundstück befinden. S veräußert den Traktor an D und entfernt diesen vom Grundstück</a:t>
            </a:r>
          </a:p>
          <a:p>
            <a:pPr>
              <a:buFont typeface="Arial" panose="020B0604020202020204" pitchFamily="34" charset="0"/>
              <a:buChar char="•"/>
            </a:pPr>
            <a:r>
              <a:rPr lang="de-DE" sz="1800" dirty="0"/>
              <a:t>=&gt; Dritter Gläubiger G kann bei D ohne Verstoß gegen § 865 II ZPO pfänden lassen</a:t>
            </a:r>
          </a:p>
        </p:txBody>
      </p:sp>
      <p:sp>
        <p:nvSpPr>
          <p:cNvPr id="4" name="Foliennummernplatzhalter 3">
            <a:extLst>
              <a:ext uri="{FF2B5EF4-FFF2-40B4-BE49-F238E27FC236}">
                <a16:creationId xmlns:a16="http://schemas.microsoft.com/office/drawing/2014/main" id="{A78895AB-E613-27B7-991A-51DB7247DB48}"/>
              </a:ext>
            </a:extLst>
          </p:cNvPr>
          <p:cNvSpPr>
            <a:spLocks noGrp="1"/>
          </p:cNvSpPr>
          <p:nvPr>
            <p:ph type="sldNum" sz="quarter" idx="13"/>
          </p:nvPr>
        </p:nvSpPr>
        <p:spPr/>
        <p:txBody>
          <a:bodyPr/>
          <a:lstStyle/>
          <a:p>
            <a:pPr>
              <a:defRPr/>
            </a:pPr>
            <a:fld id="{3403F9C6-84D0-4162-91EE-42F978B0FA19}" type="slidenum">
              <a:rPr lang="de-DE" altLang="de-DE" smtClean="0"/>
              <a:pPr>
                <a:defRPr/>
              </a:pPr>
              <a:t>7</a:t>
            </a:fld>
            <a:endParaRPr lang="de-DE" altLang="de-DE" dirty="0"/>
          </a:p>
        </p:txBody>
      </p:sp>
    </p:spTree>
    <p:extLst>
      <p:ext uri="{BB962C8B-B14F-4D97-AF65-F5344CB8AC3E}">
        <p14:creationId xmlns:p14="http://schemas.microsoft.com/office/powerpoint/2010/main" val="454547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3870551-D5B6-4BAA-393F-E8CD69CB6EC2}"/>
              </a:ext>
            </a:extLst>
          </p:cNvPr>
          <p:cNvSpPr>
            <a:spLocks noGrp="1"/>
          </p:cNvSpPr>
          <p:nvPr>
            <p:ph type="body" sz="quarter" idx="10"/>
          </p:nvPr>
        </p:nvSpPr>
        <p:spPr/>
        <p:txBody>
          <a:bodyPr/>
          <a:lstStyle/>
          <a:p>
            <a:r>
              <a:rPr lang="de-DE" dirty="0"/>
              <a:t>Entfernung – Beschlagnahme – Veräußerung</a:t>
            </a:r>
          </a:p>
        </p:txBody>
      </p:sp>
      <p:sp>
        <p:nvSpPr>
          <p:cNvPr id="3" name="Textplatzhalter 2">
            <a:extLst>
              <a:ext uri="{FF2B5EF4-FFF2-40B4-BE49-F238E27FC236}">
                <a16:creationId xmlns:a16="http://schemas.microsoft.com/office/drawing/2014/main" id="{345F767C-2E79-35EC-326D-0B54326955B1}"/>
              </a:ext>
            </a:extLst>
          </p:cNvPr>
          <p:cNvSpPr>
            <a:spLocks noGrp="1"/>
          </p:cNvSpPr>
          <p:nvPr>
            <p:ph type="body" sz="quarter" idx="11"/>
          </p:nvPr>
        </p:nvSpPr>
        <p:spPr/>
        <p:txBody>
          <a:bodyPr/>
          <a:lstStyle/>
          <a:p>
            <a:pPr>
              <a:buFont typeface="Arial" panose="020B0604020202020204" pitchFamily="34" charset="0"/>
              <a:buChar char="•"/>
            </a:pPr>
            <a:r>
              <a:rPr lang="de-DE" sz="2000" dirty="0"/>
              <a:t>§23 Abs. 1 ZVG: Beschlagnahme hat die Wirkung eines Veräußerungsverbots </a:t>
            </a:r>
          </a:p>
          <a:p>
            <a:pPr>
              <a:buFont typeface="Arial" panose="020B0604020202020204" pitchFamily="34" charset="0"/>
              <a:buChar char="•"/>
            </a:pPr>
            <a:r>
              <a:rPr lang="de-DE" sz="2000" dirty="0"/>
              <a:t>=&gt; Verfügung nach Beschlagnahme ist somit gem. §§136, 135 I BGB dem Hypothekengläubiger ggü. relativ unwirksam, sodass es durch die Veräußerung nicht zur Enthaftung kommt </a:t>
            </a:r>
          </a:p>
          <a:p>
            <a:pPr>
              <a:buFont typeface="Arial" panose="020B0604020202020204" pitchFamily="34" charset="0"/>
              <a:buChar char="•"/>
            </a:pPr>
            <a:r>
              <a:rPr lang="de-DE" sz="2000" dirty="0"/>
              <a:t>Aber: § 135 II BGB: gutgläubiger Erwerb möglich </a:t>
            </a:r>
          </a:p>
          <a:p>
            <a:pPr>
              <a:buFont typeface="Arial" panose="020B0604020202020204" pitchFamily="34" charset="0"/>
              <a:buChar char="•"/>
            </a:pPr>
            <a:r>
              <a:rPr lang="de-DE" sz="2000" dirty="0"/>
              <a:t>Beachte § 23 II ZVG</a:t>
            </a:r>
          </a:p>
          <a:p>
            <a:pPr lvl="1">
              <a:buFont typeface="Arial" panose="020B0604020202020204" pitchFamily="34" charset="0"/>
              <a:buChar char="•"/>
            </a:pPr>
            <a:r>
              <a:rPr lang="de-DE" dirty="0"/>
              <a:t>S1: Kenntnis des Versteigerungsantrags steht Kenntnis der Beschlagnahme gleich</a:t>
            </a:r>
          </a:p>
          <a:p>
            <a:pPr lvl="1">
              <a:buFont typeface="Arial" panose="020B0604020202020204" pitchFamily="34" charset="0"/>
              <a:buChar char="•"/>
            </a:pPr>
            <a:r>
              <a:rPr lang="de-DE" dirty="0"/>
              <a:t>S2: kein gutgläubiger Erwerb, wenn Versteigerungsvermerk im GB eingetragen</a:t>
            </a:r>
          </a:p>
          <a:p>
            <a:pPr>
              <a:buFont typeface="Arial" panose="020B0604020202020204" pitchFamily="34" charset="0"/>
              <a:buChar char="•"/>
            </a:pPr>
            <a:r>
              <a:rPr lang="de-DE" sz="2000" dirty="0"/>
              <a:t>Enthaftung also nur wenn gutgläubig und kein Versteigerungsvermerk eingetragen</a:t>
            </a:r>
          </a:p>
        </p:txBody>
      </p:sp>
      <p:sp>
        <p:nvSpPr>
          <p:cNvPr id="4" name="Foliennummernplatzhalter 3">
            <a:extLst>
              <a:ext uri="{FF2B5EF4-FFF2-40B4-BE49-F238E27FC236}">
                <a16:creationId xmlns:a16="http://schemas.microsoft.com/office/drawing/2014/main" id="{08AE2EDF-F4A4-04BA-B1CF-89ECD8928FC1}"/>
              </a:ext>
            </a:extLst>
          </p:cNvPr>
          <p:cNvSpPr>
            <a:spLocks noGrp="1"/>
          </p:cNvSpPr>
          <p:nvPr>
            <p:ph type="sldNum" sz="quarter" idx="13"/>
          </p:nvPr>
        </p:nvSpPr>
        <p:spPr/>
        <p:txBody>
          <a:bodyPr/>
          <a:lstStyle/>
          <a:p>
            <a:pPr>
              <a:defRPr/>
            </a:pPr>
            <a:fld id="{3403F9C6-84D0-4162-91EE-42F978B0FA19}" type="slidenum">
              <a:rPr lang="de-DE" altLang="de-DE" smtClean="0"/>
              <a:pPr>
                <a:defRPr/>
              </a:pPr>
              <a:t>8</a:t>
            </a:fld>
            <a:endParaRPr lang="de-DE" altLang="de-DE" dirty="0"/>
          </a:p>
        </p:txBody>
      </p:sp>
    </p:spTree>
    <p:extLst>
      <p:ext uri="{BB962C8B-B14F-4D97-AF65-F5344CB8AC3E}">
        <p14:creationId xmlns:p14="http://schemas.microsoft.com/office/powerpoint/2010/main" val="2414283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C497BCF-DE86-B142-BD37-3F309BE918B0}"/>
              </a:ext>
            </a:extLst>
          </p:cNvPr>
          <p:cNvSpPr>
            <a:spLocks noGrp="1"/>
          </p:cNvSpPr>
          <p:nvPr>
            <p:ph type="body" sz="quarter" idx="10"/>
          </p:nvPr>
        </p:nvSpPr>
        <p:spPr/>
        <p:txBody>
          <a:bodyPr/>
          <a:lstStyle/>
          <a:p>
            <a:r>
              <a:rPr lang="de-DE" dirty="0"/>
              <a:t>Entfernung – Beschlagnahme - Veräußerung</a:t>
            </a:r>
          </a:p>
        </p:txBody>
      </p:sp>
      <p:sp>
        <p:nvSpPr>
          <p:cNvPr id="3" name="Textplatzhalter 2">
            <a:extLst>
              <a:ext uri="{FF2B5EF4-FFF2-40B4-BE49-F238E27FC236}">
                <a16:creationId xmlns:a16="http://schemas.microsoft.com/office/drawing/2014/main" id="{55411E31-78E6-CE2D-CEB7-044D92D5B57C}"/>
              </a:ext>
            </a:extLst>
          </p:cNvPr>
          <p:cNvSpPr>
            <a:spLocks noGrp="1"/>
          </p:cNvSpPr>
          <p:nvPr>
            <p:ph type="body" sz="quarter" idx="11"/>
          </p:nvPr>
        </p:nvSpPr>
        <p:spPr/>
        <p:txBody>
          <a:bodyPr/>
          <a:lstStyle/>
          <a:p>
            <a:pPr>
              <a:buFont typeface="Arial" panose="020B0604020202020204" pitchFamily="34" charset="0"/>
              <a:buChar char="•"/>
            </a:pPr>
            <a:r>
              <a:rPr lang="de-DE" sz="2000" dirty="0"/>
              <a:t>beachte: guter Glaube nur dann maßgeblich, wenn nicht schon nach §1122 BGB Enthaftung</a:t>
            </a:r>
          </a:p>
          <a:p>
            <a:r>
              <a:rPr lang="de-DE" sz="2000" dirty="0"/>
              <a:t>Beispiel: Bauer B hat auf seinem landwirtschaftlich genutzten Grundstück einen Traktor zur Bewirtschaftung. Sein Freund F leiht sich diesen aus. Währenddessen wird zugunsten des G die Zwangsvollstreckung in das Grundstück des B angeordnet. Der Versteigerungsvermerk wurde noch nicht eingetragen. Als F anruft, wann er B den Traktor zurückbringen kann, erklärt dieser, er könne den Traktor als Geschenk behalten. F nimmt dies dankend an.</a:t>
            </a:r>
          </a:p>
        </p:txBody>
      </p:sp>
      <p:sp>
        <p:nvSpPr>
          <p:cNvPr id="4" name="Foliennummernplatzhalter 3">
            <a:extLst>
              <a:ext uri="{FF2B5EF4-FFF2-40B4-BE49-F238E27FC236}">
                <a16:creationId xmlns:a16="http://schemas.microsoft.com/office/drawing/2014/main" id="{AA6ABF40-E867-34DF-8992-AE675D52DE0C}"/>
              </a:ext>
            </a:extLst>
          </p:cNvPr>
          <p:cNvSpPr>
            <a:spLocks noGrp="1"/>
          </p:cNvSpPr>
          <p:nvPr>
            <p:ph type="sldNum" sz="quarter" idx="13"/>
          </p:nvPr>
        </p:nvSpPr>
        <p:spPr/>
        <p:txBody>
          <a:bodyPr/>
          <a:lstStyle/>
          <a:p>
            <a:pPr>
              <a:defRPr/>
            </a:pPr>
            <a:fld id="{3403F9C6-84D0-4162-91EE-42F978B0FA19}" type="slidenum">
              <a:rPr lang="de-DE" altLang="de-DE" smtClean="0"/>
              <a:pPr>
                <a:defRPr/>
              </a:pPr>
              <a:t>9</a:t>
            </a:fld>
            <a:endParaRPr lang="de-DE" altLang="de-DE" dirty="0"/>
          </a:p>
        </p:txBody>
      </p:sp>
    </p:spTree>
    <p:extLst>
      <p:ext uri="{BB962C8B-B14F-4D97-AF65-F5344CB8AC3E}">
        <p14:creationId xmlns:p14="http://schemas.microsoft.com/office/powerpoint/2010/main" val="2609557487"/>
      </p:ext>
    </p:extLst>
  </p:cSld>
  <p:clrMapOvr>
    <a:masterClrMapping/>
  </p:clrMapOvr>
</p:sld>
</file>

<file path=ppt/theme/theme1.xml><?xml version="1.0" encoding="utf-8"?>
<a:theme xmlns:a="http://schemas.openxmlformats.org/drawingml/2006/main" name="1_Office-Design">
  <a:themeElements>
    <a:clrScheme name="Benutzerdefiniert 1">
      <a:dk1>
        <a:sysClr val="windowText" lastClr="000000"/>
      </a:dk1>
      <a:lt1>
        <a:sysClr val="window" lastClr="FFFFFF"/>
      </a:lt1>
      <a:dk2>
        <a:srgbClr val="004877"/>
      </a:dk2>
      <a:lt2>
        <a:srgbClr val="E6E6E6"/>
      </a:lt2>
      <a:accent1>
        <a:srgbClr val="C82254"/>
      </a:accent1>
      <a:accent2>
        <a:srgbClr val="D7DF23"/>
      </a:accent2>
      <a:accent3>
        <a:srgbClr val="01283F"/>
      </a:accent3>
      <a:accent4>
        <a:srgbClr val="BEBEBE"/>
      </a:accent4>
      <a:accent5>
        <a:srgbClr val="919191"/>
      </a:accent5>
      <a:accent6>
        <a:srgbClr val="BEBEBE"/>
      </a:accent6>
      <a:hlink>
        <a:srgbClr val="0000FF"/>
      </a:hlink>
      <a:folHlink>
        <a:srgbClr val="8DB3E2"/>
      </a:folHlink>
    </a:clrScheme>
    <a:fontScheme name="1_Office-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Design">
  <a:themeElements>
    <a:clrScheme name="Benutzerdefiniert 1">
      <a:dk1>
        <a:sysClr val="windowText" lastClr="000000"/>
      </a:dk1>
      <a:lt1>
        <a:sysClr val="window" lastClr="FFFFFF"/>
      </a:lt1>
      <a:dk2>
        <a:srgbClr val="004877"/>
      </a:dk2>
      <a:lt2>
        <a:srgbClr val="E6E6E6"/>
      </a:lt2>
      <a:accent1>
        <a:srgbClr val="C82254"/>
      </a:accent1>
      <a:accent2>
        <a:srgbClr val="D7DF23"/>
      </a:accent2>
      <a:accent3>
        <a:srgbClr val="01283F"/>
      </a:accent3>
      <a:accent4>
        <a:srgbClr val="BEBEBE"/>
      </a:accent4>
      <a:accent5>
        <a:srgbClr val="919191"/>
      </a:accent5>
      <a:accent6>
        <a:srgbClr val="BEBEBE"/>
      </a:accent6>
      <a:hlink>
        <a:srgbClr val="0000FF"/>
      </a:hlink>
      <a:folHlink>
        <a:srgbClr val="8DB3E2"/>
      </a:folHlink>
    </a:clrScheme>
    <a:fontScheme name="1_Office-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5698</Words>
  <Application>Microsoft Office PowerPoint</Application>
  <PresentationFormat>Breitbild</PresentationFormat>
  <Paragraphs>409</Paragraphs>
  <Slides>53</Slides>
  <Notes>6</Notes>
  <HiddenSlides>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53</vt:i4>
      </vt:variant>
    </vt:vector>
  </HeadingPairs>
  <TitlesOfParts>
    <vt:vector size="63" baseType="lpstr">
      <vt:lpstr>Arial</vt:lpstr>
      <vt:lpstr>Calibri</vt:lpstr>
      <vt:lpstr>Calibri Light</vt:lpstr>
      <vt:lpstr>Lucida Grande</vt:lpstr>
      <vt:lpstr>Segoe UI</vt:lpstr>
      <vt:lpstr>Times New Roman</vt:lpstr>
      <vt:lpstr>Verdana</vt:lpstr>
      <vt:lpstr>1_Office-Design</vt:lpstr>
      <vt:lpstr>2_Office-Design</vt:lpstr>
      <vt:lpstr>1_Office Theme</vt:lpstr>
      <vt:lpstr>Gemeinschaftsrepetitorium Zivilprozessrecht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Fall 19 „Konfliktkies“</vt:lpstr>
      <vt:lpstr>Vollstreckung in das unbewegliche Vermögen Der Haftungsverband der Hypothek in der Zwangsvollstreckung</vt:lpstr>
      <vt:lpstr>PowerPoint-Präsentation</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Vollstreckung in das unbewegliche Vermögen Der Haftungsverband der Hypothek in der Zwangsvollstreckung</vt:lpstr>
      <vt:lpstr>Fall 18 „Vollstreckung in schuldnerfremde Sachen“</vt:lpstr>
      <vt:lpstr>Vollstreckung in bewegliche Sachen Vollstreckung in schuldnerfremde Sachen</vt:lpstr>
      <vt:lpstr>Skizze</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lpstr>Vollstreckung in bewegliche Sachen Vollstreckung in schuldnerfremde Sachen</vt:lpstr>
    </vt:vector>
  </TitlesOfParts>
  <Company>Universität Augsburg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Universität Siegen  Sommersemester 2017   Zivilprozessrecht für Wirtschaftsjuristen</dc:title>
  <dc:creator>Christian Gomille</dc:creator>
  <cp:lastModifiedBy>Elias Zibolowski</cp:lastModifiedBy>
  <cp:revision>1773</cp:revision>
  <cp:lastPrinted>2023-01-17T17:51:17Z</cp:lastPrinted>
  <dcterms:created xsi:type="dcterms:W3CDTF">2017-04-16T15:56:08Z</dcterms:created>
  <dcterms:modified xsi:type="dcterms:W3CDTF">2025-07-17T13:05:07Z</dcterms:modified>
</cp:coreProperties>
</file>