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371" r:id="rId3"/>
    <p:sldId id="376" r:id="rId4"/>
    <p:sldId id="378" r:id="rId5"/>
    <p:sldId id="379" r:id="rId6"/>
    <p:sldId id="380" r:id="rId7"/>
    <p:sldId id="375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FFC"/>
    <a:srgbClr val="023B80"/>
    <a:srgbClr val="024698"/>
    <a:srgbClr val="020998"/>
    <a:srgbClr val="ACD9FE"/>
    <a:srgbClr val="002776"/>
    <a:srgbClr val="4D55FD"/>
    <a:srgbClr val="9BFAFF"/>
    <a:srgbClr val="FE5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2" autoAdjust="0"/>
    <p:restoredTop sz="94660" autoAdjust="0"/>
  </p:normalViewPr>
  <p:slideViewPr>
    <p:cSldViewPr snapToObjects="1">
      <p:cViewPr varScale="1">
        <p:scale>
          <a:sx n="138" d="100"/>
          <a:sy n="138" d="100"/>
        </p:scale>
        <p:origin x="7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197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EFD12A84-2CD7-4477-8C61-3341F462B3DD}" type="datetimeFigureOut">
              <a:rPr lang="de-DE" smtClean="0"/>
              <a:pPr/>
              <a:t>08.04.2024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E857A9A-ACA9-4A19-B0B9-3E21B348474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1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FCEE7B0-A45B-412B-A391-8B1205320937}" type="datetimeFigureOut">
              <a:rPr lang="de-DE" smtClean="0"/>
              <a:pPr/>
              <a:t>08.04.2024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CDABE30E-7AAC-478E-BFCC-27143542808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8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BE30E-7AAC-478E-BFCC-27143542808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7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 userDrawn="1"/>
        </p:nvSpPr>
        <p:spPr>
          <a:xfrm>
            <a:off x="714348" y="2214554"/>
            <a:ext cx="7772400" cy="56637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Prof. Dr. Christoph Gröpl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251520" y="285728"/>
            <a:ext cx="8640960" cy="6143668"/>
          </a:xfrm>
          <a:prstGeom prst="rect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71550" y="2852936"/>
            <a:ext cx="7489825" cy="1081087"/>
          </a:xfrm>
          <a:prstGeom prst="rect">
            <a:avLst/>
          </a:prstGeom>
          <a:noFill/>
          <a:ln>
            <a:noFill/>
          </a:ln>
          <a:extLst/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400"/>
              </a:lnSpc>
              <a:defRPr/>
            </a:pPr>
            <a:r>
              <a:rPr lang="de-DE" sz="2400" dirty="0" smtClean="0">
                <a:solidFill>
                  <a:schemeClr val="tx2"/>
                </a:solidFill>
              </a:rPr>
              <a:t>Lehrstuhl für Staats- und Verwaltungsrecht, deutsches und europäisches Finanz-</a:t>
            </a:r>
            <a:br>
              <a:rPr lang="de-DE" sz="2400" dirty="0" smtClean="0">
                <a:solidFill>
                  <a:schemeClr val="tx2"/>
                </a:solidFill>
              </a:rPr>
            </a:br>
            <a:r>
              <a:rPr lang="de-DE" sz="2400" dirty="0" smtClean="0">
                <a:solidFill>
                  <a:schemeClr val="tx2"/>
                </a:solidFill>
              </a:rPr>
              <a:t>und Steuerrecht</a:t>
            </a:r>
          </a:p>
        </p:txBody>
      </p:sp>
      <p:pic>
        <p:nvPicPr>
          <p:cNvPr id="10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1" y="980104"/>
            <a:ext cx="2159892" cy="86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33056" y="293016"/>
            <a:ext cx="1160590" cy="50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 userDrawn="1"/>
        </p:nvSpPr>
        <p:spPr>
          <a:xfrm>
            <a:off x="8052447" y="6429396"/>
            <a:ext cx="785818" cy="246221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pPr algn="r"/>
            <a:fld id="{EAAB73DC-CC4D-4C76-9DAC-FC6A10DC9DD0}" type="slidenum">
              <a:rPr lang="de-DE" sz="1000" smtClean="0">
                <a:solidFill>
                  <a:schemeClr val="accent2"/>
                </a:solidFill>
              </a:rPr>
              <a:pPr algn="r"/>
              <a:t>‹Nr.›</a:t>
            </a:fld>
            <a:endParaRPr lang="de-DE" sz="1000" dirty="0" smtClean="0">
              <a:solidFill>
                <a:schemeClr val="accent2"/>
              </a:solidFill>
            </a:endParaRPr>
          </a:p>
        </p:txBody>
      </p:sp>
      <p:sp>
        <p:nvSpPr>
          <p:cNvPr id="6" name="Rechteck 5"/>
          <p:cNvSpPr/>
          <p:nvPr userDrawn="1"/>
        </p:nvSpPr>
        <p:spPr>
          <a:xfrm>
            <a:off x="251520" y="285728"/>
            <a:ext cx="8642126" cy="6143668"/>
          </a:xfrm>
          <a:prstGeom prst="rect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1714480" y="6461480"/>
            <a:ext cx="58579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spc="100" dirty="0" smtClean="0">
                <a:solidFill>
                  <a:schemeClr val="accent2"/>
                </a:solidFill>
              </a:rPr>
              <a:t>Prof. Dr.</a:t>
            </a:r>
            <a:r>
              <a:rPr lang="de-DE" sz="800" spc="100" baseline="0" dirty="0" smtClean="0">
                <a:solidFill>
                  <a:schemeClr val="accent2"/>
                </a:solidFill>
              </a:rPr>
              <a:t> </a:t>
            </a:r>
            <a:r>
              <a:rPr lang="de-DE" sz="800" spc="100" dirty="0" smtClean="0">
                <a:solidFill>
                  <a:schemeClr val="accent2"/>
                </a:solidFill>
              </a:rPr>
              <a:t>Gröpl  </a:t>
            </a:r>
            <a:r>
              <a:rPr lang="de-DE" sz="800" spc="100" dirty="0" smtClean="0">
                <a:solidFill>
                  <a:schemeClr val="accent2"/>
                </a:solidFill>
                <a:latin typeface="Century Gothic"/>
              </a:rPr>
              <a:t>–</a:t>
            </a:r>
            <a:r>
              <a:rPr lang="de-DE" sz="800" spc="100" dirty="0" smtClean="0">
                <a:solidFill>
                  <a:schemeClr val="accent2"/>
                </a:solidFill>
              </a:rPr>
              <a:t>  Rechtswissenschaftliches</a:t>
            </a:r>
            <a:r>
              <a:rPr lang="de-DE" sz="800" spc="100" baseline="0" dirty="0" smtClean="0">
                <a:solidFill>
                  <a:schemeClr val="accent2"/>
                </a:solidFill>
              </a:rPr>
              <a:t>  Studium  an der </a:t>
            </a:r>
            <a:r>
              <a:rPr lang="de-DE" sz="800" spc="100" baseline="0" dirty="0" err="1" smtClean="0">
                <a:solidFill>
                  <a:schemeClr val="accent2"/>
                </a:solidFill>
              </a:rPr>
              <a:t>UdS</a:t>
            </a:r>
            <a:endParaRPr lang="de-DE" sz="800" spc="1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28596" y="4102116"/>
            <a:ext cx="8215370" cy="1652238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 anchorCtr="0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1200" cap="none" spc="0" normalizeH="0" noProof="0" dirty="0" smtClean="0">
                <a:ln>
                  <a:noFill/>
                </a:ln>
                <a:solidFill>
                  <a:srgbClr val="141FF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Schlüsselkompetenzen IV</a:t>
            </a:r>
          </a:p>
          <a:p>
            <a:pPr marL="0" marR="0" lvl="0" indent="0" algn="ctr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400" b="1" i="0" u="none" strike="noStrike" kern="1200" cap="none" spc="0" normalizeH="0" noProof="0" dirty="0" smtClean="0">
                <a:ln>
                  <a:noFill/>
                </a:ln>
                <a:solidFill>
                  <a:srgbClr val="141FFC"/>
                </a:solidFill>
                <a:effectLst/>
                <a:uLnTx/>
                <a:uFillTx/>
              </a:rPr>
              <a:t> S</a:t>
            </a:r>
            <a:r>
              <a:rPr kumimoji="0" lang="de-DE" sz="3400" b="1" i="0" u="none" strike="noStrike" kern="1200" cap="none" spc="0" normalizeH="0" noProof="0" dirty="0" smtClean="0">
                <a:ln>
                  <a:noFill/>
                </a:ln>
                <a:solidFill>
                  <a:srgbClr val="141FF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imulation mündlicher Prüfungsgespräche</a:t>
            </a:r>
            <a:endParaRPr kumimoji="0" lang="de-DE" sz="3400" b="1" i="0" u="none" strike="noStrike" kern="1200" cap="none" spc="0" normalizeH="0" noProof="0" dirty="0">
              <a:ln>
                <a:noFill/>
              </a:ln>
              <a:solidFill>
                <a:srgbClr val="141FF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ewinkelte Verbindung 22"/>
          <p:cNvCxnSpPr>
            <a:stCxn id="18" idx="2"/>
            <a:endCxn id="21" idx="0"/>
          </p:cNvCxnSpPr>
          <p:nvPr/>
        </p:nvCxnSpPr>
        <p:spPr>
          <a:xfrm rot="16200000" flipH="1">
            <a:off x="5431421" y="3584871"/>
            <a:ext cx="428274" cy="2140304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1"/>
          <p:cNvSpPr txBox="1">
            <a:spLocks/>
          </p:cNvSpPr>
          <p:nvPr/>
        </p:nvSpPr>
        <p:spPr>
          <a:xfrm>
            <a:off x="269392" y="300000"/>
            <a:ext cx="7022584" cy="885233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Juristische Ausbildung</a:t>
            </a:r>
            <a:r>
              <a:rPr lang="de-DE" b="0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:</a:t>
            </a: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 Rechtsgrundlagen</a:t>
            </a:r>
          </a:p>
        </p:txBody>
      </p:sp>
      <p:sp>
        <p:nvSpPr>
          <p:cNvPr id="6" name="Rechteck 5"/>
          <p:cNvSpPr/>
          <p:nvPr/>
        </p:nvSpPr>
        <p:spPr>
          <a:xfrm>
            <a:off x="3929058" y="2060848"/>
            <a:ext cx="4786346" cy="5394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72000" rtlCol="0" anchor="ctr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bg1"/>
                </a:solidFill>
              </a:rPr>
              <a:t>sog. Bundesnotenverordnung</a:t>
            </a:r>
          </a:p>
        </p:txBody>
      </p:sp>
      <p:cxnSp>
        <p:nvCxnSpPr>
          <p:cNvPr id="10" name="Gewinkelte Verbindung 9"/>
          <p:cNvCxnSpPr>
            <a:stCxn id="30" idx="2"/>
            <a:endCxn id="6" idx="0"/>
          </p:cNvCxnSpPr>
          <p:nvPr/>
        </p:nvCxnSpPr>
        <p:spPr>
          <a:xfrm rot="16200000" flipH="1">
            <a:off x="5226099" y="964716"/>
            <a:ext cx="299156" cy="1893107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1285852" y="1196752"/>
            <a:ext cx="6286544" cy="5649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72000" rtlCol="0" anchor="ctr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3000" b="1" dirty="0" smtClean="0">
                <a:solidFill>
                  <a:schemeClr val="bg1"/>
                </a:solidFill>
              </a:rPr>
              <a:t>Deutsches Richtergesetz</a:t>
            </a:r>
            <a:r>
              <a:rPr lang="de-DE" sz="3000" dirty="0" smtClean="0">
                <a:solidFill>
                  <a:schemeClr val="bg1"/>
                </a:solidFill>
              </a:rPr>
              <a:t> (</a:t>
            </a:r>
            <a:r>
              <a:rPr lang="de-DE" sz="3000" b="1" dirty="0" smtClean="0">
                <a:solidFill>
                  <a:schemeClr val="bg1"/>
                </a:solidFill>
              </a:rPr>
              <a:t>DRiG</a:t>
            </a:r>
            <a:r>
              <a:rPr lang="de-DE" sz="3000" dirty="0" smtClean="0">
                <a:solidFill>
                  <a:schemeClr val="bg1"/>
                </a:solidFill>
              </a:rPr>
              <a:t>)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28596" y="3645024"/>
            <a:ext cx="8286808" cy="492237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3000" b="1" dirty="0" smtClean="0">
                <a:solidFill>
                  <a:schemeClr val="bg1"/>
                </a:solidFill>
              </a:rPr>
              <a:t>Juristenausbildungsgesetz </a:t>
            </a:r>
            <a:r>
              <a:rPr lang="de-DE" sz="3000" dirty="0" smtClean="0">
                <a:solidFill>
                  <a:schemeClr val="bg1"/>
                </a:solidFill>
              </a:rPr>
              <a:t>(</a:t>
            </a:r>
            <a:r>
              <a:rPr lang="de-DE" sz="3000" b="1" dirty="0" smtClean="0">
                <a:solidFill>
                  <a:schemeClr val="bg1"/>
                </a:solidFill>
              </a:rPr>
              <a:t>JAG</a:t>
            </a:r>
            <a:r>
              <a:rPr lang="de-DE" sz="3000" dirty="0" smtClean="0">
                <a:solidFill>
                  <a:schemeClr val="bg1"/>
                </a:solidFill>
              </a:rPr>
              <a:t>)</a:t>
            </a:r>
            <a:endParaRPr lang="de-DE" sz="3000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28596" y="4869160"/>
            <a:ext cx="3786214" cy="860730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Juristenausbildungs-</a:t>
            </a:r>
            <a:r>
              <a:rPr lang="de-DE" sz="2800" dirty="0" err="1" smtClean="0"/>
              <a:t>ordnung</a:t>
            </a:r>
            <a:r>
              <a:rPr lang="de-DE" sz="2800" dirty="0" smtClean="0"/>
              <a:t> (JAO)</a:t>
            </a:r>
            <a:endParaRPr lang="de-DE" sz="2800" dirty="0"/>
          </a:p>
        </p:txBody>
      </p:sp>
      <p:sp>
        <p:nvSpPr>
          <p:cNvPr id="21" name="Rechteck 20"/>
          <p:cNvSpPr/>
          <p:nvPr/>
        </p:nvSpPr>
        <p:spPr>
          <a:xfrm>
            <a:off x="4716016" y="4869160"/>
            <a:ext cx="3999388" cy="503068"/>
          </a:xfrm>
          <a:prstGeom prst="rect">
            <a:avLst/>
          </a:prstGeom>
          <a:solidFill>
            <a:srgbClr val="020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72000" rtlCol="0" anchor="t" anchorCtr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Studienordnung (StudO</a:t>
            </a:r>
            <a:r>
              <a:rPr lang="de-DE" sz="2800" dirty="0"/>
              <a:t>)</a:t>
            </a:r>
            <a:endParaRPr lang="de-DE" sz="2800" dirty="0" smtClean="0"/>
          </a:p>
        </p:txBody>
      </p:sp>
      <p:cxnSp>
        <p:nvCxnSpPr>
          <p:cNvPr id="22" name="Gewinkelte Verbindung 21"/>
          <p:cNvCxnSpPr>
            <a:stCxn id="18" idx="2"/>
            <a:endCxn id="20" idx="0"/>
          </p:cNvCxnSpPr>
          <p:nvPr/>
        </p:nvCxnSpPr>
        <p:spPr>
          <a:xfrm rot="5400000">
            <a:off x="3234418" y="3528172"/>
            <a:ext cx="428274" cy="2253703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342442" y="2429694"/>
            <a:ext cx="135732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3200" b="1" dirty="0" smtClean="0">
                <a:solidFill>
                  <a:srgbClr val="00B0F0"/>
                </a:solidFill>
              </a:rPr>
              <a:t>Bund</a:t>
            </a:r>
          </a:p>
        </p:txBody>
      </p:sp>
      <p:sp>
        <p:nvSpPr>
          <p:cNvPr id="26" name="Rechteck 25"/>
          <p:cNvSpPr/>
          <p:nvPr/>
        </p:nvSpPr>
        <p:spPr>
          <a:xfrm>
            <a:off x="357158" y="3072950"/>
            <a:ext cx="192882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3200" b="1" dirty="0" smtClean="0">
                <a:solidFill>
                  <a:srgbClr val="4D55FD"/>
                </a:solidFill>
              </a:rPr>
              <a:t>Saarland</a:t>
            </a:r>
          </a:p>
        </p:txBody>
      </p:sp>
      <p:cxnSp>
        <p:nvCxnSpPr>
          <p:cNvPr id="28" name="Gerade Verbindung 27"/>
          <p:cNvCxnSpPr/>
          <p:nvPr/>
        </p:nvCxnSpPr>
        <p:spPr>
          <a:xfrm>
            <a:off x="357158" y="2996952"/>
            <a:ext cx="8501122" cy="0"/>
          </a:xfrm>
          <a:prstGeom prst="line">
            <a:avLst/>
          </a:prstGeom>
          <a:ln w="508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3144034" y="1761692"/>
            <a:ext cx="0" cy="1879026"/>
          </a:xfrm>
          <a:prstGeom prst="straightConnector1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 37"/>
          <p:cNvCxnSpPr>
            <a:stCxn id="6" idx="2"/>
          </p:cNvCxnSpPr>
          <p:nvPr/>
        </p:nvCxnSpPr>
        <p:spPr>
          <a:xfrm rot="5400000">
            <a:off x="4676613" y="1127504"/>
            <a:ext cx="172855" cy="3118383"/>
          </a:xfrm>
          <a:prstGeom prst="bentConnector2">
            <a:avLst/>
          </a:prstGeom>
          <a:ln w="508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607796" y="4149080"/>
            <a:ext cx="5935220" cy="291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0" rtlCol="0" anchor="ctr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2000" dirty="0" smtClean="0">
                <a:solidFill>
                  <a:srgbClr val="FF0000"/>
                </a:solidFill>
              </a:rPr>
              <a:t>Beachte: JAG-</a:t>
            </a:r>
            <a:r>
              <a:rPr lang="de-DE" sz="2000" dirty="0" err="1" smtClean="0">
                <a:solidFill>
                  <a:srgbClr val="FF0000"/>
                </a:solidFill>
              </a:rPr>
              <a:t>ÄndG</a:t>
            </a:r>
            <a:r>
              <a:rPr lang="de-DE" sz="2000" dirty="0" smtClean="0">
                <a:solidFill>
                  <a:srgbClr val="FF0000"/>
                </a:solidFill>
              </a:rPr>
              <a:t> v. 16.3.2022 (Amtsbl. I S. 639)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4716016" y="5445224"/>
            <a:ext cx="3999388" cy="860730"/>
          </a:xfrm>
          <a:prstGeom prst="rect">
            <a:avLst/>
          </a:prstGeom>
          <a:solidFill>
            <a:srgbClr val="020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72000" rIns="36000" bIns="72000" rtlCol="0" anchor="t" anchorCtr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Schwerpunktbereichs-ordnung (SPBO)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" grpId="0" animBg="1"/>
      <p:bldP spid="19" grpId="0" animBg="1"/>
      <p:bldP spid="20" grpId="0" animBg="1"/>
      <p:bldP spid="21" grpId="0" animBg="1"/>
      <p:bldP spid="25" grpId="0"/>
      <p:bldP spid="26" grpId="0"/>
      <p:bldP spid="18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520" y="291836"/>
            <a:ext cx="6976984" cy="489292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900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Erste juristische Prüfung im Saarland</a:t>
            </a:r>
          </a:p>
        </p:txBody>
      </p:sp>
      <p:sp>
        <p:nvSpPr>
          <p:cNvPr id="5" name="Rechteck 4"/>
          <p:cNvSpPr/>
          <p:nvPr/>
        </p:nvSpPr>
        <p:spPr>
          <a:xfrm>
            <a:off x="428596" y="2000240"/>
            <a:ext cx="3786214" cy="1143008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3000" dirty="0" smtClean="0"/>
              <a:t>staatl. </a:t>
            </a:r>
            <a:r>
              <a:rPr lang="de-DE" sz="2800" dirty="0" smtClean="0"/>
              <a:t>Pflichtfach-prüfung, §§ </a:t>
            </a:r>
            <a:r>
              <a:rPr lang="de-DE" sz="2800" dirty="0"/>
              <a:t>8</a:t>
            </a:r>
            <a:r>
              <a:rPr lang="de-DE" sz="2800" dirty="0" smtClean="0"/>
              <a:t> ff. JAG, §§ 4 ff. JAO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4572000" y="2000240"/>
            <a:ext cx="4143404" cy="114300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univ. SPB-Prüfung,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§ 6 JAG, § 15a JAO,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§§ 5 ff. SPBO</a:t>
            </a:r>
          </a:p>
        </p:txBody>
      </p:sp>
      <p:cxnSp>
        <p:nvCxnSpPr>
          <p:cNvPr id="8" name="Gewinkelte Verbindung 7"/>
          <p:cNvCxnSpPr>
            <a:stCxn id="30" idx="2"/>
            <a:endCxn id="5" idx="0"/>
          </p:cNvCxnSpPr>
          <p:nvPr/>
        </p:nvCxnSpPr>
        <p:spPr>
          <a:xfrm rot="5400000">
            <a:off x="3168699" y="775534"/>
            <a:ext cx="377710" cy="2071702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winkelte Verbindung 9"/>
          <p:cNvCxnSpPr>
            <a:stCxn id="30" idx="2"/>
            <a:endCxn id="6" idx="0"/>
          </p:cNvCxnSpPr>
          <p:nvPr/>
        </p:nvCxnSpPr>
        <p:spPr>
          <a:xfrm rot="16200000" flipH="1">
            <a:off x="5329698" y="686236"/>
            <a:ext cx="377710" cy="2250297"/>
          </a:xfrm>
          <a:prstGeom prst="bentConnector3">
            <a:avLst>
              <a:gd name="adj1" fmla="val 500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1500166" y="836712"/>
            <a:ext cx="5786478" cy="7858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err="1" smtClean="0">
                <a:solidFill>
                  <a:schemeClr val="bg1"/>
                </a:solidFill>
              </a:rPr>
              <a:t>bundesrechtl</a:t>
            </a:r>
            <a:r>
              <a:rPr lang="de-DE" sz="2800" dirty="0" smtClean="0">
                <a:solidFill>
                  <a:schemeClr val="bg1"/>
                </a:solidFill>
              </a:rPr>
              <a:t>. Vorgaben: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bg1"/>
                </a:solidFill>
              </a:rPr>
              <a:t>§§ 5–5d DRiG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28596" y="3214686"/>
            <a:ext cx="3786214" cy="500066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LPAJ</a:t>
            </a:r>
            <a:endParaRPr lang="de-DE" sz="2800" dirty="0"/>
          </a:p>
        </p:txBody>
      </p:sp>
      <p:sp>
        <p:nvSpPr>
          <p:cNvPr id="26" name="Rechteck 25"/>
          <p:cNvSpPr/>
          <p:nvPr/>
        </p:nvSpPr>
        <p:spPr>
          <a:xfrm>
            <a:off x="428597" y="3786190"/>
            <a:ext cx="1893106" cy="1500198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6 Aufsichts-arbeiten</a:t>
            </a:r>
            <a:br>
              <a:rPr lang="de-DE" sz="2800" dirty="0" smtClean="0"/>
            </a:br>
            <a:r>
              <a:rPr lang="de-DE" sz="2800" dirty="0" smtClean="0"/>
              <a:t>70%</a:t>
            </a:r>
            <a:endParaRPr lang="de-DE" sz="2800" dirty="0"/>
          </a:p>
        </p:txBody>
      </p:sp>
      <p:sp>
        <p:nvSpPr>
          <p:cNvPr id="27" name="Rechteck 26"/>
          <p:cNvSpPr/>
          <p:nvPr/>
        </p:nvSpPr>
        <p:spPr>
          <a:xfrm>
            <a:off x="2393141" y="3786190"/>
            <a:ext cx="1821669" cy="1500198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1</a:t>
            </a:r>
            <a:br>
              <a:rPr lang="de-DE" sz="2800" dirty="0" smtClean="0"/>
            </a:br>
            <a:r>
              <a:rPr lang="de-DE" sz="2800" dirty="0" smtClean="0"/>
              <a:t>Prüfungs-</a:t>
            </a:r>
            <a:r>
              <a:rPr lang="de-DE" sz="2800" dirty="0" err="1" smtClean="0"/>
              <a:t>gespräch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30%</a:t>
            </a:r>
            <a:endParaRPr lang="de-DE" sz="2800" dirty="0"/>
          </a:p>
        </p:txBody>
      </p:sp>
      <p:sp>
        <p:nvSpPr>
          <p:cNvPr id="28" name="Rechteck 27"/>
          <p:cNvSpPr/>
          <p:nvPr/>
        </p:nvSpPr>
        <p:spPr>
          <a:xfrm>
            <a:off x="428596" y="5357826"/>
            <a:ext cx="3786214" cy="500066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70%</a:t>
            </a:r>
            <a:endParaRPr lang="de-DE" sz="2800" dirty="0"/>
          </a:p>
        </p:txBody>
      </p:sp>
      <p:sp>
        <p:nvSpPr>
          <p:cNvPr id="29" name="Rechteck 28"/>
          <p:cNvSpPr/>
          <p:nvPr/>
        </p:nvSpPr>
        <p:spPr>
          <a:xfrm>
            <a:off x="4572000" y="3214686"/>
            <a:ext cx="4143404" cy="500065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JPA der UdS im Dekanat</a:t>
            </a:r>
          </a:p>
        </p:txBody>
      </p:sp>
      <p:sp>
        <p:nvSpPr>
          <p:cNvPr id="32" name="Rechteck 31"/>
          <p:cNvSpPr/>
          <p:nvPr/>
        </p:nvSpPr>
        <p:spPr>
          <a:xfrm>
            <a:off x="4572000" y="3786190"/>
            <a:ext cx="2520280" cy="1500198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marL="269875" indent="-269875">
              <a:lnSpc>
                <a:spcPct val="83000"/>
              </a:lnSpc>
            </a:pPr>
            <a:r>
              <a:rPr lang="de-DE" sz="2500" dirty="0" smtClean="0">
                <a:solidFill>
                  <a:schemeClr val="tx1"/>
                </a:solidFill>
              </a:rPr>
              <a:t>1</a:t>
            </a:r>
            <a:r>
              <a:rPr lang="de-DE" sz="2500" dirty="0">
                <a:solidFill>
                  <a:schemeClr val="tx1"/>
                </a:solidFill>
              </a:rPr>
              <a:t>	</a:t>
            </a:r>
            <a:r>
              <a:rPr lang="de-DE" sz="2500" dirty="0" err="1" smtClean="0">
                <a:solidFill>
                  <a:schemeClr val="tx1"/>
                </a:solidFill>
              </a:rPr>
              <a:t>Aufsichtsarb</a:t>
            </a:r>
            <a:r>
              <a:rPr lang="de-DE" sz="2500" dirty="0" smtClean="0">
                <a:solidFill>
                  <a:schemeClr val="tx1"/>
                </a:solidFill>
              </a:rPr>
              <a:t>. +</a:t>
            </a:r>
          </a:p>
          <a:p>
            <a:pPr marL="269875" indent="-269875">
              <a:lnSpc>
                <a:spcPct val="83000"/>
              </a:lnSpc>
            </a:pPr>
            <a:r>
              <a:rPr lang="de-DE" sz="2500" dirty="0" smtClean="0">
                <a:solidFill>
                  <a:schemeClr val="tx1"/>
                </a:solidFill>
              </a:rPr>
              <a:t>1	</a:t>
            </a:r>
            <a:r>
              <a:rPr lang="de-DE" sz="2500" dirty="0" err="1" smtClean="0">
                <a:solidFill>
                  <a:schemeClr val="tx1"/>
                </a:solidFill>
              </a:rPr>
              <a:t>Aufsichtsarb</a:t>
            </a:r>
            <a:r>
              <a:rPr lang="de-DE" sz="2500" dirty="0" smtClean="0">
                <a:solidFill>
                  <a:schemeClr val="tx1"/>
                </a:solidFill>
              </a:rPr>
              <a:t>.</a:t>
            </a:r>
          </a:p>
          <a:p>
            <a:pPr marL="269875">
              <a:lnSpc>
                <a:spcPct val="83000"/>
              </a:lnSpc>
            </a:pPr>
            <a:r>
              <a:rPr lang="de-DE" sz="2500" dirty="0" smtClean="0">
                <a:solidFill>
                  <a:schemeClr val="tx1"/>
                </a:solidFill>
              </a:rPr>
              <a:t>oder </a:t>
            </a:r>
            <a:r>
              <a:rPr lang="de-DE" sz="2500" dirty="0" err="1" smtClean="0">
                <a:solidFill>
                  <a:schemeClr val="tx1"/>
                </a:solidFill>
              </a:rPr>
              <a:t>SeminarL</a:t>
            </a:r>
            <a:endParaRPr lang="de-DE" sz="2500" dirty="0" smtClean="0">
              <a:solidFill>
                <a:schemeClr val="tx1"/>
              </a:solidFill>
            </a:endParaRPr>
          </a:p>
          <a:p>
            <a:pPr algn="ctr">
              <a:lnSpc>
                <a:spcPct val="83000"/>
              </a:lnSpc>
            </a:pPr>
            <a:r>
              <a:rPr lang="de-DE" sz="2500" dirty="0" smtClean="0">
                <a:solidFill>
                  <a:schemeClr val="tx1"/>
                </a:solidFill>
              </a:rPr>
              <a:t>80%</a:t>
            </a:r>
            <a:endParaRPr lang="de-DE" sz="25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7164288" y="3786190"/>
            <a:ext cx="1551116" cy="1500198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1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spc="-100" dirty="0" smtClean="0">
                <a:solidFill>
                  <a:schemeClr val="tx1"/>
                </a:solidFill>
              </a:rPr>
              <a:t>Prüfungs-gespräch</a:t>
            </a:r>
            <a:r>
              <a:rPr lang="de-DE" sz="2800" dirty="0" smtClean="0">
                <a:solidFill>
                  <a:schemeClr val="tx1"/>
                </a:solidFill>
              </a:rPr>
              <a:t/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20%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572000" y="5357826"/>
            <a:ext cx="4143404" cy="500065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30%</a:t>
            </a:r>
          </a:p>
        </p:txBody>
      </p:sp>
      <p:sp>
        <p:nvSpPr>
          <p:cNvPr id="35" name="Rechteck 34"/>
          <p:cNvSpPr/>
          <p:nvPr/>
        </p:nvSpPr>
        <p:spPr>
          <a:xfrm>
            <a:off x="428596" y="6000768"/>
            <a:ext cx="828680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rgbClr val="FF0000"/>
                </a:solidFill>
              </a:rPr>
              <a:t>Prüfungsgesamtnote, § 6a JAG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0" name="Geschweifte Klammer rechts 39"/>
          <p:cNvSpPr/>
          <p:nvPr/>
        </p:nvSpPr>
        <p:spPr>
          <a:xfrm rot="5400000">
            <a:off x="4429122" y="1680859"/>
            <a:ext cx="285753" cy="8496943"/>
          </a:xfrm>
          <a:prstGeom prst="rightBrace">
            <a:avLst>
              <a:gd name="adj1" fmla="val 42196"/>
              <a:gd name="adj2" fmla="val 49984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520" y="291836"/>
            <a:ext cx="7286676" cy="885233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Erste juristische Prüfung im Saarland</a:t>
            </a:r>
            <a:r>
              <a:rPr lang="de-DE" b="0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mündliche Prüfungen</a:t>
            </a:r>
          </a:p>
        </p:txBody>
      </p:sp>
      <p:sp>
        <p:nvSpPr>
          <p:cNvPr id="5" name="Rechteck 4"/>
          <p:cNvSpPr/>
          <p:nvPr/>
        </p:nvSpPr>
        <p:spPr>
          <a:xfrm>
            <a:off x="428596" y="1357298"/>
            <a:ext cx="3786214" cy="857256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3000" b="1" dirty="0" smtClean="0"/>
              <a:t>staatliche</a:t>
            </a:r>
            <a:br>
              <a:rPr lang="de-DE" sz="3000" b="1" dirty="0" smtClean="0"/>
            </a:br>
            <a:r>
              <a:rPr lang="de-DE" sz="2800" b="1" dirty="0" smtClean="0"/>
              <a:t>Pflichtfachprüfung</a:t>
            </a:r>
            <a:endParaRPr lang="de-DE" sz="2800" b="1" dirty="0"/>
          </a:p>
        </p:txBody>
      </p:sp>
      <p:sp>
        <p:nvSpPr>
          <p:cNvPr id="6" name="Rechteck 5"/>
          <p:cNvSpPr/>
          <p:nvPr/>
        </p:nvSpPr>
        <p:spPr>
          <a:xfrm>
            <a:off x="4572000" y="1357298"/>
            <a:ext cx="4143404" cy="857256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b="1" dirty="0" smtClean="0">
                <a:solidFill>
                  <a:schemeClr val="tx1"/>
                </a:solidFill>
              </a:rPr>
              <a:t>universitäre</a:t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>SPB-Prüfung</a:t>
            </a:r>
          </a:p>
        </p:txBody>
      </p:sp>
      <p:sp>
        <p:nvSpPr>
          <p:cNvPr id="25" name="Rechteck 24"/>
          <p:cNvSpPr/>
          <p:nvPr/>
        </p:nvSpPr>
        <p:spPr>
          <a:xfrm>
            <a:off x="428596" y="2428868"/>
            <a:ext cx="3786214" cy="857256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Prüfungsausschuss: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/>
              <a:t>1 Vors., 2 Beisitzer</a:t>
            </a:r>
            <a:endParaRPr lang="de-DE" sz="2800" dirty="0"/>
          </a:p>
        </p:txBody>
      </p:sp>
      <p:sp>
        <p:nvSpPr>
          <p:cNvPr id="29" name="Rechteck 28"/>
          <p:cNvSpPr/>
          <p:nvPr/>
        </p:nvSpPr>
        <p:spPr>
          <a:xfrm>
            <a:off x="4572000" y="2428868"/>
            <a:ext cx="4143404" cy="857256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i.d.R. 1 Prüfer,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1 sachkundiger Beisitzer</a:t>
            </a:r>
          </a:p>
        </p:txBody>
      </p:sp>
      <p:sp>
        <p:nvSpPr>
          <p:cNvPr id="34" name="Rechteck 33"/>
          <p:cNvSpPr/>
          <p:nvPr/>
        </p:nvSpPr>
        <p:spPr>
          <a:xfrm>
            <a:off x="4572000" y="5000636"/>
            <a:ext cx="4143404" cy="1143008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max. 5 Prüflinge,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d.h. max. ca. 1h 15min,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i.d.R. keine Pause</a:t>
            </a:r>
          </a:p>
        </p:txBody>
      </p:sp>
      <p:sp>
        <p:nvSpPr>
          <p:cNvPr id="17" name="Rechteck 16"/>
          <p:cNvSpPr/>
          <p:nvPr/>
        </p:nvSpPr>
        <p:spPr>
          <a:xfrm>
            <a:off x="428596" y="3500438"/>
            <a:ext cx="3786214" cy="1285884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3 Prüfungsbereiche: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/>
              <a:t>(ZR, </a:t>
            </a:r>
            <a:r>
              <a:rPr lang="de-DE" sz="2800" dirty="0" err="1" smtClean="0"/>
              <a:t>StrR</a:t>
            </a:r>
            <a:r>
              <a:rPr lang="de-DE" sz="2800" dirty="0" smtClean="0"/>
              <a:t>, ÖR),</a:t>
            </a:r>
          </a:p>
          <a:p>
            <a:pPr algn="ctr">
              <a:lnSpc>
                <a:spcPct val="83000"/>
              </a:lnSpc>
            </a:pPr>
            <a:r>
              <a:rPr lang="de-DE" sz="2800" dirty="0" err="1" smtClean="0"/>
              <a:t>jew</a:t>
            </a:r>
            <a:r>
              <a:rPr lang="de-DE" sz="2800" dirty="0" smtClean="0"/>
              <a:t>. ca. 15min/Prüfling</a:t>
            </a:r>
            <a:endParaRPr lang="de-DE" sz="2800" dirty="0"/>
          </a:p>
        </p:txBody>
      </p:sp>
      <p:sp>
        <p:nvSpPr>
          <p:cNvPr id="18" name="Rechteck 17"/>
          <p:cNvSpPr/>
          <p:nvPr/>
        </p:nvSpPr>
        <p:spPr>
          <a:xfrm>
            <a:off x="428596" y="5000636"/>
            <a:ext cx="3786214" cy="1143008"/>
          </a:xfrm>
          <a:prstGeom prst="rect">
            <a:avLst/>
          </a:prstGeom>
          <a:solidFill>
            <a:srgbClr val="4D5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/>
              <a:t>max. 5 Prüflinge,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/>
              <a:t>d.h. max. ca. 3h 45min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/>
              <a:t>zzgl. Pausen u.a.</a:t>
            </a:r>
            <a:endParaRPr lang="de-DE" sz="2800" dirty="0"/>
          </a:p>
        </p:txBody>
      </p:sp>
      <p:sp>
        <p:nvSpPr>
          <p:cNvPr id="19" name="Rechteck 18"/>
          <p:cNvSpPr/>
          <p:nvPr/>
        </p:nvSpPr>
        <p:spPr>
          <a:xfrm>
            <a:off x="4572000" y="3500438"/>
            <a:ext cx="4143404" cy="1285884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1 Prüfungsbereich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= </a:t>
            </a:r>
            <a:r>
              <a:rPr lang="de-DE" sz="2800" dirty="0" err="1" smtClean="0">
                <a:solidFill>
                  <a:schemeClr val="tx1"/>
                </a:solidFill>
              </a:rPr>
              <a:t>jew</a:t>
            </a:r>
            <a:r>
              <a:rPr lang="de-DE" sz="2800" dirty="0" smtClean="0">
                <a:solidFill>
                  <a:schemeClr val="tx1"/>
                </a:solidFill>
              </a:rPr>
              <a:t>. SPB,</a:t>
            </a:r>
          </a:p>
          <a:p>
            <a:pPr algn="ctr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ca. 15 min/Prüfling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5" grpId="0" animBg="1"/>
      <p:bldP spid="29" grpId="0" animBg="1"/>
      <p:bldP spid="3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520" y="291836"/>
            <a:ext cx="6912768" cy="502051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Mündliche Prüfung</a:t>
            </a:r>
            <a:r>
              <a:rPr lang="de-DE" b="0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: </a:t>
            </a: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Ablauf</a:t>
            </a:r>
          </a:p>
        </p:txBody>
      </p:sp>
      <p:sp>
        <p:nvSpPr>
          <p:cNvPr id="6" name="Rechteck 5"/>
          <p:cNvSpPr/>
          <p:nvPr/>
        </p:nvSpPr>
        <p:spPr>
          <a:xfrm>
            <a:off x="428596" y="860978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1.	Sichtung der Prüfungsakten durch den Prüfer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428596" y="1922013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3.	Zulassung von Zuhörern</a:t>
            </a:r>
          </a:p>
        </p:txBody>
      </p:sp>
      <p:sp>
        <p:nvSpPr>
          <p:cNvPr id="34" name="Rechteck 33"/>
          <p:cNvSpPr/>
          <p:nvPr/>
        </p:nvSpPr>
        <p:spPr>
          <a:xfrm>
            <a:off x="428596" y="3345089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5.	Durchführung der Prüfung</a:t>
            </a:r>
          </a:p>
        </p:txBody>
      </p:sp>
      <p:sp>
        <p:nvSpPr>
          <p:cNvPr id="19" name="Rechteck 18"/>
          <p:cNvSpPr/>
          <p:nvPr/>
        </p:nvSpPr>
        <p:spPr>
          <a:xfrm>
            <a:off x="428596" y="2457029"/>
            <a:ext cx="8286808" cy="824379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4.	Beginn der Prüfung: Bekanntgabe von</a:t>
            </a:r>
          </a:p>
          <a:p>
            <a:pPr marL="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Prüfungsreihenfolge und Pausen; Uhrzeit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596" y="1393685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2.	nur staatl. </a:t>
            </a:r>
            <a:r>
              <a:rPr lang="de-DE" sz="2800" dirty="0" err="1" smtClean="0">
                <a:solidFill>
                  <a:schemeClr val="tx1"/>
                </a:solidFill>
              </a:rPr>
              <a:t>PflFP</a:t>
            </a:r>
            <a:r>
              <a:rPr lang="de-DE" sz="2800" dirty="0" smtClean="0">
                <a:solidFill>
                  <a:schemeClr val="tx1"/>
                </a:solidFill>
              </a:rPr>
              <a:t>: Vorstellung beim Vorsitzenden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8596" y="3880102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6.	Beratung und Bewertung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8596" y="4416139"/>
            <a:ext cx="8286808" cy="824379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7.	Festsetzung der Einzelnoten und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der Gesamtnote</a:t>
            </a:r>
          </a:p>
        </p:txBody>
      </p:sp>
      <p:sp>
        <p:nvSpPr>
          <p:cNvPr id="14" name="Rechteck 13"/>
          <p:cNvSpPr/>
          <p:nvPr/>
        </p:nvSpPr>
        <p:spPr>
          <a:xfrm>
            <a:off x="428596" y="5306953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8.	Bekanntgabe der Ergebnisse</a:t>
            </a:r>
          </a:p>
        </p:txBody>
      </p:sp>
      <p:sp>
        <p:nvSpPr>
          <p:cNvPr id="15" name="Rechteck 14"/>
          <p:cNvSpPr/>
          <p:nvPr/>
        </p:nvSpPr>
        <p:spPr>
          <a:xfrm>
            <a:off x="428596" y="5877272"/>
            <a:ext cx="82868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/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	Prüfungsprotokoll (Niederschrift)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34" grpId="0" animBg="1"/>
      <p:bldP spid="19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520" y="290512"/>
            <a:ext cx="7056784" cy="885233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 anchor="t">
            <a:spAutoFit/>
          </a:bodyPr>
          <a:lstStyle>
            <a:lvl1pPr>
              <a:defRPr sz="3000" b="1" baseline="0">
                <a:solidFill>
                  <a:srgbClr val="00206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Mündliche Prüfung</a:t>
            </a:r>
            <a:r>
              <a:rPr lang="de-DE" b="0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141FFC"/>
                </a:solidFill>
                <a:latin typeface="+mj-lt"/>
                <a:ea typeface="+mj-ea"/>
                <a:cs typeface="+mj-cs"/>
              </a:rPr>
              <a:t>Verhaltensempfehlungen</a:t>
            </a:r>
          </a:p>
        </p:txBody>
      </p:sp>
      <p:sp>
        <p:nvSpPr>
          <p:cNvPr id="6" name="Rechteck 5"/>
          <p:cNvSpPr/>
          <p:nvPr/>
        </p:nvSpPr>
        <p:spPr>
          <a:xfrm>
            <a:off x="428596" y="1200118"/>
            <a:ext cx="8286808" cy="860730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72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Sachliche Freundlichkeit </a:t>
            </a:r>
            <a:r>
              <a:rPr lang="de-DE" sz="2800" dirty="0" smtClean="0">
                <a:solidFill>
                  <a:schemeClr val="tx1"/>
                </a:solidFill>
                <a:sym typeface="Symbol"/>
              </a:rPr>
              <a:t> Sympathie;</a:t>
            </a:r>
          </a:p>
          <a:p>
            <a:pPr marL="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  <a:sym typeface="Symbol"/>
              </a:rPr>
              <a:t>Vermeidung von Extremen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28596" y="2118750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Blickkontakt </a:t>
            </a:r>
            <a:r>
              <a:rPr lang="de-DE" sz="2800" dirty="0" smtClean="0">
                <a:solidFill>
                  <a:schemeClr val="tx1"/>
                </a:solidFill>
                <a:sym typeface="Symbol"/>
              </a:rPr>
              <a:t> Aufmerksamkeit</a:t>
            </a:r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28596" y="3167132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Fragen: i.d.R. nur zum Sachverhalt</a:t>
            </a:r>
          </a:p>
        </p:txBody>
      </p:sp>
      <p:sp>
        <p:nvSpPr>
          <p:cNvPr id="19" name="Rechteck 18"/>
          <p:cNvSpPr/>
          <p:nvPr/>
        </p:nvSpPr>
        <p:spPr>
          <a:xfrm>
            <a:off x="428596" y="2640812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deutliche Artikulation</a:t>
            </a:r>
          </a:p>
        </p:txBody>
      </p:sp>
      <p:sp>
        <p:nvSpPr>
          <p:cNvPr id="12" name="Rechteck 11"/>
          <p:cNvSpPr/>
          <p:nvPr/>
        </p:nvSpPr>
        <p:spPr>
          <a:xfrm>
            <a:off x="428596" y="3693452"/>
            <a:ext cx="8286808" cy="466717"/>
          </a:xfrm>
          <a:prstGeom prst="rect">
            <a:avLst/>
          </a:prstGeom>
          <a:solidFill>
            <a:srgbClr val="ACD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Meldungen allenfalls zurückhaltend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8596" y="4402878"/>
            <a:ext cx="3286148" cy="43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Obersätze bilden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4572000" y="4402700"/>
            <a:ext cx="3286148" cy="43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rgbClr val="FF0000"/>
                </a:solidFill>
              </a:rPr>
              <a:t>–</a:t>
            </a:r>
            <a:r>
              <a:rPr lang="de-DE" sz="2800" dirty="0" smtClean="0">
                <a:solidFill>
                  <a:schemeClr val="tx1"/>
                </a:solidFill>
              </a:rPr>
              <a:t>	</a:t>
            </a:r>
            <a:r>
              <a:rPr lang="de-DE" sz="2800" dirty="0" smtClean="0">
                <a:solidFill>
                  <a:srgbClr val="FF0000"/>
                </a:solidFill>
              </a:rPr>
              <a:t>Normen zitieren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428596" y="4881112"/>
            <a:ext cx="7429552" cy="43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unbestimmte Rechtsbegriffe auslegen </a:t>
            </a:r>
          </a:p>
        </p:txBody>
      </p:sp>
      <p:sp>
        <p:nvSpPr>
          <p:cNvPr id="18" name="Rechteck 17"/>
          <p:cNvSpPr/>
          <p:nvPr/>
        </p:nvSpPr>
        <p:spPr>
          <a:xfrm>
            <a:off x="428596" y="5357826"/>
            <a:ext cx="7429552" cy="43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subsumieren, </a:t>
            </a:r>
            <a:r>
              <a:rPr lang="de-DE" sz="2800" dirty="0" err="1" smtClean="0">
                <a:solidFill>
                  <a:schemeClr val="tx1"/>
                </a:solidFill>
              </a:rPr>
              <a:t>erff</a:t>
            </a:r>
            <a:r>
              <a:rPr lang="de-DE" sz="2800" dirty="0" smtClean="0">
                <a:solidFill>
                  <a:schemeClr val="tx1"/>
                </a:solidFill>
              </a:rPr>
              <a:t>. problematisieren </a:t>
            </a:r>
          </a:p>
        </p:txBody>
      </p:sp>
      <p:sp>
        <p:nvSpPr>
          <p:cNvPr id="20" name="Rechteck 19"/>
          <p:cNvSpPr/>
          <p:nvPr/>
        </p:nvSpPr>
        <p:spPr>
          <a:xfrm>
            <a:off x="428596" y="5834540"/>
            <a:ext cx="7429552" cy="4303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rIns="36000" bIns="36000" rtlCol="0" anchor="t" anchorCtr="0">
            <a:spAutoFit/>
          </a:bodyPr>
          <a:lstStyle/>
          <a:p>
            <a:pPr marL="354013" indent="-354013">
              <a:lnSpc>
                <a:spcPct val="83000"/>
              </a:lnSpc>
            </a:pPr>
            <a:r>
              <a:rPr lang="de-DE" sz="2800" dirty="0" smtClean="0">
                <a:solidFill>
                  <a:schemeClr val="tx1"/>
                </a:solidFill>
              </a:rPr>
              <a:t>–	(Zwischen-)Ergebnisse präsentieren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34" grpId="0" animBg="1"/>
      <p:bldP spid="1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385836" y="2717084"/>
            <a:ext cx="8002588" cy="460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</a:pPr>
            <a:r>
              <a:rPr lang="de-DE" b="1" i="1" dirty="0" smtClean="0">
                <a:solidFill>
                  <a:srgbClr val="141FFC"/>
                </a:solidFill>
              </a:rPr>
              <a:t>Vielen Dank für Ihre Aufmerksamkeit!</a:t>
            </a:r>
            <a:endParaRPr lang="de-DE" b="1" i="1" dirty="0">
              <a:solidFill>
                <a:srgbClr val="141FF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2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5A5A5"/>
      </a:accent1>
      <a:accent2>
        <a:srgbClr val="A5A5A5"/>
      </a:accent2>
      <a:accent3>
        <a:srgbClr val="7F7F7F"/>
      </a:accent3>
      <a:accent4>
        <a:srgbClr val="A5A5A5"/>
      </a:accent4>
      <a:accent5>
        <a:srgbClr val="A5A5A5"/>
      </a:accent5>
      <a:accent6>
        <a:srgbClr val="D8D8D8"/>
      </a:accent6>
      <a:hlink>
        <a:srgbClr val="002060"/>
      </a:hlink>
      <a:folHlink>
        <a:srgbClr val="00206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229</Words>
  <Application>Microsoft Office PowerPoint</Application>
  <PresentationFormat>Bildschirmpräsentation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Victoria</dc:creator>
  <cp:lastModifiedBy>chgr003</cp:lastModifiedBy>
  <cp:revision>1090</cp:revision>
  <cp:lastPrinted>2024-04-08T17:30:18Z</cp:lastPrinted>
  <dcterms:created xsi:type="dcterms:W3CDTF">2009-09-18T14:58:11Z</dcterms:created>
  <dcterms:modified xsi:type="dcterms:W3CDTF">2024-04-08T17:30:19Z</dcterms:modified>
</cp:coreProperties>
</file>