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 id="2147483674" r:id="rId2"/>
  </p:sldMasterIdLst>
  <p:notesMasterIdLst>
    <p:notesMasterId r:id="rId4"/>
  </p:notesMasterIdLst>
  <p:sldIdLst>
    <p:sldId id="256" r:id="rId3"/>
  </p:sldIdLst>
  <p:sldSz cx="7559675" cy="1069181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67A6"/>
    <a:srgbClr val="DF7A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22"/>
    <p:restoredTop sz="94694"/>
  </p:normalViewPr>
  <p:slideViewPr>
    <p:cSldViewPr snapToGrid="0" snapToObjects="1" showGuides="1">
      <p:cViewPr varScale="1">
        <p:scale>
          <a:sx n="98" d="100"/>
          <a:sy n="98" d="100"/>
        </p:scale>
        <p:origin x="4746" y="96"/>
      </p:cViewPr>
      <p:guideLst>
        <p:guide orient="horz" pos="334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3D8BD2-B4F2-BF43-92E5-AAEA3F23A042}" type="datetimeFigureOut">
              <a:rPr lang="de-DE" smtClean="0"/>
              <a:t>08.08.2023</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de-DE"/>
              <a:t>Mastertextformat bearbeiten
Zweite Ebene
Dritte Ebene
Vierte Ebene
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E7A0DA-FAD4-6E4A-90A4-B00ECCC5F0F6}" type="slidenum">
              <a:rPr lang="de-DE" smtClean="0"/>
              <a:t>‹Nr.›</a:t>
            </a:fld>
            <a:endParaRPr lang="de-DE"/>
          </a:p>
        </p:txBody>
      </p:sp>
    </p:spTree>
    <p:extLst>
      <p:ext uri="{BB962C8B-B14F-4D97-AF65-F5344CB8AC3E}">
        <p14:creationId xmlns:p14="http://schemas.microsoft.com/office/powerpoint/2010/main" val="3041782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0AE7A0DA-FAD4-6E4A-90A4-B00ECCC5F0F6}" type="slidenum">
              <a:rPr lang="de-DE" smtClean="0"/>
              <a:t>1</a:t>
            </a:fld>
            <a:endParaRPr lang="de-DE"/>
          </a:p>
        </p:txBody>
      </p:sp>
    </p:spTree>
    <p:extLst>
      <p:ext uri="{BB962C8B-B14F-4D97-AF65-F5344CB8AC3E}">
        <p14:creationId xmlns:p14="http://schemas.microsoft.com/office/powerpoint/2010/main" val="218841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3725869"/>
      </p:ext>
    </p:extLst>
  </p:cSld>
  <p:clrMapOvr>
    <a:masterClrMapping/>
  </p:clrMapOvr>
  <p:extLst>
    <p:ext uri="{DCECCB84-F9BA-43D5-87BE-67443E8EF086}">
      <p15:sldGuideLst xmlns:p15="http://schemas.microsoft.com/office/powerpoint/2012/main">
        <p15:guide id="1" orient="horz" pos="6339"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7339379"/>
      </p:ext>
    </p:extLst>
  </p:cSld>
  <p:clrMapOvr>
    <a:masterClrMapping/>
  </p:clrMapOvr>
  <p:extLst>
    <p:ext uri="{DCECCB84-F9BA-43D5-87BE-67443E8EF086}">
      <p15:sldGuideLst xmlns:p15="http://schemas.microsoft.com/office/powerpoint/2012/main">
        <p15:guide id="1" orient="horz" pos="6339">
          <p15:clr>
            <a:srgbClr val="FBAE40"/>
          </p15:clr>
        </p15:guide>
        <p15:guide id="2" pos="238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Grafik 8">
            <a:extLst>
              <a:ext uri="{FF2B5EF4-FFF2-40B4-BE49-F238E27FC236}">
                <a16:creationId xmlns:a16="http://schemas.microsoft.com/office/drawing/2014/main" id="{64290706-1E6B-4244-BEFE-4CD1FA540D69}"/>
              </a:ext>
            </a:extLst>
          </p:cNvPr>
          <p:cNvPicPr>
            <a:picLocks noChangeAspect="1"/>
          </p:cNvPicPr>
          <p:nvPr userDrawn="1"/>
        </p:nvPicPr>
        <p:blipFill>
          <a:blip r:embed="rId3"/>
          <a:stretch>
            <a:fillRect/>
          </a:stretch>
        </p:blipFill>
        <p:spPr>
          <a:xfrm>
            <a:off x="864000" y="515181"/>
            <a:ext cx="1222181" cy="503999"/>
          </a:xfrm>
          <a:prstGeom prst="rect">
            <a:avLst/>
          </a:prstGeom>
        </p:spPr>
      </p:pic>
      <p:sp>
        <p:nvSpPr>
          <p:cNvPr id="10" name="Textfeld 9">
            <a:extLst>
              <a:ext uri="{FF2B5EF4-FFF2-40B4-BE49-F238E27FC236}">
                <a16:creationId xmlns:a16="http://schemas.microsoft.com/office/drawing/2014/main" id="{D706AC6E-C28F-9949-A1EE-25C9FC04A508}"/>
              </a:ext>
            </a:extLst>
          </p:cNvPr>
          <p:cNvSpPr txBox="1"/>
          <p:nvPr userDrawn="1"/>
        </p:nvSpPr>
        <p:spPr>
          <a:xfrm>
            <a:off x="2086181" y="515181"/>
            <a:ext cx="4356415" cy="369332"/>
          </a:xfrm>
          <a:prstGeom prst="rect">
            <a:avLst/>
          </a:prstGeom>
          <a:noFill/>
        </p:spPr>
        <p:txBody>
          <a:bodyPr wrap="square" lIns="180000" tIns="0" rIns="0" bIns="0" rtlCol="0">
            <a:spAutoFit/>
          </a:bodyPr>
          <a:lstStyle/>
          <a:p>
            <a:r>
              <a:rPr lang="de-DE" sz="1200" b="1" kern="1200" dirty="0">
                <a:solidFill>
                  <a:schemeClr val="tx1"/>
                </a:solidFill>
                <a:effectLst/>
                <a:latin typeface="Arial" panose="020B0604020202020204" pitchFamily="34" charset="0"/>
                <a:ea typeface="+mn-ea"/>
                <a:cs typeface="Arial" panose="020B0604020202020204" pitchFamily="34" charset="0"/>
              </a:rPr>
              <a:t>Deutsches Forschungszentrum für Künstliche Intelligenz</a:t>
            </a:r>
            <a:br>
              <a:rPr lang="de-DE" sz="1200" b="1" kern="1200" dirty="0">
                <a:solidFill>
                  <a:schemeClr val="tx1"/>
                </a:solidFill>
                <a:effectLst/>
                <a:latin typeface="Arial" panose="020B0604020202020204" pitchFamily="34" charset="0"/>
                <a:ea typeface="+mn-ea"/>
                <a:cs typeface="Arial" panose="020B0604020202020204" pitchFamily="34" charset="0"/>
              </a:rPr>
            </a:b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German Research Center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for</a:t>
            </a: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Artificial</a:t>
            </a: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 </a:t>
            </a:r>
            <a:r>
              <a:rPr lang="de-DE" sz="1200" b="1" kern="1200" dirty="0" err="1">
                <a:solidFill>
                  <a:schemeClr val="bg2">
                    <a:lumMod val="75000"/>
                  </a:schemeClr>
                </a:solidFill>
                <a:effectLst/>
                <a:latin typeface="Arial" panose="020B0604020202020204" pitchFamily="34" charset="0"/>
                <a:ea typeface="+mn-ea"/>
                <a:cs typeface="Arial" panose="020B0604020202020204" pitchFamily="34" charset="0"/>
              </a:rPr>
              <a:t>Intelligence</a:t>
            </a:r>
            <a:endParaRPr lang="de-DE" sz="1200" kern="1200" dirty="0">
              <a:solidFill>
                <a:schemeClr val="bg2">
                  <a:lumMod val="75000"/>
                </a:schemeClr>
              </a:solidFill>
              <a:effectLst/>
              <a:latin typeface="Arial" panose="020B0604020202020204" pitchFamily="34" charset="0"/>
              <a:ea typeface="+mn-ea"/>
              <a:cs typeface="Arial" panose="020B0604020202020204" pitchFamily="34" charset="0"/>
            </a:endParaRPr>
          </a:p>
        </p:txBody>
      </p:sp>
      <p:sp>
        <p:nvSpPr>
          <p:cNvPr id="14" name="Textfeld 13">
            <a:extLst>
              <a:ext uri="{FF2B5EF4-FFF2-40B4-BE49-F238E27FC236}">
                <a16:creationId xmlns:a16="http://schemas.microsoft.com/office/drawing/2014/main" id="{5FCB0186-7418-FC45-9D72-D65E08C867C6}"/>
              </a:ext>
            </a:extLst>
          </p:cNvPr>
          <p:cNvSpPr txBox="1"/>
          <p:nvPr userDrawn="1"/>
        </p:nvSpPr>
        <p:spPr>
          <a:xfrm>
            <a:off x="5044751" y="7763933"/>
            <a:ext cx="2514924" cy="2927880"/>
          </a:xfrm>
          <a:prstGeom prst="rect">
            <a:avLst/>
          </a:prstGeom>
          <a:solidFill>
            <a:schemeClr val="bg2"/>
          </a:solidFill>
        </p:spPr>
        <p:txBody>
          <a:bodyPr wrap="square" lIns="234000" tIns="216000" rIns="324000" rtlCol="0">
            <a:noAutofit/>
          </a:bodyPr>
          <a:lstStyle/>
          <a:p>
            <a:pPr>
              <a:lnSpc>
                <a:spcPts val="1150"/>
              </a:lnSpc>
            </a:pPr>
            <a:endParaRPr lang="de-DE" sz="9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DB2BDA91-B435-4148-A844-D1C3265C245F}"/>
              </a:ext>
            </a:extLst>
          </p:cNvPr>
          <p:cNvSpPr txBox="1"/>
          <p:nvPr userDrawn="1"/>
        </p:nvSpPr>
        <p:spPr>
          <a:xfrm>
            <a:off x="5332728" y="10002977"/>
            <a:ext cx="1938969" cy="523220"/>
          </a:xfrm>
          <a:prstGeom prst="rect">
            <a:avLst/>
          </a:prstGeom>
          <a:noFill/>
        </p:spPr>
        <p:txBody>
          <a:bodyPr wrap="square" rtlCol="0">
            <a:spAutoFit/>
          </a:bodyPr>
          <a:lstStyle/>
          <a:p>
            <a:pPr marL="0" marR="0" lvl="0" indent="0" algn="r" defTabSz="914400" rtl="0" eaLnBrk="1" fontAlgn="auto" latinLnBrk="0" hangingPunct="1">
              <a:lnSpc>
                <a:spcPts val="1150"/>
              </a:lnSpc>
              <a:spcBef>
                <a:spcPts val="0"/>
              </a:spcBef>
              <a:spcAft>
                <a:spcPts val="0"/>
              </a:spcAft>
              <a:buClrTx/>
              <a:buSzTx/>
              <a:buFontTx/>
              <a:buNone/>
              <a:tabLst/>
              <a:defRPr/>
            </a:pPr>
            <a:r>
              <a:rPr kumimoji="0" lang="de-DE" sz="1000" b="1" i="0" u="none" strike="noStrike" kern="1200" cap="none" spc="0" normalizeH="0" baseline="0" noProof="0" dirty="0" err="1">
                <a:ln>
                  <a:noFill/>
                </a:ln>
                <a:solidFill>
                  <a:srgbClr val="ED7D31"/>
                </a:solidFill>
                <a:effectLst/>
                <a:uLnTx/>
                <a:uFillTx/>
                <a:latin typeface="Arial" panose="020B0604020202020204" pitchFamily="34" charset="0"/>
                <a:ea typeface="+mn-ea"/>
                <a:cs typeface="Arial" panose="020B0604020202020204" pitchFamily="34" charset="0"/>
              </a:rPr>
              <a:t>www.dfki.de</a:t>
            </a:r>
            <a:endParaRPr kumimoji="0" lang="de-DE" sz="1000" b="1" i="0" u="none" strike="noStrike" kern="1200" cap="none" spc="0" normalizeH="0" baseline="0" noProof="0" dirty="0">
              <a:ln>
                <a:noFill/>
              </a:ln>
              <a:solidFill>
                <a:srgbClr val="ED7D31"/>
              </a:solidFill>
              <a:effectLst/>
              <a:uLnTx/>
              <a:uFillTx/>
              <a:latin typeface="Arial" panose="020B0604020202020204" pitchFamily="34" charset="0"/>
              <a:ea typeface="+mn-ea"/>
              <a:cs typeface="Arial" panose="020B0604020202020204" pitchFamily="34" charset="0"/>
            </a:endParaRPr>
          </a:p>
          <a:p>
            <a:endParaRPr lang="de-DE" dirty="0"/>
          </a:p>
        </p:txBody>
      </p:sp>
      <p:sp>
        <p:nvSpPr>
          <p:cNvPr id="13" name="Rechteck 12">
            <a:extLst>
              <a:ext uri="{FF2B5EF4-FFF2-40B4-BE49-F238E27FC236}">
                <a16:creationId xmlns:a16="http://schemas.microsoft.com/office/drawing/2014/main" id="{DBD13057-2F72-D041-B966-6AEDE8B46567}"/>
              </a:ext>
            </a:extLst>
          </p:cNvPr>
          <p:cNvSpPr/>
          <p:nvPr userDrawn="1"/>
        </p:nvSpPr>
        <p:spPr>
          <a:xfrm>
            <a:off x="-1" y="8233690"/>
            <a:ext cx="5044751" cy="1988365"/>
          </a:xfrm>
          <a:prstGeom prst="rect">
            <a:avLst/>
          </a:prstGeom>
        </p:spPr>
        <p:txBody>
          <a:bodyPr wrap="square" lIns="864000" tIns="0" rIns="360000" bIns="0">
            <a:spAutoFit/>
          </a:bodyPr>
          <a:lstStyle/>
          <a:p>
            <a:pPr marL="0" marR="0" lvl="0" indent="0" algn="l" defTabSz="914400" rtl="0" eaLnBrk="1" fontAlgn="auto" latinLnBrk="0" hangingPunct="1">
              <a:lnSpc>
                <a:spcPts val="1150"/>
              </a:lnSpc>
              <a:spcBef>
                <a:spcPts val="600"/>
              </a:spcBef>
              <a:spcAft>
                <a:spcPts val="600"/>
              </a:spcAft>
              <a:buClrTx/>
              <a:buSzTx/>
              <a:buFontTx/>
              <a:buNone/>
              <a:tabLst/>
              <a:defRPr/>
            </a:pP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Das Deutsche Forschungszentrum für Künstliche Intelligenz (DFKI) ist auf dem Gebiet innovativer Softwaretechnologien auf der Basis von Methoden der Künstlichen Intelligenz die führende wirtschaftsnahe Forschungseinrichtung Deutschlands. In der internationalen Wissenschaftswelt zählt das DFKI zu den wichtigsten “Centers </a:t>
            </a:r>
            <a:r>
              <a:rPr kumimoji="0" lang="de-DE"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of</a:t>
            </a: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Excellence” und ist derzeit – gemessen an Mitarbeiterzahl und Drittmittelvolumen – das weltweit größte Forschungszentrum für künstliche Intelligenz und deren Anwendungen. Das DFKI arbeitet eng mit nationalen und internationalen Unternehmen zusammen.</a:t>
            </a:r>
          </a:p>
          <a:p>
            <a:pPr marL="0" marR="0" lvl="0" indent="0" algn="l" defTabSz="914400" rtl="0" eaLnBrk="1" fontAlgn="auto" latinLnBrk="0" hangingPunct="1">
              <a:lnSpc>
                <a:spcPts val="1150"/>
              </a:lnSpc>
              <a:spcBef>
                <a:spcPts val="600"/>
              </a:spcBef>
              <a:spcAft>
                <a:spcPts val="600"/>
              </a:spcAft>
              <a:buClrTx/>
              <a:buSzTx/>
              <a:buFontTx/>
              <a:buNone/>
              <a:tabLst/>
              <a:defRPr/>
            </a:pPr>
            <a:r>
              <a:rPr kumimoji="0" lang="de-DE" sz="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Schwerbehinderte Bewerberinnen und Bewerber und Gleichgestellte werden bei gleicher Eignung besonders berücksichtigt. Das DFKI beabsichtigt, den Anteil von Frauen im Wissenschaftsbereich zu erhöhen und fordert deshalb Frauen ausdrücklich auf, sich zu bewerben.</a:t>
            </a:r>
            <a:endParaRPr lang="de-DE" sz="800" dirty="0"/>
          </a:p>
        </p:txBody>
      </p:sp>
      <p:cxnSp>
        <p:nvCxnSpPr>
          <p:cNvPr id="15" name="Gerade Verbindung 14">
            <a:extLst>
              <a:ext uri="{FF2B5EF4-FFF2-40B4-BE49-F238E27FC236}">
                <a16:creationId xmlns:a16="http://schemas.microsoft.com/office/drawing/2014/main" id="{3FD15080-DA12-F84D-B66C-1CB658219351}"/>
              </a:ext>
            </a:extLst>
          </p:cNvPr>
          <p:cNvCxnSpPr>
            <a:cxnSpLocks/>
          </p:cNvCxnSpPr>
          <p:nvPr userDrawn="1"/>
        </p:nvCxnSpPr>
        <p:spPr>
          <a:xfrm>
            <a:off x="864000" y="8085666"/>
            <a:ext cx="3868867"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pic>
        <p:nvPicPr>
          <p:cNvPr id="16" name="Grafik 15">
            <a:extLst>
              <a:ext uri="{FF2B5EF4-FFF2-40B4-BE49-F238E27FC236}">
                <a16:creationId xmlns:a16="http://schemas.microsoft.com/office/drawing/2014/main" id="{7D160BB1-431B-0944-AA18-50CADF5BD5EE}"/>
              </a:ext>
            </a:extLst>
          </p:cNvPr>
          <p:cNvPicPr>
            <a:picLocks noChangeAspect="1"/>
          </p:cNvPicPr>
          <p:nvPr userDrawn="1"/>
        </p:nvPicPr>
        <p:blipFill>
          <a:blip r:embed="rId4"/>
          <a:stretch>
            <a:fillRect/>
          </a:stretch>
        </p:blipFill>
        <p:spPr>
          <a:xfrm>
            <a:off x="5045670" y="1578488"/>
            <a:ext cx="2527965" cy="6102866"/>
          </a:xfrm>
          <a:prstGeom prst="rect">
            <a:avLst/>
          </a:prstGeom>
        </p:spPr>
      </p:pic>
      <p:sp>
        <p:nvSpPr>
          <p:cNvPr id="7" name="Rechteck 6">
            <a:extLst>
              <a:ext uri="{FF2B5EF4-FFF2-40B4-BE49-F238E27FC236}">
                <a16:creationId xmlns:a16="http://schemas.microsoft.com/office/drawing/2014/main" id="{7B03E9BD-3DCB-F041-A3E6-13C2846D6F42}"/>
              </a:ext>
            </a:extLst>
          </p:cNvPr>
          <p:cNvSpPr/>
          <p:nvPr userDrawn="1"/>
        </p:nvSpPr>
        <p:spPr>
          <a:xfrm>
            <a:off x="-1" y="1512000"/>
            <a:ext cx="7560000" cy="72000"/>
          </a:xfrm>
          <a:prstGeom prst="rect">
            <a:avLst/>
          </a:prstGeom>
          <a:solidFill>
            <a:srgbClr val="DF7A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4933282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6" name="Grafik 15">
            <a:extLst>
              <a:ext uri="{FF2B5EF4-FFF2-40B4-BE49-F238E27FC236}">
                <a16:creationId xmlns:a16="http://schemas.microsoft.com/office/drawing/2014/main" id="{21FCD1F1-7D37-474C-8FB7-72ACDE142A1B}"/>
              </a:ext>
            </a:extLst>
          </p:cNvPr>
          <p:cNvPicPr>
            <a:picLocks noChangeAspect="1"/>
          </p:cNvPicPr>
          <p:nvPr userDrawn="1"/>
        </p:nvPicPr>
        <p:blipFill>
          <a:blip r:embed="rId3"/>
          <a:stretch>
            <a:fillRect/>
          </a:stretch>
        </p:blipFill>
        <p:spPr>
          <a:xfrm>
            <a:off x="5045670" y="1578488"/>
            <a:ext cx="2527965" cy="6102866"/>
          </a:xfrm>
          <a:prstGeom prst="rect">
            <a:avLst/>
          </a:prstGeom>
        </p:spPr>
      </p:pic>
      <p:pic>
        <p:nvPicPr>
          <p:cNvPr id="9" name="Grafik 8">
            <a:extLst>
              <a:ext uri="{FF2B5EF4-FFF2-40B4-BE49-F238E27FC236}">
                <a16:creationId xmlns:a16="http://schemas.microsoft.com/office/drawing/2014/main" id="{64290706-1E6B-4244-BEFE-4CD1FA540D69}"/>
              </a:ext>
            </a:extLst>
          </p:cNvPr>
          <p:cNvPicPr>
            <a:picLocks noChangeAspect="1"/>
          </p:cNvPicPr>
          <p:nvPr userDrawn="1"/>
        </p:nvPicPr>
        <p:blipFill>
          <a:blip r:embed="rId4"/>
          <a:stretch>
            <a:fillRect/>
          </a:stretch>
        </p:blipFill>
        <p:spPr>
          <a:xfrm>
            <a:off x="864000" y="515181"/>
            <a:ext cx="1222181" cy="503999"/>
          </a:xfrm>
          <a:prstGeom prst="rect">
            <a:avLst/>
          </a:prstGeom>
        </p:spPr>
      </p:pic>
      <p:sp>
        <p:nvSpPr>
          <p:cNvPr id="10" name="Textfeld 9">
            <a:extLst>
              <a:ext uri="{FF2B5EF4-FFF2-40B4-BE49-F238E27FC236}">
                <a16:creationId xmlns:a16="http://schemas.microsoft.com/office/drawing/2014/main" id="{D706AC6E-C28F-9949-A1EE-25C9FC04A508}"/>
              </a:ext>
            </a:extLst>
          </p:cNvPr>
          <p:cNvSpPr txBox="1"/>
          <p:nvPr userDrawn="1"/>
        </p:nvSpPr>
        <p:spPr>
          <a:xfrm>
            <a:off x="2086181" y="515181"/>
            <a:ext cx="4356415" cy="369332"/>
          </a:xfrm>
          <a:prstGeom prst="rect">
            <a:avLst/>
          </a:prstGeom>
          <a:noFill/>
        </p:spPr>
        <p:txBody>
          <a:bodyPr wrap="square" lIns="180000" tIns="0" rIns="0" bIns="0" rtlCol="0">
            <a:spAutoFit/>
          </a:bodyPr>
          <a:lstStyle/>
          <a:p>
            <a:r>
              <a:rPr lang="de-DE" sz="1200" b="1" kern="1200" dirty="0">
                <a:solidFill>
                  <a:schemeClr val="tx1"/>
                </a:solidFill>
                <a:effectLst/>
                <a:latin typeface="Arial" panose="020B0604020202020204" pitchFamily="34" charset="0"/>
                <a:ea typeface="+mn-ea"/>
                <a:cs typeface="Arial" panose="020B0604020202020204" pitchFamily="34" charset="0"/>
              </a:rPr>
              <a:t>German Research Center </a:t>
            </a:r>
            <a:r>
              <a:rPr lang="de-DE" sz="1200" b="1" kern="1200" dirty="0" err="1">
                <a:solidFill>
                  <a:schemeClr val="tx1"/>
                </a:solidFill>
                <a:effectLst/>
                <a:latin typeface="Arial" panose="020B0604020202020204" pitchFamily="34" charset="0"/>
                <a:ea typeface="+mn-ea"/>
                <a:cs typeface="Arial" panose="020B0604020202020204" pitchFamily="34" charset="0"/>
              </a:rPr>
              <a:t>for</a:t>
            </a:r>
            <a:r>
              <a:rPr lang="de-DE" sz="1200" b="1" kern="1200" dirty="0">
                <a:solidFill>
                  <a:schemeClr val="tx1"/>
                </a:solidFill>
                <a:effectLst/>
                <a:latin typeface="Arial" panose="020B0604020202020204" pitchFamily="34" charset="0"/>
                <a:ea typeface="+mn-ea"/>
                <a:cs typeface="Arial" panose="020B0604020202020204" pitchFamily="34" charset="0"/>
              </a:rPr>
              <a:t> </a:t>
            </a:r>
            <a:r>
              <a:rPr lang="de-DE" sz="1200" b="1" kern="1200" dirty="0" err="1">
                <a:solidFill>
                  <a:schemeClr val="tx1"/>
                </a:solidFill>
                <a:effectLst/>
                <a:latin typeface="Arial" panose="020B0604020202020204" pitchFamily="34" charset="0"/>
                <a:ea typeface="+mn-ea"/>
                <a:cs typeface="Arial" panose="020B0604020202020204" pitchFamily="34" charset="0"/>
              </a:rPr>
              <a:t>Artificial</a:t>
            </a:r>
            <a:r>
              <a:rPr lang="de-DE" sz="1200" b="1" kern="1200" dirty="0">
                <a:solidFill>
                  <a:schemeClr val="tx1"/>
                </a:solidFill>
                <a:effectLst/>
                <a:latin typeface="Arial" panose="020B0604020202020204" pitchFamily="34" charset="0"/>
                <a:ea typeface="+mn-ea"/>
                <a:cs typeface="Arial" panose="020B0604020202020204" pitchFamily="34" charset="0"/>
              </a:rPr>
              <a:t> </a:t>
            </a:r>
            <a:r>
              <a:rPr lang="de-DE" sz="1200" b="1" kern="1200" dirty="0" err="1">
                <a:solidFill>
                  <a:schemeClr val="tx1"/>
                </a:solidFill>
                <a:effectLst/>
                <a:latin typeface="Arial" panose="020B0604020202020204" pitchFamily="34" charset="0"/>
                <a:ea typeface="+mn-ea"/>
                <a:cs typeface="Arial" panose="020B0604020202020204" pitchFamily="34" charset="0"/>
              </a:rPr>
              <a:t>Intelligence</a:t>
            </a:r>
            <a:br>
              <a:rPr lang="de-DE" sz="1200" b="1" kern="1200" dirty="0">
                <a:solidFill>
                  <a:schemeClr val="tx1"/>
                </a:solidFill>
                <a:effectLst/>
                <a:latin typeface="Arial" panose="020B0604020202020204" pitchFamily="34" charset="0"/>
                <a:ea typeface="+mn-ea"/>
                <a:cs typeface="Arial" panose="020B0604020202020204" pitchFamily="34" charset="0"/>
              </a:rPr>
            </a:br>
            <a:r>
              <a:rPr lang="de-DE" sz="1200" b="1" kern="1200" dirty="0">
                <a:solidFill>
                  <a:schemeClr val="bg2">
                    <a:lumMod val="75000"/>
                  </a:schemeClr>
                </a:solidFill>
                <a:effectLst/>
                <a:latin typeface="Arial" panose="020B0604020202020204" pitchFamily="34" charset="0"/>
                <a:ea typeface="+mn-ea"/>
                <a:cs typeface="Arial" panose="020B0604020202020204" pitchFamily="34" charset="0"/>
              </a:rPr>
              <a:t>Deutsches Forschungszentrum für Künstliche Intelligenz</a:t>
            </a:r>
            <a:endParaRPr lang="de-DE" sz="1200" kern="1200" dirty="0">
              <a:solidFill>
                <a:schemeClr val="bg2">
                  <a:lumMod val="75000"/>
                </a:schemeClr>
              </a:solidFill>
              <a:effectLst/>
              <a:latin typeface="Arial" panose="020B0604020202020204" pitchFamily="34" charset="0"/>
              <a:ea typeface="+mn-ea"/>
              <a:cs typeface="Arial" panose="020B0604020202020204" pitchFamily="34" charset="0"/>
            </a:endParaRPr>
          </a:p>
        </p:txBody>
      </p:sp>
      <p:sp>
        <p:nvSpPr>
          <p:cNvPr id="14" name="Textfeld 13">
            <a:extLst>
              <a:ext uri="{FF2B5EF4-FFF2-40B4-BE49-F238E27FC236}">
                <a16:creationId xmlns:a16="http://schemas.microsoft.com/office/drawing/2014/main" id="{5FCB0186-7418-FC45-9D72-D65E08C867C6}"/>
              </a:ext>
            </a:extLst>
          </p:cNvPr>
          <p:cNvSpPr txBox="1"/>
          <p:nvPr userDrawn="1"/>
        </p:nvSpPr>
        <p:spPr>
          <a:xfrm>
            <a:off x="5044751" y="7763933"/>
            <a:ext cx="2514924" cy="2927880"/>
          </a:xfrm>
          <a:prstGeom prst="rect">
            <a:avLst/>
          </a:prstGeom>
          <a:solidFill>
            <a:schemeClr val="bg2"/>
          </a:solidFill>
        </p:spPr>
        <p:txBody>
          <a:bodyPr wrap="square" lIns="234000" tIns="216000" rIns="324000" rtlCol="0">
            <a:noAutofit/>
          </a:bodyPr>
          <a:lstStyle/>
          <a:p>
            <a:pPr>
              <a:lnSpc>
                <a:spcPts val="1150"/>
              </a:lnSpc>
            </a:pPr>
            <a:endParaRPr lang="de-DE" sz="9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DB2BDA91-B435-4148-A844-D1C3265C245F}"/>
              </a:ext>
            </a:extLst>
          </p:cNvPr>
          <p:cNvSpPr txBox="1"/>
          <p:nvPr userDrawn="1"/>
        </p:nvSpPr>
        <p:spPr>
          <a:xfrm>
            <a:off x="5332728" y="10002977"/>
            <a:ext cx="1938969" cy="523220"/>
          </a:xfrm>
          <a:prstGeom prst="rect">
            <a:avLst/>
          </a:prstGeom>
          <a:noFill/>
        </p:spPr>
        <p:txBody>
          <a:bodyPr wrap="square" rtlCol="0">
            <a:spAutoFit/>
          </a:bodyPr>
          <a:lstStyle/>
          <a:p>
            <a:pPr marL="0" marR="0" lvl="0" indent="0" algn="r" defTabSz="914400" rtl="0" eaLnBrk="1" fontAlgn="auto" latinLnBrk="0" hangingPunct="1">
              <a:lnSpc>
                <a:spcPts val="1150"/>
              </a:lnSpc>
              <a:spcBef>
                <a:spcPts val="0"/>
              </a:spcBef>
              <a:spcAft>
                <a:spcPts val="0"/>
              </a:spcAft>
              <a:buClrTx/>
              <a:buSzTx/>
              <a:buFontTx/>
              <a:buNone/>
              <a:tabLst/>
              <a:defRPr/>
            </a:pPr>
            <a:r>
              <a:rPr kumimoji="0" lang="de-DE" sz="1000" b="1" i="0" u="none" strike="noStrike" kern="1200" cap="none" spc="0" normalizeH="0" baseline="0" noProof="0" dirty="0" err="1">
                <a:ln>
                  <a:noFill/>
                </a:ln>
                <a:solidFill>
                  <a:srgbClr val="ED7D31"/>
                </a:solidFill>
                <a:effectLst/>
                <a:uLnTx/>
                <a:uFillTx/>
                <a:latin typeface="Arial" panose="020B0604020202020204" pitchFamily="34" charset="0"/>
                <a:ea typeface="+mn-ea"/>
                <a:cs typeface="Arial" panose="020B0604020202020204" pitchFamily="34" charset="0"/>
              </a:rPr>
              <a:t>www.dfki.de</a:t>
            </a:r>
            <a:endParaRPr kumimoji="0" lang="de-DE" sz="1000" b="1" i="0" u="none" strike="noStrike" kern="1200" cap="none" spc="0" normalizeH="0" baseline="0" noProof="0" dirty="0">
              <a:ln>
                <a:noFill/>
              </a:ln>
              <a:solidFill>
                <a:srgbClr val="ED7D31"/>
              </a:solidFill>
              <a:effectLst/>
              <a:uLnTx/>
              <a:uFillTx/>
              <a:latin typeface="Arial" panose="020B0604020202020204" pitchFamily="34" charset="0"/>
              <a:ea typeface="+mn-ea"/>
              <a:cs typeface="Arial" panose="020B0604020202020204" pitchFamily="34" charset="0"/>
            </a:endParaRPr>
          </a:p>
          <a:p>
            <a:endParaRPr lang="de-DE" dirty="0"/>
          </a:p>
        </p:txBody>
      </p:sp>
      <p:sp>
        <p:nvSpPr>
          <p:cNvPr id="13" name="Rechteck 12">
            <a:extLst>
              <a:ext uri="{FF2B5EF4-FFF2-40B4-BE49-F238E27FC236}">
                <a16:creationId xmlns:a16="http://schemas.microsoft.com/office/drawing/2014/main" id="{DBD13057-2F72-D041-B966-6AEDE8B46567}"/>
              </a:ext>
            </a:extLst>
          </p:cNvPr>
          <p:cNvSpPr/>
          <p:nvPr userDrawn="1"/>
        </p:nvSpPr>
        <p:spPr>
          <a:xfrm>
            <a:off x="-1" y="8532860"/>
            <a:ext cx="5044751" cy="1680588"/>
          </a:xfrm>
          <a:prstGeom prst="rect">
            <a:avLst/>
          </a:prstGeom>
        </p:spPr>
        <p:txBody>
          <a:bodyPr wrap="square" lIns="864000" tIns="0" rIns="360000" bIns="0">
            <a:spAutoFit/>
          </a:bodyPr>
          <a:lstStyle/>
          <a:p>
            <a:pPr marL="0" marR="0" lvl="0" indent="0" algn="l" defTabSz="914400" rtl="0" eaLnBrk="1" fontAlgn="auto" latinLnBrk="0" hangingPunct="1">
              <a:lnSpc>
                <a:spcPts val="1150"/>
              </a:lnSpc>
              <a:spcBef>
                <a:spcPts val="600"/>
              </a:spcBef>
              <a:spcAft>
                <a:spcPts val="600"/>
              </a:spcAft>
              <a:buClrTx/>
              <a:buSzTx/>
              <a:buFontTx/>
              <a:buNone/>
              <a:tabLst/>
              <a:defRPr/>
            </a:pP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German Research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for Artificial Intelligence (DFKI) is Germany's leading business-oriented research institution in the field of innovative software technologies based on artificial intelligence methods. In the international scientific community, DFKI ranks among the most recognized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Centers</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of Excellence” and currently is the biggest research </a:t>
            </a:r>
            <a:r>
              <a:rPr kumimoji="0" lang="en-GB" sz="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center</a:t>
            </a:r>
            <a:r>
              <a:rPr kumimoji="0" lang="en-GB" sz="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worldwide in the area of Artificial Intelligence and its application in terms of number of employees and the volume of external funds. The DFKI cooperates closely with national and international companies.</a:t>
            </a:r>
          </a:p>
          <a:p>
            <a:pPr marL="0" marR="0" lvl="0" indent="0" algn="l" defTabSz="914400" rtl="0" eaLnBrk="1" fontAlgn="auto" latinLnBrk="0" hangingPunct="1">
              <a:lnSpc>
                <a:spcPts val="1150"/>
              </a:lnSpc>
              <a:spcBef>
                <a:spcPts val="600"/>
              </a:spcBef>
              <a:spcAft>
                <a:spcPts val="600"/>
              </a:spcAft>
              <a:buClrTx/>
              <a:buSzTx/>
              <a:buFontTx/>
              <a:buNone/>
              <a:tabLst/>
              <a:defRPr/>
            </a:pPr>
            <a:r>
              <a:rPr lang="en-GB" sz="800" dirty="0">
                <a:latin typeface="Arial" panose="020B0604020202020204" pitchFamily="34" charset="0"/>
                <a:cs typeface="Arial" panose="020B0604020202020204" pitchFamily="34" charset="0"/>
              </a:rPr>
              <a:t>Severely disabled applicants and peers are given special consideration if they are equally suitable. The DFKI intends to increase the share of women in the field of science and therefore urges women to apply.</a:t>
            </a:r>
            <a:endParaRPr lang="en-GB" sz="800" noProof="0" dirty="0">
              <a:latin typeface="Arial" panose="020B0604020202020204" pitchFamily="34" charset="0"/>
              <a:cs typeface="Arial" panose="020B0604020202020204" pitchFamily="34" charset="0"/>
            </a:endParaRPr>
          </a:p>
        </p:txBody>
      </p:sp>
      <p:cxnSp>
        <p:nvCxnSpPr>
          <p:cNvPr id="15" name="Gerade Verbindung 14">
            <a:extLst>
              <a:ext uri="{FF2B5EF4-FFF2-40B4-BE49-F238E27FC236}">
                <a16:creationId xmlns:a16="http://schemas.microsoft.com/office/drawing/2014/main" id="{3FD15080-DA12-F84D-B66C-1CB658219351}"/>
              </a:ext>
            </a:extLst>
          </p:cNvPr>
          <p:cNvCxnSpPr>
            <a:cxnSpLocks/>
          </p:cNvCxnSpPr>
          <p:nvPr userDrawn="1"/>
        </p:nvCxnSpPr>
        <p:spPr>
          <a:xfrm>
            <a:off x="864000" y="8270917"/>
            <a:ext cx="3868867" cy="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hteck 6">
            <a:extLst>
              <a:ext uri="{FF2B5EF4-FFF2-40B4-BE49-F238E27FC236}">
                <a16:creationId xmlns:a16="http://schemas.microsoft.com/office/drawing/2014/main" id="{7B03E9BD-3DCB-F041-A3E6-13C2846D6F42}"/>
              </a:ext>
            </a:extLst>
          </p:cNvPr>
          <p:cNvSpPr/>
          <p:nvPr userDrawn="1"/>
        </p:nvSpPr>
        <p:spPr>
          <a:xfrm>
            <a:off x="-1" y="1512000"/>
            <a:ext cx="7560000" cy="72000"/>
          </a:xfrm>
          <a:prstGeom prst="rect">
            <a:avLst/>
          </a:prstGeom>
          <a:solidFill>
            <a:srgbClr val="DF7A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61858873"/>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407" userDrawn="1">
          <p15:clr>
            <a:srgbClr val="F26B43"/>
          </p15:clr>
        </p15:guide>
        <p15:guide id="2" pos="23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personal@iwi.df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A05E1CA0-CB83-1345-98FE-A979059F5A51}"/>
              </a:ext>
            </a:extLst>
          </p:cNvPr>
          <p:cNvSpPr txBox="1"/>
          <p:nvPr/>
        </p:nvSpPr>
        <p:spPr>
          <a:xfrm>
            <a:off x="3828" y="1808467"/>
            <a:ext cx="5040923" cy="6270947"/>
          </a:xfrm>
          <a:prstGeom prst="rect">
            <a:avLst/>
          </a:prstGeom>
          <a:noFill/>
        </p:spPr>
        <p:txBody>
          <a:bodyPr wrap="square" lIns="864000" tIns="0" rIns="360000" bIns="0" rtlCol="0">
            <a:spAutoFit/>
          </a:bodyPr>
          <a:lstStyle/>
          <a:p>
            <a:pPr>
              <a:lnSpc>
                <a:spcPts val="1150"/>
              </a:lnSpc>
              <a:spcBef>
                <a:spcPts val="600"/>
              </a:spcBef>
              <a:spcAft>
                <a:spcPts val="600"/>
              </a:spcAft>
            </a:pPr>
            <a:r>
              <a:rPr lang="de-DE" sz="900" dirty="0">
                <a:solidFill>
                  <a:prstClr val="black"/>
                </a:solidFill>
                <a:latin typeface="Arial" panose="020B0604020202020204" pitchFamily="34" charset="0"/>
                <a:ea typeface="+mj-ea"/>
                <a:cs typeface="Arial" panose="020B0604020202020204" pitchFamily="34" charset="0"/>
              </a:rPr>
              <a:t>Wir suchen zur Verstärkung unseres engagierten Teams im Forschungs-</a:t>
            </a:r>
            <a:br>
              <a:rPr lang="de-DE" sz="900" dirty="0">
                <a:solidFill>
                  <a:prstClr val="black"/>
                </a:solidFill>
                <a:latin typeface="Arial" panose="020B0604020202020204" pitchFamily="34" charset="0"/>
                <a:ea typeface="+mj-ea"/>
                <a:cs typeface="Arial" panose="020B0604020202020204" pitchFamily="34" charset="0"/>
              </a:rPr>
            </a:br>
            <a:r>
              <a:rPr lang="de-DE" sz="900" dirty="0" err="1">
                <a:solidFill>
                  <a:prstClr val="black"/>
                </a:solidFill>
                <a:latin typeface="Arial" panose="020B0604020202020204" pitchFamily="34" charset="0"/>
                <a:ea typeface="+mj-ea"/>
                <a:cs typeface="Arial" panose="020B0604020202020204" pitchFamily="34" charset="0"/>
              </a:rPr>
              <a:t>bereich</a:t>
            </a:r>
            <a:r>
              <a:rPr lang="de-DE" sz="900" dirty="0">
                <a:solidFill>
                  <a:prstClr val="black"/>
                </a:solidFill>
                <a:latin typeface="Arial" panose="020B0604020202020204" pitchFamily="34" charset="0"/>
                <a:ea typeface="+mj-ea"/>
                <a:cs typeface="Arial" panose="020B0604020202020204" pitchFamily="34" charset="0"/>
              </a:rPr>
              <a:t> Institut für Wirtschaftsinformatik am Standort Saarbrücken  </a:t>
            </a:r>
            <a:endParaRPr lang="de-DE" sz="900" dirty="0">
              <a:solidFill>
                <a:schemeClr val="accent1"/>
              </a:solidFill>
              <a:latin typeface="Arial" panose="020B0604020202020204" pitchFamily="34" charset="0"/>
            </a:endParaRPr>
          </a:p>
          <a:p>
            <a:pPr>
              <a:spcAft>
                <a:spcPts val="300"/>
              </a:spcAft>
            </a:pPr>
            <a:r>
              <a:rPr lang="de-DE" sz="1600" dirty="0">
                <a:solidFill>
                  <a:srgbClr val="0A67A6"/>
                </a:solidFill>
                <a:latin typeface="Arial" panose="020B0604020202020204" pitchFamily="34" charset="0"/>
              </a:rPr>
              <a:t>Researcher (m/w/d) </a:t>
            </a:r>
          </a:p>
          <a:p>
            <a:pPr>
              <a:spcAft>
                <a:spcPts val="600"/>
              </a:spcAft>
            </a:pPr>
            <a:r>
              <a:rPr lang="de-DE" sz="1100" dirty="0">
                <a:solidFill>
                  <a:srgbClr val="0A67A6"/>
                </a:solidFill>
                <a:latin typeface="Arial" panose="020B0604020202020204" pitchFamily="34" charset="0"/>
              </a:rPr>
              <a:t>(in Voll- oder Teilzeit, zunächst auf 2 Jahre befristet eine Weiterbeschäftigung wird angestrebt) </a:t>
            </a:r>
          </a:p>
          <a:p>
            <a:pPr>
              <a:lnSpc>
                <a:spcPts val="1150"/>
              </a:lnSpc>
              <a:spcBef>
                <a:spcPts val="600"/>
              </a:spcBef>
              <a:spcAft>
                <a:spcPts val="600"/>
              </a:spcAft>
            </a:pPr>
            <a:r>
              <a:rPr lang="de-DE" sz="900" b="1" dirty="0">
                <a:solidFill>
                  <a:prstClr val="black"/>
                </a:solidFill>
                <a:latin typeface="Arial" panose="020B0604020202020204" pitchFamily="34" charset="0"/>
                <a:ea typeface="+mj-ea"/>
                <a:cs typeface="Arial" panose="020B0604020202020204" pitchFamily="34" charset="0"/>
              </a:rPr>
              <a:t>Am Institut für Wirtschaftsinformatik sind mehr als 30 Mitarbeiter im Bereich der anwendungsnahen Forschung beschäftigt. Forschung und Lehre umfassen das Informations- und Prozessmanagement in Industrie, Dienstleistung und Verwaltung. </a:t>
            </a:r>
          </a:p>
          <a:p>
            <a:pPr>
              <a:lnSpc>
                <a:spcPts val="1150"/>
              </a:lnSpc>
              <a:spcBef>
                <a:spcPts val="600"/>
              </a:spcBef>
              <a:spcAft>
                <a:spcPts val="600"/>
              </a:spcAft>
            </a:pPr>
            <a:r>
              <a:rPr lang="de-DE" sz="800" dirty="0">
                <a:solidFill>
                  <a:prstClr val="black"/>
                </a:solidFill>
                <a:latin typeface="Arial" panose="020B0604020202020204" pitchFamily="34" charset="0"/>
                <a:ea typeface="+mj-ea"/>
                <a:cs typeface="Arial" panose="020B0604020202020204" pitchFamily="34" charset="0"/>
              </a:rPr>
              <a:t>Ihre Aufgaben: </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(Weiter-) Entwicklung von Methoden zur digitalen Transformation insbes. im Bereich der datengetriebenen Geschäftsmodellentwicklung</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Mitarbeit bei der Akquise und Durchführung von industriellen Beratungsprojekten</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Mitarbeit bei der Akquise und Durchführung von nationalen und internationalen Forschungs- und Entwicklungsprojekten</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Planung, Moderation und Durchführung von Workshops mit Unternehmen</a:t>
            </a:r>
          </a:p>
          <a:p>
            <a:pPr>
              <a:lnSpc>
                <a:spcPts val="1150"/>
              </a:lnSpc>
              <a:spcBef>
                <a:spcPts val="600"/>
              </a:spcBef>
              <a:spcAft>
                <a:spcPts val="300"/>
              </a:spcAft>
            </a:pPr>
            <a:r>
              <a:rPr lang="de-DE" sz="800" dirty="0">
                <a:solidFill>
                  <a:prstClr val="black"/>
                </a:solidFill>
                <a:latin typeface="Arial" panose="020B0604020202020204" pitchFamily="34" charset="0"/>
                <a:cs typeface="Arial" panose="020B0604020202020204" pitchFamily="34" charset="0"/>
              </a:rPr>
              <a:t>Unsere Anforderungen: </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Abgeschlossenes Hochschulstudium (Master oder vergleichbar) der digitalen Betriebswirtschaftslehre oder Wirtschaftsinformatik oder vergleichbaren Fachrichtungen mit Informatik-Schwerpunkt</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Sehr gute Kenntnisse in Deutsch und Englisch</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Eigenverantwortlicher Arbeitsstil sowie engagierte und teamorientierte Arbeitsweise</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Gute Präsentations- und Kommunikationsfähigkeiten</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Freude an der Arbeit in einem dynamisch wachsenden Team</a:t>
            </a:r>
          </a:p>
          <a:p>
            <a:pPr>
              <a:lnSpc>
                <a:spcPts val="1150"/>
              </a:lnSpc>
              <a:spcBef>
                <a:spcPts val="600"/>
              </a:spcBef>
              <a:spcAft>
                <a:spcPts val="300"/>
              </a:spcAft>
            </a:pPr>
            <a:r>
              <a:rPr lang="de-DE" sz="800" dirty="0">
                <a:solidFill>
                  <a:prstClr val="black"/>
                </a:solidFill>
                <a:latin typeface="Arial" panose="020B0604020202020204" pitchFamily="34" charset="0"/>
                <a:cs typeface="Arial" panose="020B0604020202020204" pitchFamily="34" charset="0"/>
              </a:rPr>
              <a:t>Was Sie erwarten können: </a:t>
            </a:r>
          </a:p>
          <a:p>
            <a:pPr marL="171450" indent="-171450">
              <a:buClr>
                <a:schemeClr val="accent2"/>
              </a:buClr>
              <a:buFont typeface="Apple Symbols" panose="02000000000000000000" pitchFamily="2" charset="-79"/>
              <a:buChar char="≫"/>
            </a:pPr>
            <a:r>
              <a:rPr lang="de-DE" sz="800" dirty="0">
                <a:latin typeface="Arial" panose="020B0604020202020204" pitchFamily="34" charset="0"/>
              </a:rPr>
              <a:t>Die Möglichkeit, in interdisziplinären Forschungsprojekten an der Schnittstelle zwischen betriebswirtschaftlichen Anwendungen und Informatik mitzuarbeiten </a:t>
            </a:r>
          </a:p>
          <a:p>
            <a:pPr marL="171450" indent="-171450">
              <a:buClr>
                <a:schemeClr val="accent2"/>
              </a:buClr>
              <a:buFont typeface="Apple Symbols" panose="02000000000000000000" pitchFamily="2" charset="-79"/>
              <a:buChar char="≫"/>
            </a:pPr>
            <a:r>
              <a:rPr lang="de-DE" sz="800" dirty="0">
                <a:latin typeface="Arial" panose="020B0604020202020204" pitchFamily="34" charset="0"/>
              </a:rPr>
              <a:t>hervorragende Industriekontakte </a:t>
            </a:r>
          </a:p>
          <a:p>
            <a:pPr marL="171450" indent="-171450">
              <a:buClr>
                <a:schemeClr val="accent2"/>
              </a:buClr>
              <a:buFont typeface="Apple Symbols" panose="02000000000000000000" pitchFamily="2" charset="-79"/>
              <a:buChar char="≫"/>
            </a:pPr>
            <a:r>
              <a:rPr lang="de-DE" sz="800" dirty="0">
                <a:solidFill>
                  <a:prstClr val="black"/>
                </a:solidFill>
                <a:latin typeface="Arial" panose="020B0604020202020204" pitchFamily="34" charset="0"/>
                <a:cs typeface="Arial" panose="020B0604020202020204" pitchFamily="34" charset="0"/>
              </a:rPr>
              <a:t>Eine exzellente Ausstattung</a:t>
            </a:r>
          </a:p>
          <a:p>
            <a:pPr marL="171450" indent="-171450">
              <a:buClr>
                <a:schemeClr val="accent2"/>
              </a:buClr>
              <a:buFont typeface="Apple Symbols" panose="02000000000000000000" pitchFamily="2" charset="-79"/>
              <a:buChar char="≫"/>
            </a:pPr>
            <a:r>
              <a:rPr lang="de-DE" sz="800" dirty="0">
                <a:latin typeface="Arial" panose="020B0604020202020204" pitchFamily="34" charset="0"/>
              </a:rPr>
              <a:t>Ein innovatives, agiles und professionelles Arbeitsumfeld an einem der herausragenden Informatikstandorte Deutschlands </a:t>
            </a:r>
            <a:endParaRPr lang="de-DE" sz="800" dirty="0">
              <a:solidFill>
                <a:prstClr val="black"/>
              </a:solidFill>
              <a:latin typeface="Arial" panose="020B0604020202020204" pitchFamily="34" charset="0"/>
              <a:cs typeface="Arial" panose="020B0604020202020204" pitchFamily="34" charset="0"/>
            </a:endParaRPr>
          </a:p>
          <a:p>
            <a:endParaRPr lang="de-DE" sz="800" dirty="0">
              <a:latin typeface="Arial" panose="020B0604020202020204" pitchFamily="34" charset="0"/>
            </a:endParaRPr>
          </a:p>
          <a:p>
            <a:r>
              <a:rPr lang="de-DE" sz="800" dirty="0">
                <a:latin typeface="Arial" panose="020B0604020202020204" pitchFamily="34" charset="0"/>
              </a:rPr>
              <a:t>Die Möglichkeit zur Promotion ist gegeben.</a:t>
            </a:r>
          </a:p>
          <a:p>
            <a:r>
              <a:rPr lang="de-DE" sz="800" dirty="0">
                <a:latin typeface="Arial" panose="020B0604020202020204" pitchFamily="34" charset="0"/>
              </a:rPr>
              <a:t> </a:t>
            </a:r>
          </a:p>
          <a:p>
            <a:r>
              <a:rPr lang="de-DE" sz="800" dirty="0">
                <a:latin typeface="Arial" panose="020B0604020202020204" pitchFamily="34" charset="0"/>
              </a:rPr>
              <a:t>Wir freuen uns auf Ihre aussagekräftigen Bewerbungsunterlagen mit Angabe Ihres frühestmöglichen </a:t>
            </a:r>
            <a:r>
              <a:rPr lang="de-DE" sz="800">
                <a:latin typeface="Arial" panose="020B0604020202020204" pitchFamily="34" charset="0"/>
              </a:rPr>
              <a:t>Eintrittstermins.</a:t>
            </a:r>
            <a:endParaRPr lang="de-DE" sz="800" dirty="0">
              <a:latin typeface="Arial" panose="020B0604020202020204" pitchFamily="34" charset="0"/>
            </a:endParaRPr>
          </a:p>
          <a:p>
            <a:r>
              <a:rPr lang="de-DE" sz="800" dirty="0">
                <a:latin typeface="Arial" panose="020B0604020202020204" pitchFamily="34" charset="0"/>
              </a:rPr>
              <a:t> </a:t>
            </a:r>
          </a:p>
          <a:p>
            <a:r>
              <a:rPr lang="de-DE" sz="800" dirty="0">
                <a:latin typeface="Arial" panose="020B0604020202020204" pitchFamily="34" charset="0"/>
              </a:rPr>
              <a:t>Bitte richten Sie Ihre Bewerbung ausschließlich in elektronischer Form an </a:t>
            </a:r>
            <a:r>
              <a:rPr lang="de-DE" sz="800" dirty="0">
                <a:solidFill>
                  <a:srgbClr val="0A67A6"/>
                </a:solidFill>
                <a:latin typeface="Arial" panose="020B0604020202020204" pitchFamily="34" charset="0"/>
                <a:hlinkClick r:id="rId3">
                  <a:extLst>
                    <a:ext uri="{A12FA001-AC4F-418D-AE19-62706E023703}">
                      <ahyp:hlinkClr xmlns:ahyp="http://schemas.microsoft.com/office/drawing/2018/hyperlinkcolor" val="tx"/>
                    </a:ext>
                  </a:extLst>
                </a:hlinkClick>
              </a:rPr>
              <a:t>personal@iwi.dfki.de</a:t>
            </a:r>
            <a:r>
              <a:rPr lang="de-DE" sz="800" dirty="0">
                <a:solidFill>
                  <a:srgbClr val="0A67A6"/>
                </a:solidFill>
                <a:latin typeface="Arial" panose="020B0604020202020204" pitchFamily="34" charset="0"/>
                <a:cs typeface="Arial" panose="020B0604020202020204" pitchFamily="34" charset="0"/>
              </a:rPr>
              <a:t>.</a:t>
            </a:r>
          </a:p>
        </p:txBody>
      </p:sp>
      <p:sp>
        <p:nvSpPr>
          <p:cNvPr id="6" name="Textfeld 5">
            <a:extLst>
              <a:ext uri="{FF2B5EF4-FFF2-40B4-BE49-F238E27FC236}">
                <a16:creationId xmlns:a16="http://schemas.microsoft.com/office/drawing/2014/main" id="{16667E0D-F865-2A48-A826-90BDF9A11264}"/>
              </a:ext>
            </a:extLst>
          </p:cNvPr>
          <p:cNvSpPr txBox="1"/>
          <p:nvPr/>
        </p:nvSpPr>
        <p:spPr>
          <a:xfrm>
            <a:off x="6192000" y="1296000"/>
            <a:ext cx="963071" cy="123111"/>
          </a:xfrm>
          <a:prstGeom prst="rect">
            <a:avLst/>
          </a:prstGeom>
          <a:noFill/>
        </p:spPr>
        <p:txBody>
          <a:bodyPr wrap="square" lIns="0" tIns="0" rIns="0" bIns="0" rtlCol="0">
            <a:spAutoFit/>
          </a:bodyPr>
          <a:lstStyle/>
          <a:p>
            <a:pPr algn="r"/>
            <a:r>
              <a:rPr lang="de-DE" sz="800" dirty="0">
                <a:latin typeface="Arial" panose="020B0604020202020204" pitchFamily="34" charset="0"/>
                <a:cs typeface="Arial" panose="020B0604020202020204" pitchFamily="34" charset="0"/>
              </a:rPr>
              <a:t>08.08.2023</a:t>
            </a:r>
          </a:p>
        </p:txBody>
      </p:sp>
      <p:sp>
        <p:nvSpPr>
          <p:cNvPr id="8" name="Textfeld 7">
            <a:extLst>
              <a:ext uri="{FF2B5EF4-FFF2-40B4-BE49-F238E27FC236}">
                <a16:creationId xmlns:a16="http://schemas.microsoft.com/office/drawing/2014/main" id="{9D619032-6368-7B4B-A21F-7BC7744E37C2}"/>
              </a:ext>
            </a:extLst>
          </p:cNvPr>
          <p:cNvSpPr txBox="1"/>
          <p:nvPr/>
        </p:nvSpPr>
        <p:spPr>
          <a:xfrm>
            <a:off x="5044751" y="7763933"/>
            <a:ext cx="2514924" cy="2927880"/>
          </a:xfrm>
          <a:prstGeom prst="rect">
            <a:avLst/>
          </a:prstGeom>
          <a:noFill/>
        </p:spPr>
        <p:txBody>
          <a:bodyPr wrap="square" lIns="234000" tIns="216000" rIns="324000" rtlCol="0">
            <a:noAutofit/>
          </a:bodyPr>
          <a:lstStyle/>
          <a:p>
            <a:pPr>
              <a:lnSpc>
                <a:spcPts val="1150"/>
              </a:lnSpc>
            </a:pPr>
            <a:r>
              <a:rPr lang="de-DE" sz="900" b="1" kern="1200" dirty="0">
                <a:solidFill>
                  <a:schemeClr val="tx1"/>
                </a:solidFill>
                <a:effectLst/>
                <a:latin typeface="Arial" panose="020B0604020202020204" pitchFamily="34" charset="0"/>
                <a:ea typeface="+mn-ea"/>
                <a:cs typeface="Arial" panose="020B0604020202020204" pitchFamily="34" charset="0"/>
              </a:rPr>
              <a:t>Deutsches Forschungszentrum für </a:t>
            </a:r>
            <a:br>
              <a:rPr lang="de-DE" sz="900" b="1" kern="1200" dirty="0">
                <a:solidFill>
                  <a:schemeClr val="tx1"/>
                </a:solidFill>
                <a:effectLst/>
                <a:latin typeface="Arial" panose="020B0604020202020204" pitchFamily="34" charset="0"/>
                <a:ea typeface="+mn-ea"/>
                <a:cs typeface="Arial" panose="020B0604020202020204" pitchFamily="34" charset="0"/>
              </a:rPr>
            </a:br>
            <a:r>
              <a:rPr lang="de-DE" sz="900" b="1" kern="1200" dirty="0">
                <a:solidFill>
                  <a:schemeClr val="tx1"/>
                </a:solidFill>
                <a:effectLst/>
                <a:latin typeface="Arial" panose="020B0604020202020204" pitchFamily="34" charset="0"/>
                <a:ea typeface="+mn-ea"/>
                <a:cs typeface="Arial" panose="020B0604020202020204" pitchFamily="34" charset="0"/>
              </a:rPr>
              <a:t>Künstliche Intelligenz GmbH</a:t>
            </a:r>
            <a:endParaRPr lang="de-DE" sz="900" kern="1200" dirty="0">
              <a:solidFill>
                <a:schemeClr val="tx1"/>
              </a:solidFill>
              <a:effectLst/>
              <a:latin typeface="Arial" panose="020B0604020202020204" pitchFamily="34" charset="0"/>
              <a:ea typeface="+mn-ea"/>
              <a:cs typeface="Arial" panose="020B0604020202020204" pitchFamily="34" charset="0"/>
            </a:endParaRPr>
          </a:p>
          <a:p>
            <a:pPr>
              <a:lnSpc>
                <a:spcPts val="1150"/>
              </a:lnSpc>
              <a:defRPr/>
            </a:pPr>
            <a:r>
              <a:rPr lang="de-DE" sz="900" kern="1200" dirty="0">
                <a:solidFill>
                  <a:schemeClr val="tx1"/>
                </a:solidFill>
                <a:effectLst/>
                <a:latin typeface="Arial" panose="020B0604020202020204" pitchFamily="34" charset="0"/>
                <a:ea typeface="+mn-ea"/>
                <a:cs typeface="Arial" panose="020B0604020202020204" pitchFamily="34" charset="0"/>
              </a:rPr>
              <a:t>Institut für Wirtschaftsinformatik</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Prof. Dr. Peter Loos</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Campus D3 2</a:t>
            </a:r>
            <a:br>
              <a:rPr lang="de-DE" sz="900" dirty="0">
                <a:latin typeface="Arial" panose="020B0604020202020204" pitchFamily="34" charset="0"/>
                <a:cs typeface="Arial" panose="020B0604020202020204" pitchFamily="34" charset="0"/>
              </a:rPr>
            </a:br>
            <a:r>
              <a:rPr lang="de-DE" sz="900" dirty="0" err="1">
                <a:latin typeface="Arial" panose="020B0604020202020204" pitchFamily="34" charset="0"/>
                <a:cs typeface="Arial" panose="020B0604020202020204" pitchFamily="34" charset="0"/>
              </a:rPr>
              <a:t>Stuhlsatzenhausweg</a:t>
            </a:r>
            <a:r>
              <a:rPr lang="de-DE" sz="900" dirty="0">
                <a:latin typeface="Arial" panose="020B0604020202020204" pitchFamily="34" charset="0"/>
                <a:cs typeface="Arial" panose="020B0604020202020204" pitchFamily="34" charset="0"/>
              </a:rPr>
              <a:t> 3</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66123 Saarbrücken</a:t>
            </a:r>
            <a:br>
              <a:rPr lang="de-DE" sz="900" kern="1200" dirty="0">
                <a:solidFill>
                  <a:schemeClr val="tx1"/>
                </a:solidFill>
                <a:effectLst/>
                <a:latin typeface="Arial" panose="020B0604020202020204" pitchFamily="34" charset="0"/>
                <a:ea typeface="+mn-ea"/>
                <a:cs typeface="Arial" panose="020B0604020202020204" pitchFamily="34" charset="0"/>
              </a:rPr>
            </a:br>
            <a:r>
              <a:rPr lang="de-DE" sz="900" kern="1200" dirty="0" err="1">
                <a:solidFill>
                  <a:schemeClr val="tx1"/>
                </a:solidFill>
                <a:effectLst/>
                <a:latin typeface="Arial" panose="020B0604020202020204" pitchFamily="34" charset="0"/>
                <a:ea typeface="+mn-ea"/>
                <a:cs typeface="Arial" panose="020B0604020202020204" pitchFamily="34" charset="0"/>
              </a:rPr>
              <a:t>www.dfki.de</a:t>
            </a:r>
            <a:r>
              <a:rPr lang="de-DE" sz="900" kern="1200" dirty="0">
                <a:solidFill>
                  <a:schemeClr val="tx1"/>
                </a:solidFill>
                <a:effectLst/>
                <a:latin typeface="Arial" panose="020B0604020202020204" pitchFamily="34" charset="0"/>
                <a:ea typeface="+mn-ea"/>
                <a:cs typeface="Arial" panose="020B0604020202020204" pitchFamily="34" charset="0"/>
              </a:rPr>
              <a:t>/</a:t>
            </a:r>
            <a:r>
              <a:rPr lang="de-DE" sz="900" kern="1200" dirty="0" err="1">
                <a:solidFill>
                  <a:schemeClr val="tx1"/>
                </a:solidFill>
                <a:effectLst/>
                <a:latin typeface="Arial" panose="020B0604020202020204" pitchFamily="34" charset="0"/>
                <a:ea typeface="+mn-ea"/>
                <a:cs typeface="Arial" panose="020B0604020202020204" pitchFamily="34" charset="0"/>
              </a:rPr>
              <a:t>iwi</a:t>
            </a:r>
            <a:br>
              <a:rPr lang="de-DE" sz="900" kern="1200" dirty="0">
                <a:solidFill>
                  <a:schemeClr val="tx1"/>
                </a:solidFill>
                <a:effectLst/>
                <a:latin typeface="Arial" panose="020B0604020202020204" pitchFamily="34" charset="0"/>
                <a:ea typeface="+mn-ea"/>
                <a:cs typeface="Arial" panose="020B0604020202020204" pitchFamily="34" charset="0"/>
              </a:rPr>
            </a:br>
            <a:endParaRPr lang="de-DE" sz="900" kern="1200" dirty="0">
              <a:solidFill>
                <a:schemeClr val="tx1"/>
              </a:solidFill>
              <a:effectLst/>
              <a:latin typeface="Arial" panose="020B0604020202020204" pitchFamily="34" charset="0"/>
              <a:ea typeface="+mn-ea"/>
              <a:cs typeface="Arial" panose="020B0604020202020204" pitchFamily="34" charset="0"/>
            </a:endParaRPr>
          </a:p>
          <a:p>
            <a:pPr>
              <a:lnSpc>
                <a:spcPts val="1150"/>
              </a:lnSpc>
            </a:pPr>
            <a:r>
              <a:rPr lang="de-DE" sz="900" dirty="0">
                <a:latin typeface="Arial" panose="020B0604020202020204" pitchFamily="34" charset="0"/>
                <a:cs typeface="Arial" panose="020B0604020202020204" pitchFamily="34" charset="0"/>
              </a:rPr>
              <a:t>Tel.: +49 681 85775 3106</a:t>
            </a:r>
            <a:br>
              <a:rPr lang="de-DE" sz="900" dirty="0">
                <a:latin typeface="Arial" panose="020B0604020202020204" pitchFamily="34" charset="0"/>
                <a:cs typeface="Arial" panose="020B0604020202020204" pitchFamily="34" charset="0"/>
              </a:rPr>
            </a:br>
            <a:r>
              <a:rPr lang="de-DE" sz="900" dirty="0">
                <a:latin typeface="Arial" panose="020B0604020202020204" pitchFamily="34" charset="0"/>
                <a:cs typeface="Arial" panose="020B0604020202020204" pitchFamily="34" charset="0"/>
              </a:rPr>
              <a:t>iwi-sek@dfki.de</a:t>
            </a:r>
          </a:p>
        </p:txBody>
      </p:sp>
    </p:spTree>
    <p:extLst>
      <p:ext uri="{BB962C8B-B14F-4D97-AF65-F5344CB8AC3E}">
        <p14:creationId xmlns:p14="http://schemas.microsoft.com/office/powerpoint/2010/main" val="10561650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298</Words>
  <Application>Microsoft Office PowerPoint</Application>
  <PresentationFormat>Benutzerdefiniert</PresentationFormat>
  <Paragraphs>31</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1</vt:i4>
      </vt:variant>
    </vt:vector>
  </HeadingPairs>
  <TitlesOfParts>
    <vt:vector size="6" baseType="lpstr">
      <vt:lpstr>Apple Symbols</vt:lpstr>
      <vt:lpstr>Arial</vt:lpstr>
      <vt:lpstr>Calibri</vt:lpstr>
      <vt:lpstr>Office</vt:lpstr>
      <vt:lpstr>1_Office</vt:lpstr>
      <vt:lpstr>PowerPoint-Präsentation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
  <dc:creator>Microsoft Office-Benutzer</dc:creator>
  <cp:keywords/>
  <dc:description/>
  <cp:lastModifiedBy>Tina Amas</cp:lastModifiedBy>
  <cp:revision>168</cp:revision>
  <cp:lastPrinted>2019-05-07T12:30:58Z</cp:lastPrinted>
  <dcterms:created xsi:type="dcterms:W3CDTF">2019-01-29T08:38:54Z</dcterms:created>
  <dcterms:modified xsi:type="dcterms:W3CDTF">2023-08-08T12:14:24Z</dcterms:modified>
  <cp:category/>
</cp:coreProperties>
</file>