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56"/>
  </p:notesMasterIdLst>
  <p:handoutMasterIdLst>
    <p:handoutMasterId r:id="rId57"/>
  </p:handoutMasterIdLst>
  <p:sldIdLst>
    <p:sldId id="256" r:id="rId2"/>
    <p:sldId id="265" r:id="rId3"/>
    <p:sldId id="325" r:id="rId4"/>
    <p:sldId id="373" r:id="rId5"/>
    <p:sldId id="374" r:id="rId6"/>
    <p:sldId id="348" r:id="rId7"/>
    <p:sldId id="375" r:id="rId8"/>
    <p:sldId id="376" r:id="rId9"/>
    <p:sldId id="308" r:id="rId10"/>
    <p:sldId id="377" r:id="rId11"/>
    <p:sldId id="378" r:id="rId12"/>
    <p:sldId id="379" r:id="rId13"/>
    <p:sldId id="380" r:id="rId14"/>
    <p:sldId id="381" r:id="rId15"/>
    <p:sldId id="382" r:id="rId16"/>
    <p:sldId id="383" r:id="rId17"/>
    <p:sldId id="384" r:id="rId18"/>
    <p:sldId id="403" r:id="rId19"/>
    <p:sldId id="470" r:id="rId20"/>
    <p:sldId id="298" r:id="rId21"/>
    <p:sldId id="297" r:id="rId22"/>
    <p:sldId id="474" r:id="rId23"/>
    <p:sldId id="291" r:id="rId24"/>
    <p:sldId id="475" r:id="rId25"/>
    <p:sldId id="398" r:id="rId26"/>
    <p:sldId id="385" r:id="rId27"/>
    <p:sldId id="386" r:id="rId28"/>
    <p:sldId id="477" r:id="rId29"/>
    <p:sldId id="416" r:id="rId30"/>
    <p:sldId id="417" r:id="rId31"/>
    <p:sldId id="418" r:id="rId32"/>
    <p:sldId id="419" r:id="rId33"/>
    <p:sldId id="420" r:id="rId34"/>
    <p:sldId id="422" r:id="rId35"/>
    <p:sldId id="478" r:id="rId36"/>
    <p:sldId id="479" r:id="rId37"/>
    <p:sldId id="480" r:id="rId38"/>
    <p:sldId id="481" r:id="rId39"/>
    <p:sldId id="423" r:id="rId40"/>
    <p:sldId id="424" r:id="rId41"/>
    <p:sldId id="476" r:id="rId42"/>
    <p:sldId id="387" r:id="rId43"/>
    <p:sldId id="388" r:id="rId44"/>
    <p:sldId id="389" r:id="rId45"/>
    <p:sldId id="390" r:id="rId46"/>
    <p:sldId id="391" r:id="rId47"/>
    <p:sldId id="393" r:id="rId48"/>
    <p:sldId id="392" r:id="rId49"/>
    <p:sldId id="394" r:id="rId50"/>
    <p:sldId id="372" r:id="rId51"/>
    <p:sldId id="397" r:id="rId52"/>
    <p:sldId id="395" r:id="rId53"/>
    <p:sldId id="396" r:id="rId54"/>
    <p:sldId id="314" r:id="rId55"/>
  </p:sldIdLst>
  <p:sldSz cx="12192000" cy="6858000"/>
  <p:notesSz cx="6858000" cy="9144000"/>
  <p:defaultTex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55">
          <p15:clr>
            <a:srgbClr val="A4A3A4"/>
          </p15:clr>
        </p15:guide>
        <p15:guide id="4" orient="horz" pos="482">
          <p15:clr>
            <a:srgbClr val="A4A3A4"/>
          </p15:clr>
        </p15:guide>
        <p15:guide id="5" pos="6799">
          <p15:clr>
            <a:srgbClr val="A4A3A4"/>
          </p15:clr>
        </p15:guide>
        <p15:guide id="6" orient="horz" pos="845">
          <p15:clr>
            <a:srgbClr val="A4A3A4"/>
          </p15:clr>
        </p15:guide>
        <p15:guide id="7" pos="1023">
          <p15:clr>
            <a:srgbClr val="A4A3A4"/>
          </p15:clr>
        </p15:guide>
        <p15:guide id="8" orient="horz" pos="980">
          <p15:clr>
            <a:srgbClr val="A4A3A4"/>
          </p15:clr>
        </p15:guide>
        <p15:guide id="9" pos="7441">
          <p15:clr>
            <a:srgbClr val="A4A3A4"/>
          </p15:clr>
        </p15:guide>
        <p15:guide id="10" pos="305">
          <p15:clr>
            <a:srgbClr val="A4A3A4"/>
          </p15:clr>
        </p15:guide>
        <p15:guide id="11" pos="42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406B"/>
    <a:srgbClr val="595959"/>
    <a:srgbClr val="01283F"/>
    <a:srgbClr val="5D7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3" autoAdjust="0"/>
    <p:restoredTop sz="94660"/>
  </p:normalViewPr>
  <p:slideViewPr>
    <p:cSldViewPr snapToObjects="1">
      <p:cViewPr varScale="1">
        <p:scale>
          <a:sx n="129" d="100"/>
          <a:sy n="129" d="100"/>
        </p:scale>
        <p:origin x="296" y="192"/>
      </p:cViewPr>
      <p:guideLst>
        <p:guide orient="horz" pos="2160"/>
        <p:guide pos="3840"/>
        <p:guide orient="horz" pos="255"/>
        <p:guide orient="horz" pos="482"/>
        <p:guide pos="6799"/>
        <p:guide orient="horz" pos="845"/>
        <p:guide pos="1023"/>
        <p:guide orient="horz" pos="980"/>
        <p:guide pos="7441"/>
        <p:guide pos="305"/>
        <p:guide pos="4248"/>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A99375-AE27-DB41-86DB-AE713695DF07}"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de-DE"/>
        </a:p>
      </dgm:t>
    </dgm:pt>
    <dgm:pt modelId="{2DF9869E-DEF1-794B-8BB9-6E875F8B7171}">
      <dgm:prSet custT="1"/>
      <dgm:spPr>
        <a:solidFill>
          <a:schemeClr val="accent2">
            <a:lumMod val="40000"/>
            <a:lumOff val="60000"/>
          </a:schemeClr>
        </a:solidFill>
        <a:ln>
          <a:solidFill>
            <a:schemeClr val="accent1"/>
          </a:solidFill>
        </a:ln>
      </dgm:spPr>
      <dgm:t>
        <a:bodyPr/>
        <a:lstStyle/>
        <a:p>
          <a:r>
            <a:rPr lang="de-DE" sz="1600" b="1" u="none">
              <a:solidFill>
                <a:schemeClr val="tx1"/>
              </a:solidFill>
            </a:rPr>
            <a:t>§ 24 StGB</a:t>
          </a:r>
          <a:endParaRPr lang="de-DE" sz="1600" b="0" u="none" dirty="0">
            <a:solidFill>
              <a:schemeClr val="tx1"/>
            </a:solidFill>
          </a:endParaRPr>
        </a:p>
      </dgm:t>
    </dgm:pt>
    <dgm:pt modelId="{F6C480BA-A6DF-D142-9A6D-97B2166E9EAC}" type="parTrans" cxnId="{0AA6E0C6-DA13-0E4F-A6D3-9510C823D649}">
      <dgm:prSet/>
      <dgm:spPr/>
      <dgm:t>
        <a:bodyPr/>
        <a:lstStyle/>
        <a:p>
          <a:endParaRPr lang="de-DE"/>
        </a:p>
      </dgm:t>
    </dgm:pt>
    <dgm:pt modelId="{B7D8CAA1-F22D-8848-868C-4559483FBBE9}" type="sibTrans" cxnId="{0AA6E0C6-DA13-0E4F-A6D3-9510C823D649}">
      <dgm:prSet/>
      <dgm:spPr/>
      <dgm:t>
        <a:bodyPr/>
        <a:lstStyle/>
        <a:p>
          <a:endParaRPr lang="de-DE"/>
        </a:p>
      </dgm:t>
    </dgm:pt>
    <dgm:pt modelId="{A82CE349-A53E-5248-BD2E-B3255499F2C0}">
      <dgm:prSet custT="1"/>
      <dgm:spPr>
        <a:solidFill>
          <a:schemeClr val="accent2">
            <a:lumMod val="40000"/>
            <a:lumOff val="60000"/>
          </a:schemeClr>
        </a:solidFill>
        <a:ln>
          <a:solidFill>
            <a:schemeClr val="accent1"/>
          </a:solidFill>
        </a:ln>
      </dgm:spPr>
      <dgm:t>
        <a:bodyPr/>
        <a:lstStyle/>
        <a:p>
          <a:r>
            <a:rPr lang="de-DE" sz="1600" b="1" u="none">
              <a:solidFill>
                <a:schemeClr val="tx1"/>
              </a:solidFill>
            </a:rPr>
            <a:t>§ 24 II StGB</a:t>
          </a:r>
          <a:endParaRPr lang="de-DE" sz="1600" b="1" u="none" dirty="0">
            <a:solidFill>
              <a:schemeClr val="tx1"/>
            </a:solidFill>
          </a:endParaRPr>
        </a:p>
      </dgm:t>
    </dgm:pt>
    <dgm:pt modelId="{DE93E814-089B-814A-ABCC-14ECD5242A15}" type="parTrans" cxnId="{D3E4D30F-4685-374A-A1AD-775AAFF17666}">
      <dgm:prSet/>
      <dgm:spPr>
        <a:ln>
          <a:solidFill>
            <a:schemeClr val="accent1"/>
          </a:solidFill>
        </a:ln>
      </dgm:spPr>
      <dgm:t>
        <a:bodyPr/>
        <a:lstStyle/>
        <a:p>
          <a:endParaRPr lang="de-DE"/>
        </a:p>
      </dgm:t>
    </dgm:pt>
    <dgm:pt modelId="{56394600-A226-4943-A52E-02C301145056}" type="sibTrans" cxnId="{D3E4D30F-4685-374A-A1AD-775AAFF17666}">
      <dgm:prSet/>
      <dgm:spPr/>
      <dgm:t>
        <a:bodyPr/>
        <a:lstStyle/>
        <a:p>
          <a:endParaRPr lang="de-DE"/>
        </a:p>
      </dgm:t>
    </dgm:pt>
    <dgm:pt modelId="{78E1AA60-734A-2746-BD70-4809EE78C206}">
      <dgm:prSet custT="1"/>
      <dgm:spPr>
        <a:solidFill>
          <a:schemeClr val="accent2">
            <a:lumMod val="40000"/>
            <a:lumOff val="60000"/>
          </a:schemeClr>
        </a:solidFill>
        <a:ln>
          <a:solidFill>
            <a:schemeClr val="accent1"/>
          </a:solidFill>
        </a:ln>
      </dgm:spPr>
      <dgm:t>
        <a:bodyPr/>
        <a:lstStyle/>
        <a:p>
          <a:r>
            <a:rPr lang="de-DE" sz="1600" b="1" u="none">
              <a:solidFill>
                <a:schemeClr val="tx1"/>
              </a:solidFill>
            </a:rPr>
            <a:t>§ 24 I StGB</a:t>
          </a:r>
          <a:endParaRPr lang="de-DE" sz="1600" b="1" u="none" dirty="0">
            <a:solidFill>
              <a:schemeClr val="tx1"/>
            </a:solidFill>
          </a:endParaRPr>
        </a:p>
      </dgm:t>
    </dgm:pt>
    <dgm:pt modelId="{FEFCD8FF-6B4F-3346-8AB7-EE6284D7FA9A}" type="sibTrans" cxnId="{9BF76985-5C0D-974E-8874-72C3BB9BD85C}">
      <dgm:prSet/>
      <dgm:spPr/>
      <dgm:t>
        <a:bodyPr/>
        <a:lstStyle/>
        <a:p>
          <a:endParaRPr lang="de-DE"/>
        </a:p>
      </dgm:t>
    </dgm:pt>
    <dgm:pt modelId="{9C480A41-FA17-F943-A40B-80E13C8B6D8D}" type="parTrans" cxnId="{9BF76985-5C0D-974E-8874-72C3BB9BD85C}">
      <dgm:prSet/>
      <dgm:spPr>
        <a:ln>
          <a:solidFill>
            <a:schemeClr val="accent1"/>
          </a:solidFill>
        </a:ln>
      </dgm:spPr>
      <dgm:t>
        <a:bodyPr/>
        <a:lstStyle/>
        <a:p>
          <a:endParaRPr lang="de-DE"/>
        </a:p>
      </dgm:t>
    </dgm:pt>
    <dgm:pt modelId="{D912960C-F89C-264E-BDF8-4D958C65C6A1}">
      <dgm:prSet custT="1"/>
      <dgm:spPr>
        <a:solidFill>
          <a:schemeClr val="accent2">
            <a:lumMod val="40000"/>
            <a:lumOff val="60000"/>
          </a:schemeClr>
        </a:solidFill>
        <a:ln>
          <a:solidFill>
            <a:schemeClr val="accent1"/>
          </a:solidFill>
        </a:ln>
      </dgm:spPr>
      <dgm:t>
        <a:bodyPr/>
        <a:lstStyle/>
        <a:p>
          <a:r>
            <a:rPr lang="de-DE" sz="1600" b="1" u="none" dirty="0">
              <a:solidFill>
                <a:srgbClr val="376092"/>
              </a:solidFill>
            </a:rPr>
            <a:t>§ 24 I 1 Alt. 1 StGB</a:t>
          </a:r>
        </a:p>
        <a:p>
          <a:r>
            <a:rPr lang="de-DE" sz="1600" b="0" u="none" dirty="0">
              <a:solidFill>
                <a:srgbClr val="376092"/>
              </a:solidFill>
            </a:rPr>
            <a:t>Unbeendeter Versuch</a:t>
          </a:r>
          <a:endParaRPr lang="de-DE" sz="1600" b="1" u="none" dirty="0">
            <a:solidFill>
              <a:srgbClr val="376092"/>
            </a:solidFill>
          </a:endParaRPr>
        </a:p>
      </dgm:t>
    </dgm:pt>
    <dgm:pt modelId="{D6E855A2-2EB2-0640-8D1B-7B818BBFDD11}" type="parTrans" cxnId="{4E6EA85D-3EE1-EC42-AA40-AD99DAA42C3F}">
      <dgm:prSet/>
      <dgm:spPr>
        <a:ln>
          <a:solidFill>
            <a:schemeClr val="accent1"/>
          </a:solidFill>
        </a:ln>
      </dgm:spPr>
      <dgm:t>
        <a:bodyPr/>
        <a:lstStyle/>
        <a:p>
          <a:endParaRPr lang="de-DE"/>
        </a:p>
      </dgm:t>
    </dgm:pt>
    <dgm:pt modelId="{52770170-E6CA-BF46-BA4C-92978ED45639}" type="sibTrans" cxnId="{4E6EA85D-3EE1-EC42-AA40-AD99DAA42C3F}">
      <dgm:prSet/>
      <dgm:spPr/>
      <dgm:t>
        <a:bodyPr/>
        <a:lstStyle/>
        <a:p>
          <a:endParaRPr lang="de-DE"/>
        </a:p>
      </dgm:t>
    </dgm:pt>
    <dgm:pt modelId="{C3914866-2F0B-C845-B80B-218DEDC6FA5A}">
      <dgm:prSet custT="1"/>
      <dgm:spPr>
        <a:solidFill>
          <a:schemeClr val="accent2">
            <a:lumMod val="40000"/>
            <a:lumOff val="60000"/>
          </a:schemeClr>
        </a:solidFill>
        <a:ln>
          <a:solidFill>
            <a:schemeClr val="accent1"/>
          </a:solidFill>
        </a:ln>
      </dgm:spPr>
      <dgm:t>
        <a:bodyPr/>
        <a:lstStyle/>
        <a:p>
          <a:r>
            <a:rPr lang="de-DE" sz="1600" b="1" u="none">
              <a:solidFill>
                <a:schemeClr val="tx1"/>
              </a:solidFill>
            </a:rPr>
            <a:t>§ 24 I 1 Alt. 2 StGB</a:t>
          </a:r>
        </a:p>
        <a:p>
          <a:r>
            <a:rPr lang="de-DE" sz="1600" b="0" u="none">
              <a:solidFill>
                <a:schemeClr val="tx1"/>
              </a:solidFill>
            </a:rPr>
            <a:t>Beendeter Versuch</a:t>
          </a:r>
          <a:endParaRPr lang="de-DE" sz="1600" b="0" u="none" dirty="0">
            <a:solidFill>
              <a:schemeClr val="tx1"/>
            </a:solidFill>
          </a:endParaRPr>
        </a:p>
      </dgm:t>
    </dgm:pt>
    <dgm:pt modelId="{678E4517-71FA-6747-AF13-4D315FF3DB4A}" type="parTrans" cxnId="{FA377CAB-50FB-FB4D-9CD8-0CACFD67D213}">
      <dgm:prSet/>
      <dgm:spPr>
        <a:ln>
          <a:solidFill>
            <a:schemeClr val="accent1"/>
          </a:solidFill>
        </a:ln>
      </dgm:spPr>
      <dgm:t>
        <a:bodyPr/>
        <a:lstStyle/>
        <a:p>
          <a:endParaRPr lang="de-DE"/>
        </a:p>
      </dgm:t>
    </dgm:pt>
    <dgm:pt modelId="{00956288-5633-A946-B0A6-E682C0285934}" type="sibTrans" cxnId="{FA377CAB-50FB-FB4D-9CD8-0CACFD67D213}">
      <dgm:prSet/>
      <dgm:spPr/>
      <dgm:t>
        <a:bodyPr/>
        <a:lstStyle/>
        <a:p>
          <a:endParaRPr lang="de-DE"/>
        </a:p>
      </dgm:t>
    </dgm:pt>
    <dgm:pt modelId="{73F0278E-9F5F-C040-9D16-B0811F061FF0}">
      <dgm:prSet custT="1"/>
      <dgm:spPr>
        <a:solidFill>
          <a:schemeClr val="accent2">
            <a:lumMod val="40000"/>
            <a:lumOff val="60000"/>
          </a:schemeClr>
        </a:solidFill>
        <a:ln>
          <a:solidFill>
            <a:schemeClr val="accent1"/>
          </a:solidFill>
        </a:ln>
      </dgm:spPr>
      <dgm:t>
        <a:bodyPr/>
        <a:lstStyle/>
        <a:p>
          <a:r>
            <a:rPr lang="de-DE" sz="1600" b="1" u="none" dirty="0">
              <a:solidFill>
                <a:schemeClr val="tx1"/>
              </a:solidFill>
            </a:rPr>
            <a:t>§ 24 II 1 StGB</a:t>
          </a:r>
        </a:p>
        <a:p>
          <a:r>
            <a:rPr lang="de-DE" sz="1600" b="0" u="none" dirty="0">
              <a:solidFill>
                <a:schemeClr val="tx1"/>
              </a:solidFill>
            </a:rPr>
            <a:t>Beendeter Versuch</a:t>
          </a:r>
        </a:p>
      </dgm:t>
    </dgm:pt>
    <dgm:pt modelId="{A748DE1C-E92A-2B46-B9C1-78522953E2DD}" type="parTrans" cxnId="{27C9CA9A-BFAF-C246-834C-D8B89A613D20}">
      <dgm:prSet/>
      <dgm:spPr>
        <a:ln>
          <a:solidFill>
            <a:schemeClr val="accent1"/>
          </a:solidFill>
        </a:ln>
      </dgm:spPr>
      <dgm:t>
        <a:bodyPr/>
        <a:lstStyle/>
        <a:p>
          <a:endParaRPr lang="de-DE"/>
        </a:p>
      </dgm:t>
    </dgm:pt>
    <dgm:pt modelId="{07C9827C-9AE6-D541-B8BD-0F317E87CA7A}" type="sibTrans" cxnId="{27C9CA9A-BFAF-C246-834C-D8B89A613D20}">
      <dgm:prSet/>
      <dgm:spPr/>
      <dgm:t>
        <a:bodyPr/>
        <a:lstStyle/>
        <a:p>
          <a:endParaRPr lang="de-DE"/>
        </a:p>
      </dgm:t>
    </dgm:pt>
    <dgm:pt modelId="{992634FB-F36E-9048-A73E-C7DA0816AD50}">
      <dgm:prSet custT="1"/>
      <dgm:spPr>
        <a:solidFill>
          <a:schemeClr val="accent2">
            <a:lumMod val="40000"/>
            <a:lumOff val="60000"/>
          </a:schemeClr>
        </a:solidFill>
        <a:ln>
          <a:solidFill>
            <a:schemeClr val="accent1"/>
          </a:solidFill>
        </a:ln>
      </dgm:spPr>
      <dgm:t>
        <a:bodyPr/>
        <a:lstStyle/>
        <a:p>
          <a:r>
            <a:rPr lang="de-DE" sz="1600" b="1" u="none">
              <a:solidFill>
                <a:schemeClr val="tx1"/>
              </a:solidFill>
            </a:rPr>
            <a:t>§ 24 II 2 Alt. 1 StGB</a:t>
          </a:r>
        </a:p>
        <a:p>
          <a:r>
            <a:rPr lang="de-DE" sz="1600" b="0" u="none">
              <a:solidFill>
                <a:schemeClr val="tx1"/>
              </a:solidFill>
            </a:rPr>
            <a:t>Beendeter Versuch</a:t>
          </a:r>
          <a:endParaRPr lang="de-DE" sz="1600" b="0" u="none" dirty="0">
            <a:solidFill>
              <a:schemeClr val="tx1"/>
            </a:solidFill>
          </a:endParaRPr>
        </a:p>
      </dgm:t>
    </dgm:pt>
    <dgm:pt modelId="{13C190C7-3F94-6648-9C5E-CDA20E6F3872}" type="parTrans" cxnId="{FD4EFFCB-ECC8-DD47-A358-5B16CFC9B0D3}">
      <dgm:prSet/>
      <dgm:spPr>
        <a:ln>
          <a:solidFill>
            <a:schemeClr val="accent1"/>
          </a:solidFill>
        </a:ln>
      </dgm:spPr>
      <dgm:t>
        <a:bodyPr/>
        <a:lstStyle/>
        <a:p>
          <a:endParaRPr lang="de-DE"/>
        </a:p>
      </dgm:t>
    </dgm:pt>
    <dgm:pt modelId="{3AEEE3F4-FFFA-F64D-959D-BBA5972B75AA}" type="sibTrans" cxnId="{FD4EFFCB-ECC8-DD47-A358-5B16CFC9B0D3}">
      <dgm:prSet/>
      <dgm:spPr/>
      <dgm:t>
        <a:bodyPr/>
        <a:lstStyle/>
        <a:p>
          <a:endParaRPr lang="de-DE"/>
        </a:p>
      </dgm:t>
    </dgm:pt>
    <dgm:pt modelId="{F645F944-F57A-AE41-A541-A71412323C0F}">
      <dgm:prSet custT="1"/>
      <dgm:spPr>
        <a:solidFill>
          <a:schemeClr val="accent2">
            <a:lumMod val="40000"/>
            <a:lumOff val="60000"/>
          </a:schemeClr>
        </a:solidFill>
        <a:ln>
          <a:solidFill>
            <a:schemeClr val="accent1"/>
          </a:solidFill>
        </a:ln>
      </dgm:spPr>
      <dgm:t>
        <a:bodyPr/>
        <a:lstStyle/>
        <a:p>
          <a:r>
            <a:rPr lang="de-DE" sz="1600" b="1" u="none">
              <a:solidFill>
                <a:schemeClr val="tx1"/>
              </a:solidFill>
            </a:rPr>
            <a:t>§ 24 I 2 StGB</a:t>
          </a:r>
        </a:p>
        <a:p>
          <a:r>
            <a:rPr lang="de-DE" sz="1600" b="0" u="none">
              <a:solidFill>
                <a:schemeClr val="tx1"/>
              </a:solidFill>
            </a:rPr>
            <a:t>Beendeter Versuch</a:t>
          </a:r>
          <a:endParaRPr lang="de-DE" sz="1600" b="0" u="none" dirty="0">
            <a:solidFill>
              <a:schemeClr val="tx1"/>
            </a:solidFill>
          </a:endParaRPr>
        </a:p>
      </dgm:t>
    </dgm:pt>
    <dgm:pt modelId="{D2A4DB5A-7FD9-B348-9997-B9931F72F47B}" type="parTrans" cxnId="{B40582AE-DEC8-284C-B57B-B1CFF4EA95E4}">
      <dgm:prSet/>
      <dgm:spPr>
        <a:ln>
          <a:solidFill>
            <a:schemeClr val="accent1"/>
          </a:solidFill>
        </a:ln>
      </dgm:spPr>
      <dgm:t>
        <a:bodyPr/>
        <a:lstStyle/>
        <a:p>
          <a:endParaRPr lang="de-DE"/>
        </a:p>
      </dgm:t>
    </dgm:pt>
    <dgm:pt modelId="{BA1F317D-E550-D945-8EA7-F8C5D2DCA641}" type="sibTrans" cxnId="{B40582AE-DEC8-284C-B57B-B1CFF4EA95E4}">
      <dgm:prSet/>
      <dgm:spPr/>
      <dgm:t>
        <a:bodyPr/>
        <a:lstStyle/>
        <a:p>
          <a:endParaRPr lang="de-DE"/>
        </a:p>
      </dgm:t>
    </dgm:pt>
    <dgm:pt modelId="{C72A1DAC-23D5-DD4F-89B5-6297D8D9C640}">
      <dgm:prSet custT="1"/>
      <dgm:spPr>
        <a:solidFill>
          <a:schemeClr val="accent2">
            <a:lumMod val="40000"/>
            <a:lumOff val="60000"/>
          </a:schemeClr>
        </a:solidFill>
        <a:ln>
          <a:solidFill>
            <a:schemeClr val="accent1"/>
          </a:solidFill>
        </a:ln>
      </dgm:spPr>
      <dgm:t>
        <a:bodyPr/>
        <a:lstStyle/>
        <a:p>
          <a:r>
            <a:rPr lang="de-DE" sz="1600" b="1" u="none" dirty="0">
              <a:solidFill>
                <a:srgbClr val="415F8E"/>
              </a:solidFill>
            </a:rPr>
            <a:t>§ 24 II 2 Alt. 2 StGB</a:t>
          </a:r>
        </a:p>
        <a:p>
          <a:r>
            <a:rPr lang="de-DE" sz="1600" b="0" u="none" dirty="0">
              <a:solidFill>
                <a:srgbClr val="415F8E"/>
              </a:solidFill>
            </a:rPr>
            <a:t>Beendeter Versuch</a:t>
          </a:r>
        </a:p>
      </dgm:t>
    </dgm:pt>
    <dgm:pt modelId="{190E74DC-0849-D746-BEEF-AAA68AE0442E}" type="parTrans" cxnId="{879BE4F9-677B-2642-B7E0-06171A2330B6}">
      <dgm:prSet/>
      <dgm:spPr>
        <a:ln>
          <a:solidFill>
            <a:schemeClr val="accent1"/>
          </a:solidFill>
        </a:ln>
      </dgm:spPr>
      <dgm:t>
        <a:bodyPr/>
        <a:lstStyle/>
        <a:p>
          <a:endParaRPr lang="de-DE"/>
        </a:p>
      </dgm:t>
    </dgm:pt>
    <dgm:pt modelId="{D4C03632-C32B-CA40-9A2F-198A5BFE7198}" type="sibTrans" cxnId="{879BE4F9-677B-2642-B7E0-06171A2330B6}">
      <dgm:prSet/>
      <dgm:spPr/>
      <dgm:t>
        <a:bodyPr/>
        <a:lstStyle/>
        <a:p>
          <a:endParaRPr lang="de-DE"/>
        </a:p>
      </dgm:t>
    </dgm:pt>
    <dgm:pt modelId="{DE834431-85B1-CA4E-A1BE-EB46F3D134B4}" type="pres">
      <dgm:prSet presAssocID="{2EA99375-AE27-DB41-86DB-AE713695DF07}" presName="hierChild1" presStyleCnt="0">
        <dgm:presLayoutVars>
          <dgm:orgChart val="1"/>
          <dgm:chPref val="1"/>
          <dgm:dir/>
          <dgm:animOne val="branch"/>
          <dgm:animLvl val="lvl"/>
          <dgm:resizeHandles/>
        </dgm:presLayoutVars>
      </dgm:prSet>
      <dgm:spPr/>
    </dgm:pt>
    <dgm:pt modelId="{2477E2D6-2CD6-0F46-B2D2-6DB1F23A3C9A}" type="pres">
      <dgm:prSet presAssocID="{2DF9869E-DEF1-794B-8BB9-6E875F8B7171}" presName="hierRoot1" presStyleCnt="0">
        <dgm:presLayoutVars>
          <dgm:hierBranch val="init"/>
        </dgm:presLayoutVars>
      </dgm:prSet>
      <dgm:spPr/>
    </dgm:pt>
    <dgm:pt modelId="{219FE10C-7D3E-CE48-B68E-93C6684085D4}" type="pres">
      <dgm:prSet presAssocID="{2DF9869E-DEF1-794B-8BB9-6E875F8B7171}" presName="rootComposite1" presStyleCnt="0"/>
      <dgm:spPr/>
    </dgm:pt>
    <dgm:pt modelId="{2B3D11CF-5861-664B-ADAD-52867380F009}" type="pres">
      <dgm:prSet presAssocID="{2DF9869E-DEF1-794B-8BB9-6E875F8B7171}" presName="rootText1" presStyleLbl="node0" presStyleIdx="0" presStyleCnt="1" custScaleX="142732" custScaleY="71608" custLinFactNeighborY="-11422">
        <dgm:presLayoutVars>
          <dgm:chPref val="3"/>
        </dgm:presLayoutVars>
      </dgm:prSet>
      <dgm:spPr/>
    </dgm:pt>
    <dgm:pt modelId="{0AFC513C-EAA3-014B-B494-F11AF0D54F6B}" type="pres">
      <dgm:prSet presAssocID="{2DF9869E-DEF1-794B-8BB9-6E875F8B7171}" presName="rootConnector1" presStyleLbl="node1" presStyleIdx="0" presStyleCnt="0"/>
      <dgm:spPr/>
    </dgm:pt>
    <dgm:pt modelId="{90957931-7C39-324F-A460-BB910268D198}" type="pres">
      <dgm:prSet presAssocID="{2DF9869E-DEF1-794B-8BB9-6E875F8B7171}" presName="hierChild2" presStyleCnt="0"/>
      <dgm:spPr/>
    </dgm:pt>
    <dgm:pt modelId="{3CDE576B-9066-9F47-8ED7-072871FB20DD}" type="pres">
      <dgm:prSet presAssocID="{9C480A41-FA17-F943-A40B-80E13C8B6D8D}" presName="Name37" presStyleLbl="parChTrans1D2" presStyleIdx="0" presStyleCnt="2"/>
      <dgm:spPr/>
    </dgm:pt>
    <dgm:pt modelId="{BEE072F0-BE1B-AD48-BA5C-8F24FE3258EB}" type="pres">
      <dgm:prSet presAssocID="{78E1AA60-734A-2746-BD70-4809EE78C206}" presName="hierRoot2" presStyleCnt="0">
        <dgm:presLayoutVars>
          <dgm:hierBranch val="init"/>
        </dgm:presLayoutVars>
      </dgm:prSet>
      <dgm:spPr/>
    </dgm:pt>
    <dgm:pt modelId="{655EEA4A-8F14-554B-BF1A-F8A5D1A3E5FF}" type="pres">
      <dgm:prSet presAssocID="{78E1AA60-734A-2746-BD70-4809EE78C206}" presName="rootComposite" presStyleCnt="0"/>
      <dgm:spPr/>
    </dgm:pt>
    <dgm:pt modelId="{9189CD42-C8A3-5E42-8622-E4C9419C29AA}" type="pres">
      <dgm:prSet presAssocID="{78E1AA60-734A-2746-BD70-4809EE78C206}" presName="rootText" presStyleLbl="node2" presStyleIdx="0" presStyleCnt="2" custScaleX="158898" custScaleY="60953" custLinFactNeighborY="-9350">
        <dgm:presLayoutVars>
          <dgm:chPref val="3"/>
        </dgm:presLayoutVars>
      </dgm:prSet>
      <dgm:spPr/>
    </dgm:pt>
    <dgm:pt modelId="{7428EFA3-2AB0-674B-BD26-FE654594B249}" type="pres">
      <dgm:prSet presAssocID="{78E1AA60-734A-2746-BD70-4809EE78C206}" presName="rootConnector" presStyleLbl="node2" presStyleIdx="0" presStyleCnt="2"/>
      <dgm:spPr/>
    </dgm:pt>
    <dgm:pt modelId="{6DDEC864-92D8-B548-B653-472E356233BE}" type="pres">
      <dgm:prSet presAssocID="{78E1AA60-734A-2746-BD70-4809EE78C206}" presName="hierChild4" presStyleCnt="0"/>
      <dgm:spPr/>
    </dgm:pt>
    <dgm:pt modelId="{12B77DAA-5A93-144E-BAE5-1B9C4CCD9F39}" type="pres">
      <dgm:prSet presAssocID="{D6E855A2-2EB2-0640-8D1B-7B818BBFDD11}" presName="Name37" presStyleLbl="parChTrans1D3" presStyleIdx="0" presStyleCnt="6"/>
      <dgm:spPr/>
    </dgm:pt>
    <dgm:pt modelId="{3A019493-5B45-7E4A-9666-B2FE63CE0F1A}" type="pres">
      <dgm:prSet presAssocID="{D912960C-F89C-264E-BDF8-4D958C65C6A1}" presName="hierRoot2" presStyleCnt="0">
        <dgm:presLayoutVars>
          <dgm:hierBranch val="init"/>
        </dgm:presLayoutVars>
      </dgm:prSet>
      <dgm:spPr/>
    </dgm:pt>
    <dgm:pt modelId="{D64F69E6-4229-3141-B85F-7646DF64725F}" type="pres">
      <dgm:prSet presAssocID="{D912960C-F89C-264E-BDF8-4D958C65C6A1}" presName="rootComposite" presStyleCnt="0"/>
      <dgm:spPr/>
    </dgm:pt>
    <dgm:pt modelId="{DD4DA962-180F-E745-95F3-7FA92AC344F9}" type="pres">
      <dgm:prSet presAssocID="{D912960C-F89C-264E-BDF8-4D958C65C6A1}" presName="rootText" presStyleLbl="node3" presStyleIdx="0" presStyleCnt="6" custScaleX="123552" custLinFactNeighborY="-16543">
        <dgm:presLayoutVars>
          <dgm:chPref val="3"/>
        </dgm:presLayoutVars>
      </dgm:prSet>
      <dgm:spPr/>
    </dgm:pt>
    <dgm:pt modelId="{CA615C66-05DF-AB47-920B-BF8CB975F032}" type="pres">
      <dgm:prSet presAssocID="{D912960C-F89C-264E-BDF8-4D958C65C6A1}" presName="rootConnector" presStyleLbl="node3" presStyleIdx="0" presStyleCnt="6"/>
      <dgm:spPr/>
    </dgm:pt>
    <dgm:pt modelId="{50E0E776-7347-CE4F-8690-2DFD53A95B67}" type="pres">
      <dgm:prSet presAssocID="{D912960C-F89C-264E-BDF8-4D958C65C6A1}" presName="hierChild4" presStyleCnt="0"/>
      <dgm:spPr/>
    </dgm:pt>
    <dgm:pt modelId="{2EB42087-F444-5F48-BD43-33C0CDE749A3}" type="pres">
      <dgm:prSet presAssocID="{D912960C-F89C-264E-BDF8-4D958C65C6A1}" presName="hierChild5" presStyleCnt="0"/>
      <dgm:spPr/>
    </dgm:pt>
    <dgm:pt modelId="{D7E07489-26FB-0344-9495-9ED6693E2AD1}" type="pres">
      <dgm:prSet presAssocID="{678E4517-71FA-6747-AF13-4D315FF3DB4A}" presName="Name37" presStyleLbl="parChTrans1D3" presStyleIdx="1" presStyleCnt="6"/>
      <dgm:spPr/>
    </dgm:pt>
    <dgm:pt modelId="{CE0DF3D9-3F99-AD47-9B6A-BDF224D8522E}" type="pres">
      <dgm:prSet presAssocID="{C3914866-2F0B-C845-B80B-218DEDC6FA5A}" presName="hierRoot2" presStyleCnt="0">
        <dgm:presLayoutVars>
          <dgm:hierBranch val="init"/>
        </dgm:presLayoutVars>
      </dgm:prSet>
      <dgm:spPr/>
    </dgm:pt>
    <dgm:pt modelId="{E77D275C-8F0A-8343-B4E6-56ED0DCACB76}" type="pres">
      <dgm:prSet presAssocID="{C3914866-2F0B-C845-B80B-218DEDC6FA5A}" presName="rootComposite" presStyleCnt="0"/>
      <dgm:spPr/>
    </dgm:pt>
    <dgm:pt modelId="{60D0DD35-DB30-EA49-894A-148B5BF1567F}" type="pres">
      <dgm:prSet presAssocID="{C3914866-2F0B-C845-B80B-218DEDC6FA5A}" presName="rootText" presStyleLbl="node3" presStyleIdx="1" presStyleCnt="6" custScaleX="108230" custScaleY="71593" custLinFactNeighborX="1701" custLinFactNeighborY="-21691">
        <dgm:presLayoutVars>
          <dgm:chPref val="3"/>
        </dgm:presLayoutVars>
      </dgm:prSet>
      <dgm:spPr/>
    </dgm:pt>
    <dgm:pt modelId="{90819F17-0A01-8C4E-A46F-47A123463C78}" type="pres">
      <dgm:prSet presAssocID="{C3914866-2F0B-C845-B80B-218DEDC6FA5A}" presName="rootConnector" presStyleLbl="node3" presStyleIdx="1" presStyleCnt="6"/>
      <dgm:spPr/>
    </dgm:pt>
    <dgm:pt modelId="{B6D0CEC5-D0C3-9C41-B7F1-B5F7296972CC}" type="pres">
      <dgm:prSet presAssocID="{C3914866-2F0B-C845-B80B-218DEDC6FA5A}" presName="hierChild4" presStyleCnt="0"/>
      <dgm:spPr/>
    </dgm:pt>
    <dgm:pt modelId="{390D5575-ABE0-7542-A145-211C9B248494}" type="pres">
      <dgm:prSet presAssocID="{C3914866-2F0B-C845-B80B-218DEDC6FA5A}" presName="hierChild5" presStyleCnt="0"/>
      <dgm:spPr/>
    </dgm:pt>
    <dgm:pt modelId="{8A8E87EE-E7EF-9549-A232-93666760C583}" type="pres">
      <dgm:prSet presAssocID="{D2A4DB5A-7FD9-B348-9997-B9931F72F47B}" presName="Name37" presStyleLbl="parChTrans1D3" presStyleIdx="2" presStyleCnt="6"/>
      <dgm:spPr/>
    </dgm:pt>
    <dgm:pt modelId="{FE5DD088-B05A-FD44-A877-801D5E63768B}" type="pres">
      <dgm:prSet presAssocID="{F645F944-F57A-AE41-A541-A71412323C0F}" presName="hierRoot2" presStyleCnt="0">
        <dgm:presLayoutVars>
          <dgm:hierBranch val="init"/>
        </dgm:presLayoutVars>
      </dgm:prSet>
      <dgm:spPr/>
    </dgm:pt>
    <dgm:pt modelId="{1CDB51AB-3D28-1A4B-9B1E-88B8E4130730}" type="pres">
      <dgm:prSet presAssocID="{F645F944-F57A-AE41-A541-A71412323C0F}" presName="rootComposite" presStyleCnt="0"/>
      <dgm:spPr/>
    </dgm:pt>
    <dgm:pt modelId="{C27D9BCB-1B66-2C44-9B30-7E00D1D9545C}" type="pres">
      <dgm:prSet presAssocID="{F645F944-F57A-AE41-A541-A71412323C0F}" presName="rootText" presStyleLbl="node3" presStyleIdx="2" presStyleCnt="6" custLinFactNeighborX="1728" custLinFactNeighborY="-12239">
        <dgm:presLayoutVars>
          <dgm:chPref val="3"/>
        </dgm:presLayoutVars>
      </dgm:prSet>
      <dgm:spPr/>
    </dgm:pt>
    <dgm:pt modelId="{0F98A8DC-00E3-4F47-AE75-0AAD80DB5AF6}" type="pres">
      <dgm:prSet presAssocID="{F645F944-F57A-AE41-A541-A71412323C0F}" presName="rootConnector" presStyleLbl="node3" presStyleIdx="2" presStyleCnt="6"/>
      <dgm:spPr/>
    </dgm:pt>
    <dgm:pt modelId="{D188FE49-9EDE-7445-87E8-9DBB743B0BC3}" type="pres">
      <dgm:prSet presAssocID="{F645F944-F57A-AE41-A541-A71412323C0F}" presName="hierChild4" presStyleCnt="0"/>
      <dgm:spPr/>
    </dgm:pt>
    <dgm:pt modelId="{D60EFD31-D313-8A47-9F38-5626CDD4534D}" type="pres">
      <dgm:prSet presAssocID="{F645F944-F57A-AE41-A541-A71412323C0F}" presName="hierChild5" presStyleCnt="0"/>
      <dgm:spPr/>
    </dgm:pt>
    <dgm:pt modelId="{428F52F0-37C3-5F40-B809-486CD0758AFA}" type="pres">
      <dgm:prSet presAssocID="{78E1AA60-734A-2746-BD70-4809EE78C206}" presName="hierChild5" presStyleCnt="0"/>
      <dgm:spPr/>
    </dgm:pt>
    <dgm:pt modelId="{D257BBEF-1A6E-6946-A481-6D5A9A9ABC8B}" type="pres">
      <dgm:prSet presAssocID="{DE93E814-089B-814A-ABCC-14ECD5242A15}" presName="Name37" presStyleLbl="parChTrans1D2" presStyleIdx="1" presStyleCnt="2"/>
      <dgm:spPr/>
    </dgm:pt>
    <dgm:pt modelId="{ED1494E5-78B2-A54E-AF97-D9F01DEFD9DB}" type="pres">
      <dgm:prSet presAssocID="{A82CE349-A53E-5248-BD2E-B3255499F2C0}" presName="hierRoot2" presStyleCnt="0">
        <dgm:presLayoutVars>
          <dgm:hierBranch val="init"/>
        </dgm:presLayoutVars>
      </dgm:prSet>
      <dgm:spPr/>
    </dgm:pt>
    <dgm:pt modelId="{EF770E65-D183-CF44-8C0D-91848A49091F}" type="pres">
      <dgm:prSet presAssocID="{A82CE349-A53E-5248-BD2E-B3255499F2C0}" presName="rootComposite" presStyleCnt="0"/>
      <dgm:spPr/>
    </dgm:pt>
    <dgm:pt modelId="{392916AA-D746-EB45-B9EB-A25075A539A7}" type="pres">
      <dgm:prSet presAssocID="{A82CE349-A53E-5248-BD2E-B3255499F2C0}" presName="rootText" presStyleLbl="node2" presStyleIdx="1" presStyleCnt="2" custScaleX="147186" custScaleY="78212" custLinFactNeighborY="-9350">
        <dgm:presLayoutVars>
          <dgm:chPref val="3"/>
        </dgm:presLayoutVars>
      </dgm:prSet>
      <dgm:spPr/>
    </dgm:pt>
    <dgm:pt modelId="{AAEF5361-CB3E-2549-B991-357C6548BD9B}" type="pres">
      <dgm:prSet presAssocID="{A82CE349-A53E-5248-BD2E-B3255499F2C0}" presName="rootConnector" presStyleLbl="node2" presStyleIdx="1" presStyleCnt="2"/>
      <dgm:spPr/>
    </dgm:pt>
    <dgm:pt modelId="{85F21196-BF87-1B46-A758-5E545A17FD3D}" type="pres">
      <dgm:prSet presAssocID="{A82CE349-A53E-5248-BD2E-B3255499F2C0}" presName="hierChild4" presStyleCnt="0"/>
      <dgm:spPr/>
    </dgm:pt>
    <dgm:pt modelId="{14D096BD-9378-104A-A1AD-F2D9E9FF3020}" type="pres">
      <dgm:prSet presAssocID="{A748DE1C-E92A-2B46-B9C1-78522953E2DD}" presName="Name37" presStyleLbl="parChTrans1D3" presStyleIdx="3" presStyleCnt="6"/>
      <dgm:spPr/>
    </dgm:pt>
    <dgm:pt modelId="{C90661B2-430C-C44E-B0E1-861B5F65829D}" type="pres">
      <dgm:prSet presAssocID="{73F0278E-9F5F-C040-9D16-B0811F061FF0}" presName="hierRoot2" presStyleCnt="0">
        <dgm:presLayoutVars>
          <dgm:hierBranch val="init"/>
        </dgm:presLayoutVars>
      </dgm:prSet>
      <dgm:spPr/>
    </dgm:pt>
    <dgm:pt modelId="{96E05E97-7A6D-7145-9467-BEEEB1797BEA}" type="pres">
      <dgm:prSet presAssocID="{73F0278E-9F5F-C040-9D16-B0811F061FF0}" presName="rootComposite" presStyleCnt="0"/>
      <dgm:spPr/>
    </dgm:pt>
    <dgm:pt modelId="{02304682-A20A-9849-9174-5096DFB51A55}" type="pres">
      <dgm:prSet presAssocID="{73F0278E-9F5F-C040-9D16-B0811F061FF0}" presName="rootText" presStyleLbl="node3" presStyleIdx="3" presStyleCnt="6" custLinFactNeighborY="-25822">
        <dgm:presLayoutVars>
          <dgm:chPref val="3"/>
        </dgm:presLayoutVars>
      </dgm:prSet>
      <dgm:spPr/>
    </dgm:pt>
    <dgm:pt modelId="{8769BAC4-3FAF-554C-9831-A8F142D1FBA0}" type="pres">
      <dgm:prSet presAssocID="{73F0278E-9F5F-C040-9D16-B0811F061FF0}" presName="rootConnector" presStyleLbl="node3" presStyleIdx="3" presStyleCnt="6"/>
      <dgm:spPr/>
    </dgm:pt>
    <dgm:pt modelId="{C5142247-288A-3B41-A53B-F6433528099F}" type="pres">
      <dgm:prSet presAssocID="{73F0278E-9F5F-C040-9D16-B0811F061FF0}" presName="hierChild4" presStyleCnt="0"/>
      <dgm:spPr/>
    </dgm:pt>
    <dgm:pt modelId="{7693ED62-D77D-7448-BC50-DC3773CE55A1}" type="pres">
      <dgm:prSet presAssocID="{73F0278E-9F5F-C040-9D16-B0811F061FF0}" presName="hierChild5" presStyleCnt="0"/>
      <dgm:spPr/>
    </dgm:pt>
    <dgm:pt modelId="{D2555490-B737-7E4C-A113-4B9AE9508CF2}" type="pres">
      <dgm:prSet presAssocID="{13C190C7-3F94-6648-9C5E-CDA20E6F3872}" presName="Name37" presStyleLbl="parChTrans1D3" presStyleIdx="4" presStyleCnt="6"/>
      <dgm:spPr/>
    </dgm:pt>
    <dgm:pt modelId="{99F13AD4-55CD-6849-B68B-F307CE18746B}" type="pres">
      <dgm:prSet presAssocID="{992634FB-F36E-9048-A73E-C7DA0816AD50}" presName="hierRoot2" presStyleCnt="0">
        <dgm:presLayoutVars>
          <dgm:hierBranch val="init"/>
        </dgm:presLayoutVars>
      </dgm:prSet>
      <dgm:spPr/>
    </dgm:pt>
    <dgm:pt modelId="{0F457476-8C6C-1648-A304-011BCD164483}" type="pres">
      <dgm:prSet presAssocID="{992634FB-F36E-9048-A73E-C7DA0816AD50}" presName="rootComposite" presStyleCnt="0"/>
      <dgm:spPr/>
    </dgm:pt>
    <dgm:pt modelId="{F26704B4-7C40-AC4B-98E0-5DF64FD4A61D}" type="pres">
      <dgm:prSet presAssocID="{992634FB-F36E-9048-A73E-C7DA0816AD50}" presName="rootText" presStyleLbl="node3" presStyleIdx="4" presStyleCnt="6" custScaleX="118652" custScaleY="86047" custLinFactNeighborY="-38950">
        <dgm:presLayoutVars>
          <dgm:chPref val="3"/>
        </dgm:presLayoutVars>
      </dgm:prSet>
      <dgm:spPr/>
    </dgm:pt>
    <dgm:pt modelId="{E9A917DA-E7F3-7D44-ACF3-BC66CDDAC750}" type="pres">
      <dgm:prSet presAssocID="{992634FB-F36E-9048-A73E-C7DA0816AD50}" presName="rootConnector" presStyleLbl="node3" presStyleIdx="4" presStyleCnt="6"/>
      <dgm:spPr/>
    </dgm:pt>
    <dgm:pt modelId="{975FBA32-B92F-2C41-8BDB-C9C48F65C199}" type="pres">
      <dgm:prSet presAssocID="{992634FB-F36E-9048-A73E-C7DA0816AD50}" presName="hierChild4" presStyleCnt="0"/>
      <dgm:spPr/>
    </dgm:pt>
    <dgm:pt modelId="{E5AACB61-0398-1443-A07B-0C7BFB5E7863}" type="pres">
      <dgm:prSet presAssocID="{992634FB-F36E-9048-A73E-C7DA0816AD50}" presName="hierChild5" presStyleCnt="0"/>
      <dgm:spPr/>
    </dgm:pt>
    <dgm:pt modelId="{3C8EA303-78D0-D449-B02C-5035421478F7}" type="pres">
      <dgm:prSet presAssocID="{190E74DC-0849-D746-BEEF-AAA68AE0442E}" presName="Name37" presStyleLbl="parChTrans1D3" presStyleIdx="5" presStyleCnt="6"/>
      <dgm:spPr/>
    </dgm:pt>
    <dgm:pt modelId="{D3262BF0-9FFF-C146-9097-616833C8F873}" type="pres">
      <dgm:prSet presAssocID="{C72A1DAC-23D5-DD4F-89B5-6297D8D9C640}" presName="hierRoot2" presStyleCnt="0">
        <dgm:presLayoutVars>
          <dgm:hierBranch val="init"/>
        </dgm:presLayoutVars>
      </dgm:prSet>
      <dgm:spPr/>
    </dgm:pt>
    <dgm:pt modelId="{EFB12890-CC8B-5246-BFF2-324AFDF10C9D}" type="pres">
      <dgm:prSet presAssocID="{C72A1DAC-23D5-DD4F-89B5-6297D8D9C640}" presName="rootComposite" presStyleCnt="0"/>
      <dgm:spPr/>
    </dgm:pt>
    <dgm:pt modelId="{6391C0F0-DB52-C747-B707-F63083B693E5}" type="pres">
      <dgm:prSet presAssocID="{C72A1DAC-23D5-DD4F-89B5-6297D8D9C640}" presName="rootText" presStyleLbl="node3" presStyleIdx="5" presStyleCnt="6" custScaleX="126914" custLinFactNeighborY="-43952">
        <dgm:presLayoutVars>
          <dgm:chPref val="3"/>
        </dgm:presLayoutVars>
      </dgm:prSet>
      <dgm:spPr/>
    </dgm:pt>
    <dgm:pt modelId="{FEA93C43-7045-2B47-8D81-96CD58F3F1C4}" type="pres">
      <dgm:prSet presAssocID="{C72A1DAC-23D5-DD4F-89B5-6297D8D9C640}" presName="rootConnector" presStyleLbl="node3" presStyleIdx="5" presStyleCnt="6"/>
      <dgm:spPr/>
    </dgm:pt>
    <dgm:pt modelId="{6D2472D6-9F5C-1B42-8C4D-41C05B097BFF}" type="pres">
      <dgm:prSet presAssocID="{C72A1DAC-23D5-DD4F-89B5-6297D8D9C640}" presName="hierChild4" presStyleCnt="0"/>
      <dgm:spPr/>
    </dgm:pt>
    <dgm:pt modelId="{5410C772-5F9E-174A-A8EF-F8B9FD9066EB}" type="pres">
      <dgm:prSet presAssocID="{C72A1DAC-23D5-DD4F-89B5-6297D8D9C640}" presName="hierChild5" presStyleCnt="0"/>
      <dgm:spPr/>
    </dgm:pt>
    <dgm:pt modelId="{9E1F1982-EFC1-184C-8F36-650C433C3374}" type="pres">
      <dgm:prSet presAssocID="{A82CE349-A53E-5248-BD2E-B3255499F2C0}" presName="hierChild5" presStyleCnt="0"/>
      <dgm:spPr/>
    </dgm:pt>
    <dgm:pt modelId="{FE6AAE92-0928-5448-90D1-B5B8BF2448BD}" type="pres">
      <dgm:prSet presAssocID="{2DF9869E-DEF1-794B-8BB9-6E875F8B7171}" presName="hierChild3" presStyleCnt="0"/>
      <dgm:spPr/>
    </dgm:pt>
  </dgm:ptLst>
  <dgm:cxnLst>
    <dgm:cxn modelId="{D3E4D30F-4685-374A-A1AD-775AAFF17666}" srcId="{2DF9869E-DEF1-794B-8BB9-6E875F8B7171}" destId="{A82CE349-A53E-5248-BD2E-B3255499F2C0}" srcOrd="1" destOrd="0" parTransId="{DE93E814-089B-814A-ABCC-14ECD5242A15}" sibTransId="{56394600-A226-4943-A52E-02C301145056}"/>
    <dgm:cxn modelId="{1F234324-47A0-9442-984D-1179F35F4987}" type="presOf" srcId="{D2A4DB5A-7FD9-B348-9997-B9931F72F47B}" destId="{8A8E87EE-E7EF-9549-A232-93666760C583}" srcOrd="0" destOrd="0" presId="urn:microsoft.com/office/officeart/2005/8/layout/orgChart1"/>
    <dgm:cxn modelId="{BA413F40-498C-2345-AEE2-BD30D0F74D37}" type="presOf" srcId="{DE93E814-089B-814A-ABCC-14ECD5242A15}" destId="{D257BBEF-1A6E-6946-A481-6D5A9A9ABC8B}" srcOrd="0" destOrd="0" presId="urn:microsoft.com/office/officeart/2005/8/layout/orgChart1"/>
    <dgm:cxn modelId="{73BAF44B-99DC-1A4D-A85D-4BD7C6E77173}" type="presOf" srcId="{992634FB-F36E-9048-A73E-C7DA0816AD50}" destId="{E9A917DA-E7F3-7D44-ACF3-BC66CDDAC750}" srcOrd="1" destOrd="0" presId="urn:microsoft.com/office/officeart/2005/8/layout/orgChart1"/>
    <dgm:cxn modelId="{8BDFD754-2318-C449-9BE9-BEC7BBD16A29}" type="presOf" srcId="{F645F944-F57A-AE41-A541-A71412323C0F}" destId="{0F98A8DC-00E3-4F47-AE75-0AAD80DB5AF6}" srcOrd="1" destOrd="0" presId="urn:microsoft.com/office/officeart/2005/8/layout/orgChart1"/>
    <dgm:cxn modelId="{4E6EA85D-3EE1-EC42-AA40-AD99DAA42C3F}" srcId="{78E1AA60-734A-2746-BD70-4809EE78C206}" destId="{D912960C-F89C-264E-BDF8-4D958C65C6A1}" srcOrd="0" destOrd="0" parTransId="{D6E855A2-2EB2-0640-8D1B-7B818BBFDD11}" sibTransId="{52770170-E6CA-BF46-BA4C-92978ED45639}"/>
    <dgm:cxn modelId="{994AC567-17C2-B848-82B9-27DD272CECD0}" type="presOf" srcId="{73F0278E-9F5F-C040-9D16-B0811F061FF0}" destId="{8769BAC4-3FAF-554C-9831-A8F142D1FBA0}" srcOrd="1" destOrd="0" presId="urn:microsoft.com/office/officeart/2005/8/layout/orgChart1"/>
    <dgm:cxn modelId="{34A3E968-FF20-5246-B5A0-1684F7AE1D1C}" type="presOf" srcId="{78E1AA60-734A-2746-BD70-4809EE78C206}" destId="{7428EFA3-2AB0-674B-BD26-FE654594B249}" srcOrd="1" destOrd="0" presId="urn:microsoft.com/office/officeart/2005/8/layout/orgChart1"/>
    <dgm:cxn modelId="{C0A4527B-AC9F-AF4A-A8DB-6A8926FC2BC3}" type="presOf" srcId="{C72A1DAC-23D5-DD4F-89B5-6297D8D9C640}" destId="{6391C0F0-DB52-C747-B707-F63083B693E5}" srcOrd="0" destOrd="0" presId="urn:microsoft.com/office/officeart/2005/8/layout/orgChart1"/>
    <dgm:cxn modelId="{9BF76985-5C0D-974E-8874-72C3BB9BD85C}" srcId="{2DF9869E-DEF1-794B-8BB9-6E875F8B7171}" destId="{78E1AA60-734A-2746-BD70-4809EE78C206}" srcOrd="0" destOrd="0" parTransId="{9C480A41-FA17-F943-A40B-80E13C8B6D8D}" sibTransId="{FEFCD8FF-6B4F-3346-8AB7-EE6284D7FA9A}"/>
    <dgm:cxn modelId="{DF92B786-561D-5A4B-87E5-E5F706131AFE}" type="presOf" srcId="{D6E855A2-2EB2-0640-8D1B-7B818BBFDD11}" destId="{12B77DAA-5A93-144E-BAE5-1B9C4CCD9F39}" srcOrd="0" destOrd="0" presId="urn:microsoft.com/office/officeart/2005/8/layout/orgChart1"/>
    <dgm:cxn modelId="{E088FF88-5C24-0940-9FEB-165D9934F3E0}" type="presOf" srcId="{C72A1DAC-23D5-DD4F-89B5-6297D8D9C640}" destId="{FEA93C43-7045-2B47-8D81-96CD58F3F1C4}" srcOrd="1" destOrd="0" presId="urn:microsoft.com/office/officeart/2005/8/layout/orgChart1"/>
    <dgm:cxn modelId="{F0CEB791-1A99-A043-8C8E-3701176D1601}" type="presOf" srcId="{2DF9869E-DEF1-794B-8BB9-6E875F8B7171}" destId="{0AFC513C-EAA3-014B-B494-F11AF0D54F6B}" srcOrd="1" destOrd="0" presId="urn:microsoft.com/office/officeart/2005/8/layout/orgChart1"/>
    <dgm:cxn modelId="{8B17DF93-C00B-8741-857A-5B57CD578BC5}" type="presOf" srcId="{9C480A41-FA17-F943-A40B-80E13C8B6D8D}" destId="{3CDE576B-9066-9F47-8ED7-072871FB20DD}" srcOrd="0" destOrd="0" presId="urn:microsoft.com/office/officeart/2005/8/layout/orgChart1"/>
    <dgm:cxn modelId="{27C9CA9A-BFAF-C246-834C-D8B89A613D20}" srcId="{A82CE349-A53E-5248-BD2E-B3255499F2C0}" destId="{73F0278E-9F5F-C040-9D16-B0811F061FF0}" srcOrd="0" destOrd="0" parTransId="{A748DE1C-E92A-2B46-B9C1-78522953E2DD}" sibTransId="{07C9827C-9AE6-D541-B8BD-0F317E87CA7A}"/>
    <dgm:cxn modelId="{159A13A4-524E-9546-9FE5-4D031E02FCE3}" type="presOf" srcId="{A82CE349-A53E-5248-BD2E-B3255499F2C0}" destId="{392916AA-D746-EB45-B9EB-A25075A539A7}" srcOrd="0" destOrd="0" presId="urn:microsoft.com/office/officeart/2005/8/layout/orgChart1"/>
    <dgm:cxn modelId="{0D6F21A4-DEC8-3D48-A90F-DF120F7ED5C7}" type="presOf" srcId="{2DF9869E-DEF1-794B-8BB9-6E875F8B7171}" destId="{2B3D11CF-5861-664B-ADAD-52867380F009}" srcOrd="0" destOrd="0" presId="urn:microsoft.com/office/officeart/2005/8/layout/orgChart1"/>
    <dgm:cxn modelId="{C2CAB0A4-5971-CA4F-9135-0AF93D0775CD}" type="presOf" srcId="{13C190C7-3F94-6648-9C5E-CDA20E6F3872}" destId="{D2555490-B737-7E4C-A113-4B9AE9508CF2}" srcOrd="0" destOrd="0" presId="urn:microsoft.com/office/officeart/2005/8/layout/orgChart1"/>
    <dgm:cxn modelId="{FA377CAB-50FB-FB4D-9CD8-0CACFD67D213}" srcId="{78E1AA60-734A-2746-BD70-4809EE78C206}" destId="{C3914866-2F0B-C845-B80B-218DEDC6FA5A}" srcOrd="1" destOrd="0" parTransId="{678E4517-71FA-6747-AF13-4D315FF3DB4A}" sibTransId="{00956288-5633-A946-B0A6-E682C0285934}"/>
    <dgm:cxn modelId="{B40582AE-DEC8-284C-B57B-B1CFF4EA95E4}" srcId="{78E1AA60-734A-2746-BD70-4809EE78C206}" destId="{F645F944-F57A-AE41-A541-A71412323C0F}" srcOrd="2" destOrd="0" parTransId="{D2A4DB5A-7FD9-B348-9997-B9931F72F47B}" sibTransId="{BA1F317D-E550-D945-8EA7-F8C5D2DCA641}"/>
    <dgm:cxn modelId="{269A05BC-DB5C-7742-91FE-2F9B71916AF6}" type="presOf" srcId="{A748DE1C-E92A-2B46-B9C1-78522953E2DD}" destId="{14D096BD-9378-104A-A1AD-F2D9E9FF3020}" srcOrd="0" destOrd="0" presId="urn:microsoft.com/office/officeart/2005/8/layout/orgChart1"/>
    <dgm:cxn modelId="{ECFA5EBE-8F70-4F47-AF1A-BCAA4FD6E647}" type="presOf" srcId="{F645F944-F57A-AE41-A541-A71412323C0F}" destId="{C27D9BCB-1B66-2C44-9B30-7E00D1D9545C}" srcOrd="0" destOrd="0" presId="urn:microsoft.com/office/officeart/2005/8/layout/orgChart1"/>
    <dgm:cxn modelId="{C8A8D2C0-8B94-4A44-9F59-15CE5873E28E}" type="presOf" srcId="{78E1AA60-734A-2746-BD70-4809EE78C206}" destId="{9189CD42-C8A3-5E42-8622-E4C9419C29AA}" srcOrd="0" destOrd="0" presId="urn:microsoft.com/office/officeart/2005/8/layout/orgChart1"/>
    <dgm:cxn modelId="{0AA6E0C6-DA13-0E4F-A6D3-9510C823D649}" srcId="{2EA99375-AE27-DB41-86DB-AE713695DF07}" destId="{2DF9869E-DEF1-794B-8BB9-6E875F8B7171}" srcOrd="0" destOrd="0" parTransId="{F6C480BA-A6DF-D142-9A6D-97B2166E9EAC}" sibTransId="{B7D8CAA1-F22D-8848-868C-4559483FBBE9}"/>
    <dgm:cxn modelId="{FD4EFFCB-ECC8-DD47-A358-5B16CFC9B0D3}" srcId="{A82CE349-A53E-5248-BD2E-B3255499F2C0}" destId="{992634FB-F36E-9048-A73E-C7DA0816AD50}" srcOrd="1" destOrd="0" parTransId="{13C190C7-3F94-6648-9C5E-CDA20E6F3872}" sibTransId="{3AEEE3F4-FFFA-F64D-959D-BBA5972B75AA}"/>
    <dgm:cxn modelId="{CE5D0CCD-099C-C245-96EA-1C77F854E7F8}" type="presOf" srcId="{73F0278E-9F5F-C040-9D16-B0811F061FF0}" destId="{02304682-A20A-9849-9174-5096DFB51A55}" srcOrd="0" destOrd="0" presId="urn:microsoft.com/office/officeart/2005/8/layout/orgChart1"/>
    <dgm:cxn modelId="{E6494FCF-BB37-B943-8734-F43C9194723C}" type="presOf" srcId="{992634FB-F36E-9048-A73E-C7DA0816AD50}" destId="{F26704B4-7C40-AC4B-98E0-5DF64FD4A61D}" srcOrd="0" destOrd="0" presId="urn:microsoft.com/office/officeart/2005/8/layout/orgChart1"/>
    <dgm:cxn modelId="{5054F4D2-D950-484A-95C6-C2B3B3D3E035}" type="presOf" srcId="{C3914866-2F0B-C845-B80B-218DEDC6FA5A}" destId="{90819F17-0A01-8C4E-A46F-47A123463C78}" srcOrd="1" destOrd="0" presId="urn:microsoft.com/office/officeart/2005/8/layout/orgChart1"/>
    <dgm:cxn modelId="{D7A7BED8-D214-F345-AD52-4D0CB379E175}" type="presOf" srcId="{190E74DC-0849-D746-BEEF-AAA68AE0442E}" destId="{3C8EA303-78D0-D449-B02C-5035421478F7}" srcOrd="0" destOrd="0" presId="urn:microsoft.com/office/officeart/2005/8/layout/orgChart1"/>
    <dgm:cxn modelId="{51F833EC-330D-AA42-B908-A7BA1F137D68}" type="presOf" srcId="{678E4517-71FA-6747-AF13-4D315FF3DB4A}" destId="{D7E07489-26FB-0344-9495-9ED6693E2AD1}" srcOrd="0" destOrd="0" presId="urn:microsoft.com/office/officeart/2005/8/layout/orgChart1"/>
    <dgm:cxn modelId="{34D74DF9-5225-1440-8E30-11683A249C07}" type="presOf" srcId="{A82CE349-A53E-5248-BD2E-B3255499F2C0}" destId="{AAEF5361-CB3E-2549-B991-357C6548BD9B}" srcOrd="1" destOrd="0" presId="urn:microsoft.com/office/officeart/2005/8/layout/orgChart1"/>
    <dgm:cxn modelId="{879BE4F9-677B-2642-B7E0-06171A2330B6}" srcId="{A82CE349-A53E-5248-BD2E-B3255499F2C0}" destId="{C72A1DAC-23D5-DD4F-89B5-6297D8D9C640}" srcOrd="2" destOrd="0" parTransId="{190E74DC-0849-D746-BEEF-AAA68AE0442E}" sibTransId="{D4C03632-C32B-CA40-9A2F-198A5BFE7198}"/>
    <dgm:cxn modelId="{FE697DFA-FCF2-7E4C-973E-8B747FA4E439}" type="presOf" srcId="{2EA99375-AE27-DB41-86DB-AE713695DF07}" destId="{DE834431-85B1-CA4E-A1BE-EB46F3D134B4}" srcOrd="0" destOrd="0" presId="urn:microsoft.com/office/officeart/2005/8/layout/orgChart1"/>
    <dgm:cxn modelId="{3A1509FC-0449-F742-B508-C2E4F14CB182}" type="presOf" srcId="{D912960C-F89C-264E-BDF8-4D958C65C6A1}" destId="{DD4DA962-180F-E745-95F3-7FA92AC344F9}" srcOrd="0" destOrd="0" presId="urn:microsoft.com/office/officeart/2005/8/layout/orgChart1"/>
    <dgm:cxn modelId="{2A07F8FC-BAA9-3C41-91E6-B3FA96C229FA}" type="presOf" srcId="{D912960C-F89C-264E-BDF8-4D958C65C6A1}" destId="{CA615C66-05DF-AB47-920B-BF8CB975F032}" srcOrd="1" destOrd="0" presId="urn:microsoft.com/office/officeart/2005/8/layout/orgChart1"/>
    <dgm:cxn modelId="{7700D5FF-ADBC-5743-8F45-6DE6787596D0}" type="presOf" srcId="{C3914866-2F0B-C845-B80B-218DEDC6FA5A}" destId="{60D0DD35-DB30-EA49-894A-148B5BF1567F}" srcOrd="0" destOrd="0" presId="urn:microsoft.com/office/officeart/2005/8/layout/orgChart1"/>
    <dgm:cxn modelId="{BCDFFB9C-844F-C240-B025-A69B048B6BC0}" type="presParOf" srcId="{DE834431-85B1-CA4E-A1BE-EB46F3D134B4}" destId="{2477E2D6-2CD6-0F46-B2D2-6DB1F23A3C9A}" srcOrd="0" destOrd="0" presId="urn:microsoft.com/office/officeart/2005/8/layout/orgChart1"/>
    <dgm:cxn modelId="{E194AF37-0641-1145-A7FF-0A60FEDFB6F8}" type="presParOf" srcId="{2477E2D6-2CD6-0F46-B2D2-6DB1F23A3C9A}" destId="{219FE10C-7D3E-CE48-B68E-93C6684085D4}" srcOrd="0" destOrd="0" presId="urn:microsoft.com/office/officeart/2005/8/layout/orgChart1"/>
    <dgm:cxn modelId="{8C3623BA-7D85-CB45-B9FB-F7B200F57EBB}" type="presParOf" srcId="{219FE10C-7D3E-CE48-B68E-93C6684085D4}" destId="{2B3D11CF-5861-664B-ADAD-52867380F009}" srcOrd="0" destOrd="0" presId="urn:microsoft.com/office/officeart/2005/8/layout/orgChart1"/>
    <dgm:cxn modelId="{6BDCE917-98DC-A344-B1B7-345D42AAE9BE}" type="presParOf" srcId="{219FE10C-7D3E-CE48-B68E-93C6684085D4}" destId="{0AFC513C-EAA3-014B-B494-F11AF0D54F6B}" srcOrd="1" destOrd="0" presId="urn:microsoft.com/office/officeart/2005/8/layout/orgChart1"/>
    <dgm:cxn modelId="{9A8650E1-F38E-4543-94E7-E0B4824A17E2}" type="presParOf" srcId="{2477E2D6-2CD6-0F46-B2D2-6DB1F23A3C9A}" destId="{90957931-7C39-324F-A460-BB910268D198}" srcOrd="1" destOrd="0" presId="urn:microsoft.com/office/officeart/2005/8/layout/orgChart1"/>
    <dgm:cxn modelId="{69EB157A-D57C-7247-BA2C-9194CDD229AC}" type="presParOf" srcId="{90957931-7C39-324F-A460-BB910268D198}" destId="{3CDE576B-9066-9F47-8ED7-072871FB20DD}" srcOrd="0" destOrd="0" presId="urn:microsoft.com/office/officeart/2005/8/layout/orgChart1"/>
    <dgm:cxn modelId="{19BF356B-2912-034B-A3C9-375A2ED070FC}" type="presParOf" srcId="{90957931-7C39-324F-A460-BB910268D198}" destId="{BEE072F0-BE1B-AD48-BA5C-8F24FE3258EB}" srcOrd="1" destOrd="0" presId="urn:microsoft.com/office/officeart/2005/8/layout/orgChart1"/>
    <dgm:cxn modelId="{68A4751D-D555-5744-A841-A4850C334939}" type="presParOf" srcId="{BEE072F0-BE1B-AD48-BA5C-8F24FE3258EB}" destId="{655EEA4A-8F14-554B-BF1A-F8A5D1A3E5FF}" srcOrd="0" destOrd="0" presId="urn:microsoft.com/office/officeart/2005/8/layout/orgChart1"/>
    <dgm:cxn modelId="{AC9483C4-665D-F048-AD81-C0C8C46580D3}" type="presParOf" srcId="{655EEA4A-8F14-554B-BF1A-F8A5D1A3E5FF}" destId="{9189CD42-C8A3-5E42-8622-E4C9419C29AA}" srcOrd="0" destOrd="0" presId="urn:microsoft.com/office/officeart/2005/8/layout/orgChart1"/>
    <dgm:cxn modelId="{1D3AA8F5-80EE-C543-996F-B395DF217AB1}" type="presParOf" srcId="{655EEA4A-8F14-554B-BF1A-F8A5D1A3E5FF}" destId="{7428EFA3-2AB0-674B-BD26-FE654594B249}" srcOrd="1" destOrd="0" presId="urn:microsoft.com/office/officeart/2005/8/layout/orgChart1"/>
    <dgm:cxn modelId="{93FE983D-23DD-0D48-B77D-BCE0FB69F8ED}" type="presParOf" srcId="{BEE072F0-BE1B-AD48-BA5C-8F24FE3258EB}" destId="{6DDEC864-92D8-B548-B653-472E356233BE}" srcOrd="1" destOrd="0" presId="urn:microsoft.com/office/officeart/2005/8/layout/orgChart1"/>
    <dgm:cxn modelId="{B852711B-96CB-184A-A2EF-083F04CC0352}" type="presParOf" srcId="{6DDEC864-92D8-B548-B653-472E356233BE}" destId="{12B77DAA-5A93-144E-BAE5-1B9C4CCD9F39}" srcOrd="0" destOrd="0" presId="urn:microsoft.com/office/officeart/2005/8/layout/orgChart1"/>
    <dgm:cxn modelId="{9DBA89F4-65E4-D344-ACDE-FF46808D725C}" type="presParOf" srcId="{6DDEC864-92D8-B548-B653-472E356233BE}" destId="{3A019493-5B45-7E4A-9666-B2FE63CE0F1A}" srcOrd="1" destOrd="0" presId="urn:microsoft.com/office/officeart/2005/8/layout/orgChart1"/>
    <dgm:cxn modelId="{D71AD519-C318-0946-8534-1A98D9348846}" type="presParOf" srcId="{3A019493-5B45-7E4A-9666-B2FE63CE0F1A}" destId="{D64F69E6-4229-3141-B85F-7646DF64725F}" srcOrd="0" destOrd="0" presId="urn:microsoft.com/office/officeart/2005/8/layout/orgChart1"/>
    <dgm:cxn modelId="{2C5A5330-FE80-1345-A561-5354BF52C688}" type="presParOf" srcId="{D64F69E6-4229-3141-B85F-7646DF64725F}" destId="{DD4DA962-180F-E745-95F3-7FA92AC344F9}" srcOrd="0" destOrd="0" presId="urn:microsoft.com/office/officeart/2005/8/layout/orgChart1"/>
    <dgm:cxn modelId="{68C1DA75-16A3-6443-BC51-297AF0EE43A6}" type="presParOf" srcId="{D64F69E6-4229-3141-B85F-7646DF64725F}" destId="{CA615C66-05DF-AB47-920B-BF8CB975F032}" srcOrd="1" destOrd="0" presId="urn:microsoft.com/office/officeart/2005/8/layout/orgChart1"/>
    <dgm:cxn modelId="{8304EC0B-FB7A-1049-AC23-D1D13DE62CC4}" type="presParOf" srcId="{3A019493-5B45-7E4A-9666-B2FE63CE0F1A}" destId="{50E0E776-7347-CE4F-8690-2DFD53A95B67}" srcOrd="1" destOrd="0" presId="urn:microsoft.com/office/officeart/2005/8/layout/orgChart1"/>
    <dgm:cxn modelId="{2563D27D-DF10-E443-9950-1FB1CE825349}" type="presParOf" srcId="{3A019493-5B45-7E4A-9666-B2FE63CE0F1A}" destId="{2EB42087-F444-5F48-BD43-33C0CDE749A3}" srcOrd="2" destOrd="0" presId="urn:microsoft.com/office/officeart/2005/8/layout/orgChart1"/>
    <dgm:cxn modelId="{A229FEE0-0D5F-A545-8FEA-A36F4F4DB010}" type="presParOf" srcId="{6DDEC864-92D8-B548-B653-472E356233BE}" destId="{D7E07489-26FB-0344-9495-9ED6693E2AD1}" srcOrd="2" destOrd="0" presId="urn:microsoft.com/office/officeart/2005/8/layout/orgChart1"/>
    <dgm:cxn modelId="{E9E69044-A06D-154A-B928-E22935F44A3D}" type="presParOf" srcId="{6DDEC864-92D8-B548-B653-472E356233BE}" destId="{CE0DF3D9-3F99-AD47-9B6A-BDF224D8522E}" srcOrd="3" destOrd="0" presId="urn:microsoft.com/office/officeart/2005/8/layout/orgChart1"/>
    <dgm:cxn modelId="{869F5657-A10A-194D-B398-0E55C7A93DAB}" type="presParOf" srcId="{CE0DF3D9-3F99-AD47-9B6A-BDF224D8522E}" destId="{E77D275C-8F0A-8343-B4E6-56ED0DCACB76}" srcOrd="0" destOrd="0" presId="urn:microsoft.com/office/officeart/2005/8/layout/orgChart1"/>
    <dgm:cxn modelId="{346AA3FB-6584-C043-96B7-14BA8CB537E6}" type="presParOf" srcId="{E77D275C-8F0A-8343-B4E6-56ED0DCACB76}" destId="{60D0DD35-DB30-EA49-894A-148B5BF1567F}" srcOrd="0" destOrd="0" presId="urn:microsoft.com/office/officeart/2005/8/layout/orgChart1"/>
    <dgm:cxn modelId="{F5314ED9-1B9F-2545-BCEA-DA7264254326}" type="presParOf" srcId="{E77D275C-8F0A-8343-B4E6-56ED0DCACB76}" destId="{90819F17-0A01-8C4E-A46F-47A123463C78}" srcOrd="1" destOrd="0" presId="urn:microsoft.com/office/officeart/2005/8/layout/orgChart1"/>
    <dgm:cxn modelId="{DF22F491-D66B-4B41-B052-1825A51EC81D}" type="presParOf" srcId="{CE0DF3D9-3F99-AD47-9B6A-BDF224D8522E}" destId="{B6D0CEC5-D0C3-9C41-B7F1-B5F7296972CC}" srcOrd="1" destOrd="0" presId="urn:microsoft.com/office/officeart/2005/8/layout/orgChart1"/>
    <dgm:cxn modelId="{75A1B084-300C-4A4D-B25D-206D3AD6EF07}" type="presParOf" srcId="{CE0DF3D9-3F99-AD47-9B6A-BDF224D8522E}" destId="{390D5575-ABE0-7542-A145-211C9B248494}" srcOrd="2" destOrd="0" presId="urn:microsoft.com/office/officeart/2005/8/layout/orgChart1"/>
    <dgm:cxn modelId="{0DC31D57-C412-7344-8FD6-CAC32B80C208}" type="presParOf" srcId="{6DDEC864-92D8-B548-B653-472E356233BE}" destId="{8A8E87EE-E7EF-9549-A232-93666760C583}" srcOrd="4" destOrd="0" presId="urn:microsoft.com/office/officeart/2005/8/layout/orgChart1"/>
    <dgm:cxn modelId="{7032883B-9093-EB48-A678-13E54D3C6D20}" type="presParOf" srcId="{6DDEC864-92D8-B548-B653-472E356233BE}" destId="{FE5DD088-B05A-FD44-A877-801D5E63768B}" srcOrd="5" destOrd="0" presId="urn:microsoft.com/office/officeart/2005/8/layout/orgChart1"/>
    <dgm:cxn modelId="{332B2A27-A178-314E-867B-AAFAED6F7DA4}" type="presParOf" srcId="{FE5DD088-B05A-FD44-A877-801D5E63768B}" destId="{1CDB51AB-3D28-1A4B-9B1E-88B8E4130730}" srcOrd="0" destOrd="0" presId="urn:microsoft.com/office/officeart/2005/8/layout/orgChart1"/>
    <dgm:cxn modelId="{F7130BED-EF98-A74D-8A70-A23B90D2FE54}" type="presParOf" srcId="{1CDB51AB-3D28-1A4B-9B1E-88B8E4130730}" destId="{C27D9BCB-1B66-2C44-9B30-7E00D1D9545C}" srcOrd="0" destOrd="0" presId="urn:microsoft.com/office/officeart/2005/8/layout/orgChart1"/>
    <dgm:cxn modelId="{3418B3D9-BE9E-8B45-BDBF-4D650B80B399}" type="presParOf" srcId="{1CDB51AB-3D28-1A4B-9B1E-88B8E4130730}" destId="{0F98A8DC-00E3-4F47-AE75-0AAD80DB5AF6}" srcOrd="1" destOrd="0" presId="urn:microsoft.com/office/officeart/2005/8/layout/orgChart1"/>
    <dgm:cxn modelId="{8FCAAF4C-9A49-0943-BB36-1766424D02BE}" type="presParOf" srcId="{FE5DD088-B05A-FD44-A877-801D5E63768B}" destId="{D188FE49-9EDE-7445-87E8-9DBB743B0BC3}" srcOrd="1" destOrd="0" presId="urn:microsoft.com/office/officeart/2005/8/layout/orgChart1"/>
    <dgm:cxn modelId="{9B7355D3-FD2B-494D-9027-C90C7D34DC70}" type="presParOf" srcId="{FE5DD088-B05A-FD44-A877-801D5E63768B}" destId="{D60EFD31-D313-8A47-9F38-5626CDD4534D}" srcOrd="2" destOrd="0" presId="urn:microsoft.com/office/officeart/2005/8/layout/orgChart1"/>
    <dgm:cxn modelId="{7F10ED23-97BA-494B-8E09-9E258CFC61A2}" type="presParOf" srcId="{BEE072F0-BE1B-AD48-BA5C-8F24FE3258EB}" destId="{428F52F0-37C3-5F40-B809-486CD0758AFA}" srcOrd="2" destOrd="0" presId="urn:microsoft.com/office/officeart/2005/8/layout/orgChart1"/>
    <dgm:cxn modelId="{393C0D7A-667E-CB44-B590-1266EC178F33}" type="presParOf" srcId="{90957931-7C39-324F-A460-BB910268D198}" destId="{D257BBEF-1A6E-6946-A481-6D5A9A9ABC8B}" srcOrd="2" destOrd="0" presId="urn:microsoft.com/office/officeart/2005/8/layout/orgChart1"/>
    <dgm:cxn modelId="{A840570B-8157-C645-882E-F2113EB0C078}" type="presParOf" srcId="{90957931-7C39-324F-A460-BB910268D198}" destId="{ED1494E5-78B2-A54E-AF97-D9F01DEFD9DB}" srcOrd="3" destOrd="0" presId="urn:microsoft.com/office/officeart/2005/8/layout/orgChart1"/>
    <dgm:cxn modelId="{2A592BF7-F4DE-CC4C-B14A-C6A407E977F0}" type="presParOf" srcId="{ED1494E5-78B2-A54E-AF97-D9F01DEFD9DB}" destId="{EF770E65-D183-CF44-8C0D-91848A49091F}" srcOrd="0" destOrd="0" presId="urn:microsoft.com/office/officeart/2005/8/layout/orgChart1"/>
    <dgm:cxn modelId="{03EDFDBA-F290-384A-8CA9-473717B73BAC}" type="presParOf" srcId="{EF770E65-D183-CF44-8C0D-91848A49091F}" destId="{392916AA-D746-EB45-B9EB-A25075A539A7}" srcOrd="0" destOrd="0" presId="urn:microsoft.com/office/officeart/2005/8/layout/orgChart1"/>
    <dgm:cxn modelId="{591C701F-B163-0143-B6DC-02C50369ADCE}" type="presParOf" srcId="{EF770E65-D183-CF44-8C0D-91848A49091F}" destId="{AAEF5361-CB3E-2549-B991-357C6548BD9B}" srcOrd="1" destOrd="0" presId="urn:microsoft.com/office/officeart/2005/8/layout/orgChart1"/>
    <dgm:cxn modelId="{88E6045D-6E42-D24A-B5C4-9CA391C6CE59}" type="presParOf" srcId="{ED1494E5-78B2-A54E-AF97-D9F01DEFD9DB}" destId="{85F21196-BF87-1B46-A758-5E545A17FD3D}" srcOrd="1" destOrd="0" presId="urn:microsoft.com/office/officeart/2005/8/layout/orgChart1"/>
    <dgm:cxn modelId="{00657FC3-78AF-F843-9801-760D6584C7F6}" type="presParOf" srcId="{85F21196-BF87-1B46-A758-5E545A17FD3D}" destId="{14D096BD-9378-104A-A1AD-F2D9E9FF3020}" srcOrd="0" destOrd="0" presId="urn:microsoft.com/office/officeart/2005/8/layout/orgChart1"/>
    <dgm:cxn modelId="{C333255D-A9CF-294F-9F81-323EE5393C42}" type="presParOf" srcId="{85F21196-BF87-1B46-A758-5E545A17FD3D}" destId="{C90661B2-430C-C44E-B0E1-861B5F65829D}" srcOrd="1" destOrd="0" presId="urn:microsoft.com/office/officeart/2005/8/layout/orgChart1"/>
    <dgm:cxn modelId="{07178AEB-2F46-3942-9E17-CFFD8A6941D5}" type="presParOf" srcId="{C90661B2-430C-C44E-B0E1-861B5F65829D}" destId="{96E05E97-7A6D-7145-9467-BEEEB1797BEA}" srcOrd="0" destOrd="0" presId="urn:microsoft.com/office/officeart/2005/8/layout/orgChart1"/>
    <dgm:cxn modelId="{6778DF9F-2C59-364C-9193-09FEF78BCB47}" type="presParOf" srcId="{96E05E97-7A6D-7145-9467-BEEEB1797BEA}" destId="{02304682-A20A-9849-9174-5096DFB51A55}" srcOrd="0" destOrd="0" presId="urn:microsoft.com/office/officeart/2005/8/layout/orgChart1"/>
    <dgm:cxn modelId="{35B00078-66CE-0648-921F-E7F6FE6FEA67}" type="presParOf" srcId="{96E05E97-7A6D-7145-9467-BEEEB1797BEA}" destId="{8769BAC4-3FAF-554C-9831-A8F142D1FBA0}" srcOrd="1" destOrd="0" presId="urn:microsoft.com/office/officeart/2005/8/layout/orgChart1"/>
    <dgm:cxn modelId="{CB803396-2169-3E44-9370-0D3627E84792}" type="presParOf" srcId="{C90661B2-430C-C44E-B0E1-861B5F65829D}" destId="{C5142247-288A-3B41-A53B-F6433528099F}" srcOrd="1" destOrd="0" presId="urn:microsoft.com/office/officeart/2005/8/layout/orgChart1"/>
    <dgm:cxn modelId="{9A33BE48-948A-1540-903D-BE36BD59DABB}" type="presParOf" srcId="{C90661B2-430C-C44E-B0E1-861B5F65829D}" destId="{7693ED62-D77D-7448-BC50-DC3773CE55A1}" srcOrd="2" destOrd="0" presId="urn:microsoft.com/office/officeart/2005/8/layout/orgChart1"/>
    <dgm:cxn modelId="{1D0B8CB8-C157-6442-A781-A595090CCC0C}" type="presParOf" srcId="{85F21196-BF87-1B46-A758-5E545A17FD3D}" destId="{D2555490-B737-7E4C-A113-4B9AE9508CF2}" srcOrd="2" destOrd="0" presId="urn:microsoft.com/office/officeart/2005/8/layout/orgChart1"/>
    <dgm:cxn modelId="{455EB59D-C9CD-E14D-A5A8-48502D7C0629}" type="presParOf" srcId="{85F21196-BF87-1B46-A758-5E545A17FD3D}" destId="{99F13AD4-55CD-6849-B68B-F307CE18746B}" srcOrd="3" destOrd="0" presId="urn:microsoft.com/office/officeart/2005/8/layout/orgChart1"/>
    <dgm:cxn modelId="{2CB19CCD-1CC0-8849-950B-713DCAF40896}" type="presParOf" srcId="{99F13AD4-55CD-6849-B68B-F307CE18746B}" destId="{0F457476-8C6C-1648-A304-011BCD164483}" srcOrd="0" destOrd="0" presId="urn:microsoft.com/office/officeart/2005/8/layout/orgChart1"/>
    <dgm:cxn modelId="{82194132-8BA4-504B-A5B4-A23B727B462C}" type="presParOf" srcId="{0F457476-8C6C-1648-A304-011BCD164483}" destId="{F26704B4-7C40-AC4B-98E0-5DF64FD4A61D}" srcOrd="0" destOrd="0" presId="urn:microsoft.com/office/officeart/2005/8/layout/orgChart1"/>
    <dgm:cxn modelId="{F6949935-80A5-3C4D-84BD-C02BE922CAC1}" type="presParOf" srcId="{0F457476-8C6C-1648-A304-011BCD164483}" destId="{E9A917DA-E7F3-7D44-ACF3-BC66CDDAC750}" srcOrd="1" destOrd="0" presId="urn:microsoft.com/office/officeart/2005/8/layout/orgChart1"/>
    <dgm:cxn modelId="{E7B5A3FD-8072-F74C-9E05-4A946B72AEA2}" type="presParOf" srcId="{99F13AD4-55CD-6849-B68B-F307CE18746B}" destId="{975FBA32-B92F-2C41-8BDB-C9C48F65C199}" srcOrd="1" destOrd="0" presId="urn:microsoft.com/office/officeart/2005/8/layout/orgChart1"/>
    <dgm:cxn modelId="{739D0300-69EA-594B-974F-EB5A3D680CF8}" type="presParOf" srcId="{99F13AD4-55CD-6849-B68B-F307CE18746B}" destId="{E5AACB61-0398-1443-A07B-0C7BFB5E7863}" srcOrd="2" destOrd="0" presId="urn:microsoft.com/office/officeart/2005/8/layout/orgChart1"/>
    <dgm:cxn modelId="{A110CCB3-8CFC-2D4F-98C4-46E9D2B65194}" type="presParOf" srcId="{85F21196-BF87-1B46-A758-5E545A17FD3D}" destId="{3C8EA303-78D0-D449-B02C-5035421478F7}" srcOrd="4" destOrd="0" presId="urn:microsoft.com/office/officeart/2005/8/layout/orgChart1"/>
    <dgm:cxn modelId="{0B34FF64-3CDE-974A-AE3A-07B22D0F249F}" type="presParOf" srcId="{85F21196-BF87-1B46-A758-5E545A17FD3D}" destId="{D3262BF0-9FFF-C146-9097-616833C8F873}" srcOrd="5" destOrd="0" presId="urn:microsoft.com/office/officeart/2005/8/layout/orgChart1"/>
    <dgm:cxn modelId="{C2F967B6-5003-574F-9603-ADCD7E41B069}" type="presParOf" srcId="{D3262BF0-9FFF-C146-9097-616833C8F873}" destId="{EFB12890-CC8B-5246-BFF2-324AFDF10C9D}" srcOrd="0" destOrd="0" presId="urn:microsoft.com/office/officeart/2005/8/layout/orgChart1"/>
    <dgm:cxn modelId="{29C153B6-6B2A-7947-815B-2322A948C851}" type="presParOf" srcId="{EFB12890-CC8B-5246-BFF2-324AFDF10C9D}" destId="{6391C0F0-DB52-C747-B707-F63083B693E5}" srcOrd="0" destOrd="0" presId="urn:microsoft.com/office/officeart/2005/8/layout/orgChart1"/>
    <dgm:cxn modelId="{8A2975D2-44CF-ED4F-AA4A-1F6DE4627B5D}" type="presParOf" srcId="{EFB12890-CC8B-5246-BFF2-324AFDF10C9D}" destId="{FEA93C43-7045-2B47-8D81-96CD58F3F1C4}" srcOrd="1" destOrd="0" presId="urn:microsoft.com/office/officeart/2005/8/layout/orgChart1"/>
    <dgm:cxn modelId="{8CF644A9-1131-AD4E-B092-E21315C51FA3}" type="presParOf" srcId="{D3262BF0-9FFF-C146-9097-616833C8F873}" destId="{6D2472D6-9F5C-1B42-8C4D-41C05B097BFF}" srcOrd="1" destOrd="0" presId="urn:microsoft.com/office/officeart/2005/8/layout/orgChart1"/>
    <dgm:cxn modelId="{9F5599C4-74AE-6443-A99A-9F5144CD9DE9}" type="presParOf" srcId="{D3262BF0-9FFF-C146-9097-616833C8F873}" destId="{5410C772-5F9E-174A-A8EF-F8B9FD9066EB}" srcOrd="2" destOrd="0" presId="urn:microsoft.com/office/officeart/2005/8/layout/orgChart1"/>
    <dgm:cxn modelId="{96BCFB8A-0185-6F47-900A-7DAE33C317C8}" type="presParOf" srcId="{ED1494E5-78B2-A54E-AF97-D9F01DEFD9DB}" destId="{9E1F1982-EFC1-184C-8F36-650C433C3374}" srcOrd="2" destOrd="0" presId="urn:microsoft.com/office/officeart/2005/8/layout/orgChart1"/>
    <dgm:cxn modelId="{E1F38FF6-24B0-484D-8D48-697EFFEA50C8}" type="presParOf" srcId="{2477E2D6-2CD6-0F46-B2D2-6DB1F23A3C9A}" destId="{FE6AAE92-0928-5448-90D1-B5B8BF2448BD}" srcOrd="2" destOrd="0" presId="urn:microsoft.com/office/officeart/2005/8/layout/orgChart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A99375-AE27-DB41-86DB-AE713695DF07}"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de-DE"/>
        </a:p>
      </dgm:t>
    </dgm:pt>
    <dgm:pt modelId="{2DF9869E-DEF1-794B-8BB9-6E875F8B7171}">
      <dgm:prSet custT="1">
        <dgm:style>
          <a:lnRef idx="2">
            <a:schemeClr val="dk1"/>
          </a:lnRef>
          <a:fillRef idx="1">
            <a:schemeClr val="lt1"/>
          </a:fillRef>
          <a:effectRef idx="0">
            <a:schemeClr val="dk1"/>
          </a:effectRef>
          <a:fontRef idx="minor">
            <a:schemeClr val="dk1"/>
          </a:fontRef>
        </dgm:style>
      </dgm:prSet>
      <dgm:spPr>
        <a:ln/>
      </dgm:spPr>
      <dgm:t>
        <a:bodyPr/>
        <a:lstStyle/>
        <a:p>
          <a:r>
            <a:rPr lang="de-DE" sz="1600" b="1" u="none" dirty="0">
              <a:solidFill>
                <a:schemeClr val="tx1"/>
              </a:solidFill>
            </a:rPr>
            <a:t>Das Merkmal der Freiwilligkeit</a:t>
          </a:r>
          <a:endParaRPr lang="de-DE" sz="1600" b="0" u="none" dirty="0">
            <a:solidFill>
              <a:schemeClr val="tx1"/>
            </a:solidFill>
          </a:endParaRPr>
        </a:p>
      </dgm:t>
    </dgm:pt>
    <dgm:pt modelId="{F6C480BA-A6DF-D142-9A6D-97B2166E9EAC}" type="parTrans" cxnId="{0AA6E0C6-DA13-0E4F-A6D3-9510C823D649}">
      <dgm:prSet/>
      <dgm:spPr/>
      <dgm:t>
        <a:bodyPr/>
        <a:lstStyle/>
        <a:p>
          <a:endParaRPr lang="de-DE"/>
        </a:p>
      </dgm:t>
    </dgm:pt>
    <dgm:pt modelId="{B7D8CAA1-F22D-8848-868C-4559483FBBE9}" type="sibTrans" cxnId="{0AA6E0C6-DA13-0E4F-A6D3-9510C823D649}">
      <dgm:prSet/>
      <dgm:spPr/>
      <dgm:t>
        <a:bodyPr/>
        <a:lstStyle/>
        <a:p>
          <a:endParaRPr lang="de-DE"/>
        </a:p>
      </dgm:t>
    </dgm:pt>
    <dgm:pt modelId="{78E1AA60-734A-2746-BD70-4809EE78C206}">
      <dgm:prSet custT="1">
        <dgm:style>
          <a:lnRef idx="2">
            <a:schemeClr val="dk1"/>
          </a:lnRef>
          <a:fillRef idx="1">
            <a:schemeClr val="lt1"/>
          </a:fillRef>
          <a:effectRef idx="0">
            <a:schemeClr val="dk1"/>
          </a:effectRef>
          <a:fontRef idx="minor">
            <a:schemeClr val="dk1"/>
          </a:fontRef>
        </dgm:style>
      </dgm:prSet>
      <dgm:spPr>
        <a:ln/>
      </dgm:spPr>
      <dgm:t>
        <a:bodyPr/>
        <a:lstStyle/>
        <a:p>
          <a:r>
            <a:rPr lang="de-DE" sz="1600" b="1" u="none" dirty="0" err="1">
              <a:solidFill>
                <a:schemeClr val="tx1"/>
              </a:solidFill>
            </a:rPr>
            <a:t>e.A</a:t>
          </a:r>
          <a:r>
            <a:rPr lang="de-DE" sz="1600" b="1" u="none" dirty="0">
              <a:solidFill>
                <a:schemeClr val="tx1"/>
              </a:solidFill>
            </a:rPr>
            <a:t>.: Normative Betrachtung</a:t>
          </a:r>
        </a:p>
        <a:p>
          <a:r>
            <a:rPr lang="de-DE" sz="1600" b="1" u="none" dirty="0">
              <a:solidFill>
                <a:schemeClr val="tx1"/>
              </a:solidFill>
              <a:sym typeface="Wingdings"/>
            </a:rPr>
            <a:t> </a:t>
          </a:r>
          <a:r>
            <a:rPr lang="de-DE" sz="1600" b="1" u="none" dirty="0">
              <a:solidFill>
                <a:schemeClr val="tx1"/>
              </a:solidFill>
            </a:rPr>
            <a:t>Erscheint der Täter durch den Rücktritt „ungefährlicher“ als zuvor?</a:t>
          </a:r>
        </a:p>
        <a:p>
          <a:r>
            <a:rPr lang="de-DE" sz="1600" b="0" u="none" dirty="0">
              <a:solidFill>
                <a:schemeClr val="tx1"/>
              </a:solidFill>
            </a:rPr>
            <a:t>-&gt; Es werden hierbei verschiedene Kriterien vertreten:</a:t>
          </a:r>
        </a:p>
        <a:p>
          <a:r>
            <a:rPr lang="de-DE" sz="1600" b="0" u="none" dirty="0">
              <a:solidFill>
                <a:schemeClr val="tx1"/>
              </a:solidFill>
            </a:rPr>
            <a:t>Bspw.: War der Rücktritt nach den Regeln der Verbrechervernunft geboten?</a:t>
          </a:r>
          <a:endParaRPr lang="de-DE" sz="1600" b="1" u="sng" dirty="0">
            <a:solidFill>
              <a:schemeClr val="tx1"/>
            </a:solidFill>
          </a:endParaRPr>
        </a:p>
      </dgm:t>
    </dgm:pt>
    <dgm:pt modelId="{9C480A41-FA17-F943-A40B-80E13C8B6D8D}" type="parTrans" cxnId="{9BF76985-5C0D-974E-8874-72C3BB9BD85C}">
      <dgm:prSet/>
      <dgm:spPr>
        <a:ln>
          <a:solidFill>
            <a:srgbClr val="000000"/>
          </a:solidFill>
        </a:ln>
      </dgm:spPr>
      <dgm:t>
        <a:bodyPr/>
        <a:lstStyle/>
        <a:p>
          <a:endParaRPr lang="de-DE"/>
        </a:p>
      </dgm:t>
    </dgm:pt>
    <dgm:pt modelId="{FEFCD8FF-6B4F-3346-8AB7-EE6284D7FA9A}" type="sibTrans" cxnId="{9BF76985-5C0D-974E-8874-72C3BB9BD85C}">
      <dgm:prSet/>
      <dgm:spPr/>
      <dgm:t>
        <a:bodyPr/>
        <a:lstStyle/>
        <a:p>
          <a:endParaRPr lang="de-DE"/>
        </a:p>
      </dgm:t>
    </dgm:pt>
    <dgm:pt modelId="{A82CE349-A53E-5248-BD2E-B3255499F2C0}">
      <dgm:prSet custT="1">
        <dgm:style>
          <a:lnRef idx="2">
            <a:schemeClr val="dk1"/>
          </a:lnRef>
          <a:fillRef idx="1">
            <a:schemeClr val="lt1"/>
          </a:fillRef>
          <a:effectRef idx="0">
            <a:schemeClr val="dk1"/>
          </a:effectRef>
          <a:fontRef idx="minor">
            <a:schemeClr val="dk1"/>
          </a:fontRef>
        </dgm:style>
      </dgm:prSet>
      <dgm:spPr>
        <a:ln/>
      </dgm:spPr>
      <dgm:t>
        <a:bodyPr/>
        <a:lstStyle/>
        <a:p>
          <a:r>
            <a:rPr lang="de-DE" sz="1600" b="1" u="none" dirty="0" err="1">
              <a:solidFill>
                <a:schemeClr val="tx1"/>
              </a:solidFill>
            </a:rPr>
            <a:t>h.M</a:t>
          </a:r>
          <a:r>
            <a:rPr lang="de-DE" sz="1600" b="1" u="none" dirty="0">
              <a:solidFill>
                <a:schemeClr val="tx1"/>
              </a:solidFill>
            </a:rPr>
            <a:t>.: Psychologisierende Betrachtung</a:t>
          </a:r>
        </a:p>
        <a:p>
          <a:r>
            <a:rPr lang="de-DE" sz="1600" b="1" u="none" dirty="0">
              <a:solidFill>
                <a:schemeClr val="tx1"/>
              </a:solidFill>
              <a:sym typeface="Wingdings"/>
            </a:rPr>
            <a:t> </a:t>
          </a:r>
          <a:r>
            <a:rPr lang="de-DE" sz="1600" b="1" u="none" dirty="0">
              <a:solidFill>
                <a:schemeClr val="tx1"/>
              </a:solidFill>
            </a:rPr>
            <a:t>Beruht der Rücktritt auf autonomen oder heteronomen Motiven?</a:t>
          </a:r>
        </a:p>
        <a:p>
          <a:r>
            <a:rPr lang="de-DE" sz="1600" b="0" u="none" dirty="0">
              <a:solidFill>
                <a:schemeClr val="tx1"/>
              </a:solidFill>
            </a:rPr>
            <a:t>Bei autonomen Motiven Freiwilligkeit i.d.R. (+)</a:t>
          </a:r>
        </a:p>
        <a:p>
          <a:r>
            <a:rPr lang="de-DE" sz="1600" b="0" u="none" dirty="0">
              <a:solidFill>
                <a:schemeClr val="tx1"/>
              </a:solidFill>
            </a:rPr>
            <a:t>-&gt; War der Täter bei Ausführung der Rücktrittshandlung also Herr seiner Entschlüsse?</a:t>
          </a:r>
        </a:p>
        <a:p>
          <a:r>
            <a:rPr lang="de-DE" sz="1600" b="0" u="none" dirty="0">
              <a:solidFill>
                <a:schemeClr val="tx1"/>
              </a:solidFill>
            </a:rPr>
            <a:t>-&gt; Wurde er also weder von einer inneren noch einer äußeren Zwangslage von der Vollendung des Tatbestandes abgehalten?</a:t>
          </a:r>
        </a:p>
      </dgm:t>
    </dgm:pt>
    <dgm:pt modelId="{DE93E814-089B-814A-ABCC-14ECD5242A15}" type="parTrans" cxnId="{D3E4D30F-4685-374A-A1AD-775AAFF17666}">
      <dgm:prSet/>
      <dgm:spPr>
        <a:ln>
          <a:solidFill>
            <a:srgbClr val="000000"/>
          </a:solidFill>
        </a:ln>
      </dgm:spPr>
      <dgm:t>
        <a:bodyPr/>
        <a:lstStyle/>
        <a:p>
          <a:endParaRPr lang="de-DE"/>
        </a:p>
      </dgm:t>
    </dgm:pt>
    <dgm:pt modelId="{56394600-A226-4943-A52E-02C301145056}" type="sibTrans" cxnId="{D3E4D30F-4685-374A-A1AD-775AAFF17666}">
      <dgm:prSet/>
      <dgm:spPr/>
      <dgm:t>
        <a:bodyPr/>
        <a:lstStyle/>
        <a:p>
          <a:endParaRPr lang="de-DE"/>
        </a:p>
      </dgm:t>
    </dgm:pt>
    <dgm:pt modelId="{ABC80515-3039-8E4B-9599-4CA6D9FAC2CE}">
      <dgm:prSet custT="1">
        <dgm:style>
          <a:lnRef idx="2">
            <a:schemeClr val="dk1"/>
          </a:lnRef>
          <a:fillRef idx="1">
            <a:schemeClr val="lt1"/>
          </a:fillRef>
          <a:effectRef idx="0">
            <a:schemeClr val="dk1"/>
          </a:effectRef>
          <a:fontRef idx="minor">
            <a:schemeClr val="dk1"/>
          </a:fontRef>
        </dgm:style>
      </dgm:prSet>
      <dgm:spPr>
        <a:ln/>
      </dgm:spPr>
      <dgm:t>
        <a:bodyPr/>
        <a:lstStyle/>
        <a:p>
          <a:r>
            <a:rPr lang="de-DE" sz="1600" b="1" u="none" dirty="0" err="1">
              <a:solidFill>
                <a:schemeClr val="tx1"/>
              </a:solidFill>
            </a:rPr>
            <a:t>Frank´sche</a:t>
          </a:r>
          <a:r>
            <a:rPr lang="de-DE" sz="1600" b="1" u="none" dirty="0">
              <a:solidFill>
                <a:schemeClr val="tx1"/>
              </a:solidFill>
            </a:rPr>
            <a:t> Formel (früher vertreten)</a:t>
          </a:r>
        </a:p>
        <a:p>
          <a:r>
            <a:rPr lang="de-DE" sz="1600" b="0" u="none" dirty="0">
              <a:solidFill>
                <a:schemeClr val="tx1"/>
              </a:solidFill>
            </a:rPr>
            <a:t>Freiwilligkeit (+), wenn der Täter sich sagte: Ich will nicht, selbst wenn ich könnte.</a:t>
          </a:r>
        </a:p>
        <a:p>
          <a:endParaRPr lang="de-DE" sz="1600" b="0" u="none" dirty="0">
            <a:solidFill>
              <a:schemeClr val="tx1"/>
            </a:solidFill>
          </a:endParaRPr>
        </a:p>
        <a:p>
          <a:r>
            <a:rPr lang="de-DE" sz="1600" b="0" u="none" dirty="0">
              <a:solidFill>
                <a:schemeClr val="tx1"/>
              </a:solidFill>
            </a:rPr>
            <a:t>Freiwilligkeit (-), wenn der Täter sich sagte: Ich kann nicht, selbst wenn ich wollte.</a:t>
          </a:r>
        </a:p>
      </dgm:t>
    </dgm:pt>
    <dgm:pt modelId="{C2CB2B3F-D641-0646-917C-258355815BCA}" type="parTrans" cxnId="{51F8967F-7575-7F40-8C3D-DBAC2352D5FA}">
      <dgm:prSet/>
      <dgm:spPr>
        <a:ln>
          <a:solidFill>
            <a:schemeClr val="tx1"/>
          </a:solidFill>
        </a:ln>
      </dgm:spPr>
      <dgm:t>
        <a:bodyPr/>
        <a:lstStyle/>
        <a:p>
          <a:endParaRPr lang="de-DE"/>
        </a:p>
      </dgm:t>
    </dgm:pt>
    <dgm:pt modelId="{D9BA5430-B7D1-3B48-A772-8E108EEB414F}" type="sibTrans" cxnId="{51F8967F-7575-7F40-8C3D-DBAC2352D5FA}">
      <dgm:prSet/>
      <dgm:spPr/>
      <dgm:t>
        <a:bodyPr/>
        <a:lstStyle/>
        <a:p>
          <a:endParaRPr lang="de-DE"/>
        </a:p>
      </dgm:t>
    </dgm:pt>
    <dgm:pt modelId="{DE834431-85B1-CA4E-A1BE-EB46F3D134B4}" type="pres">
      <dgm:prSet presAssocID="{2EA99375-AE27-DB41-86DB-AE713695DF07}" presName="hierChild1" presStyleCnt="0">
        <dgm:presLayoutVars>
          <dgm:orgChart val="1"/>
          <dgm:chPref val="1"/>
          <dgm:dir/>
          <dgm:animOne val="branch"/>
          <dgm:animLvl val="lvl"/>
          <dgm:resizeHandles/>
        </dgm:presLayoutVars>
      </dgm:prSet>
      <dgm:spPr/>
    </dgm:pt>
    <dgm:pt modelId="{2477E2D6-2CD6-0F46-B2D2-6DB1F23A3C9A}" type="pres">
      <dgm:prSet presAssocID="{2DF9869E-DEF1-794B-8BB9-6E875F8B7171}" presName="hierRoot1" presStyleCnt="0">
        <dgm:presLayoutVars>
          <dgm:hierBranch val="init"/>
        </dgm:presLayoutVars>
      </dgm:prSet>
      <dgm:spPr/>
    </dgm:pt>
    <dgm:pt modelId="{219FE10C-7D3E-CE48-B68E-93C6684085D4}" type="pres">
      <dgm:prSet presAssocID="{2DF9869E-DEF1-794B-8BB9-6E875F8B7171}" presName="rootComposite1" presStyleCnt="0"/>
      <dgm:spPr/>
    </dgm:pt>
    <dgm:pt modelId="{2B3D11CF-5861-664B-ADAD-52867380F009}" type="pres">
      <dgm:prSet presAssocID="{2DF9869E-DEF1-794B-8BB9-6E875F8B7171}" presName="rootText1" presStyleLbl="node0" presStyleIdx="0" presStyleCnt="1" custScaleX="168729" custScaleY="65230" custLinFactNeighborY="-11422">
        <dgm:presLayoutVars>
          <dgm:chPref val="3"/>
        </dgm:presLayoutVars>
      </dgm:prSet>
      <dgm:spPr/>
    </dgm:pt>
    <dgm:pt modelId="{0AFC513C-EAA3-014B-B494-F11AF0D54F6B}" type="pres">
      <dgm:prSet presAssocID="{2DF9869E-DEF1-794B-8BB9-6E875F8B7171}" presName="rootConnector1" presStyleLbl="node1" presStyleIdx="0" presStyleCnt="0"/>
      <dgm:spPr/>
    </dgm:pt>
    <dgm:pt modelId="{90957931-7C39-324F-A460-BB910268D198}" type="pres">
      <dgm:prSet presAssocID="{2DF9869E-DEF1-794B-8BB9-6E875F8B7171}" presName="hierChild2" presStyleCnt="0"/>
      <dgm:spPr/>
    </dgm:pt>
    <dgm:pt modelId="{E6FC7FFD-94D7-5D40-8FD1-94CEFC1F8637}" type="pres">
      <dgm:prSet presAssocID="{C2CB2B3F-D641-0646-917C-258355815BCA}" presName="Name37" presStyleLbl="parChTrans1D2" presStyleIdx="0" presStyleCnt="3"/>
      <dgm:spPr/>
    </dgm:pt>
    <dgm:pt modelId="{90858B9C-3041-8145-BBCC-AE64FA5D790B}" type="pres">
      <dgm:prSet presAssocID="{ABC80515-3039-8E4B-9599-4CA6D9FAC2CE}" presName="hierRoot2" presStyleCnt="0">
        <dgm:presLayoutVars>
          <dgm:hierBranch val="init"/>
        </dgm:presLayoutVars>
      </dgm:prSet>
      <dgm:spPr/>
    </dgm:pt>
    <dgm:pt modelId="{6C9C5356-FB8B-E844-BD55-C6716F1B2443}" type="pres">
      <dgm:prSet presAssocID="{ABC80515-3039-8E4B-9599-4CA6D9FAC2CE}" presName="rootComposite" presStyleCnt="0"/>
      <dgm:spPr/>
    </dgm:pt>
    <dgm:pt modelId="{2EA4C274-D007-7546-B638-AE2BE87890DD}" type="pres">
      <dgm:prSet presAssocID="{ABC80515-3039-8E4B-9599-4CA6D9FAC2CE}" presName="rootText" presStyleLbl="node2" presStyleIdx="0" presStyleCnt="3" custScaleY="279791" custLinFactNeighborX="7687">
        <dgm:presLayoutVars>
          <dgm:chPref val="3"/>
        </dgm:presLayoutVars>
      </dgm:prSet>
      <dgm:spPr/>
    </dgm:pt>
    <dgm:pt modelId="{09AB3117-9BF7-444F-9773-50225ACD9698}" type="pres">
      <dgm:prSet presAssocID="{ABC80515-3039-8E4B-9599-4CA6D9FAC2CE}" presName="rootConnector" presStyleLbl="node2" presStyleIdx="0" presStyleCnt="3"/>
      <dgm:spPr/>
    </dgm:pt>
    <dgm:pt modelId="{084A6334-E590-724E-A8B2-4B3594E0BC78}" type="pres">
      <dgm:prSet presAssocID="{ABC80515-3039-8E4B-9599-4CA6D9FAC2CE}" presName="hierChild4" presStyleCnt="0"/>
      <dgm:spPr/>
    </dgm:pt>
    <dgm:pt modelId="{6C254130-D415-D344-AC62-C2A859943459}" type="pres">
      <dgm:prSet presAssocID="{ABC80515-3039-8E4B-9599-4CA6D9FAC2CE}" presName="hierChild5" presStyleCnt="0"/>
      <dgm:spPr/>
    </dgm:pt>
    <dgm:pt modelId="{3CDE576B-9066-9F47-8ED7-072871FB20DD}" type="pres">
      <dgm:prSet presAssocID="{9C480A41-FA17-F943-A40B-80E13C8B6D8D}" presName="Name37" presStyleLbl="parChTrans1D2" presStyleIdx="1" presStyleCnt="3"/>
      <dgm:spPr/>
    </dgm:pt>
    <dgm:pt modelId="{BEE072F0-BE1B-AD48-BA5C-8F24FE3258EB}" type="pres">
      <dgm:prSet presAssocID="{78E1AA60-734A-2746-BD70-4809EE78C206}" presName="hierRoot2" presStyleCnt="0">
        <dgm:presLayoutVars>
          <dgm:hierBranch val="init"/>
        </dgm:presLayoutVars>
      </dgm:prSet>
      <dgm:spPr/>
    </dgm:pt>
    <dgm:pt modelId="{655EEA4A-8F14-554B-BF1A-F8A5D1A3E5FF}" type="pres">
      <dgm:prSet presAssocID="{78E1AA60-734A-2746-BD70-4809EE78C206}" presName="rootComposite" presStyleCnt="0"/>
      <dgm:spPr/>
    </dgm:pt>
    <dgm:pt modelId="{9189CD42-C8A3-5E42-8622-E4C9419C29AA}" type="pres">
      <dgm:prSet presAssocID="{78E1AA60-734A-2746-BD70-4809EE78C206}" presName="rootText" presStyleLbl="node2" presStyleIdx="1" presStyleCnt="3" custScaleX="169836" custScaleY="213724">
        <dgm:presLayoutVars>
          <dgm:chPref val="3"/>
        </dgm:presLayoutVars>
      </dgm:prSet>
      <dgm:spPr/>
    </dgm:pt>
    <dgm:pt modelId="{7428EFA3-2AB0-674B-BD26-FE654594B249}" type="pres">
      <dgm:prSet presAssocID="{78E1AA60-734A-2746-BD70-4809EE78C206}" presName="rootConnector" presStyleLbl="node2" presStyleIdx="1" presStyleCnt="3"/>
      <dgm:spPr/>
    </dgm:pt>
    <dgm:pt modelId="{6DDEC864-92D8-B548-B653-472E356233BE}" type="pres">
      <dgm:prSet presAssocID="{78E1AA60-734A-2746-BD70-4809EE78C206}" presName="hierChild4" presStyleCnt="0"/>
      <dgm:spPr/>
    </dgm:pt>
    <dgm:pt modelId="{428F52F0-37C3-5F40-B809-486CD0758AFA}" type="pres">
      <dgm:prSet presAssocID="{78E1AA60-734A-2746-BD70-4809EE78C206}" presName="hierChild5" presStyleCnt="0"/>
      <dgm:spPr/>
    </dgm:pt>
    <dgm:pt modelId="{D257BBEF-1A6E-6946-A481-6D5A9A9ABC8B}" type="pres">
      <dgm:prSet presAssocID="{DE93E814-089B-814A-ABCC-14ECD5242A15}" presName="Name37" presStyleLbl="parChTrans1D2" presStyleIdx="2" presStyleCnt="3"/>
      <dgm:spPr/>
    </dgm:pt>
    <dgm:pt modelId="{ED1494E5-78B2-A54E-AF97-D9F01DEFD9DB}" type="pres">
      <dgm:prSet presAssocID="{A82CE349-A53E-5248-BD2E-B3255499F2C0}" presName="hierRoot2" presStyleCnt="0">
        <dgm:presLayoutVars>
          <dgm:hierBranch val="init"/>
        </dgm:presLayoutVars>
      </dgm:prSet>
      <dgm:spPr/>
    </dgm:pt>
    <dgm:pt modelId="{EF770E65-D183-CF44-8C0D-91848A49091F}" type="pres">
      <dgm:prSet presAssocID="{A82CE349-A53E-5248-BD2E-B3255499F2C0}" presName="rootComposite" presStyleCnt="0"/>
      <dgm:spPr/>
    </dgm:pt>
    <dgm:pt modelId="{392916AA-D746-EB45-B9EB-A25075A539A7}" type="pres">
      <dgm:prSet presAssocID="{A82CE349-A53E-5248-BD2E-B3255499F2C0}" presName="rootText" presStyleLbl="node2" presStyleIdx="2" presStyleCnt="3" custScaleX="163076" custScaleY="321997">
        <dgm:presLayoutVars>
          <dgm:chPref val="3"/>
        </dgm:presLayoutVars>
      </dgm:prSet>
      <dgm:spPr/>
    </dgm:pt>
    <dgm:pt modelId="{AAEF5361-CB3E-2549-B991-357C6548BD9B}" type="pres">
      <dgm:prSet presAssocID="{A82CE349-A53E-5248-BD2E-B3255499F2C0}" presName="rootConnector" presStyleLbl="node2" presStyleIdx="2" presStyleCnt="3"/>
      <dgm:spPr/>
    </dgm:pt>
    <dgm:pt modelId="{85F21196-BF87-1B46-A758-5E545A17FD3D}" type="pres">
      <dgm:prSet presAssocID="{A82CE349-A53E-5248-BD2E-B3255499F2C0}" presName="hierChild4" presStyleCnt="0"/>
      <dgm:spPr/>
    </dgm:pt>
    <dgm:pt modelId="{9E1F1982-EFC1-184C-8F36-650C433C3374}" type="pres">
      <dgm:prSet presAssocID="{A82CE349-A53E-5248-BD2E-B3255499F2C0}" presName="hierChild5" presStyleCnt="0"/>
      <dgm:spPr/>
    </dgm:pt>
    <dgm:pt modelId="{FE6AAE92-0928-5448-90D1-B5B8BF2448BD}" type="pres">
      <dgm:prSet presAssocID="{2DF9869E-DEF1-794B-8BB9-6E875F8B7171}" presName="hierChild3" presStyleCnt="0"/>
      <dgm:spPr/>
    </dgm:pt>
  </dgm:ptLst>
  <dgm:cxnLst>
    <dgm:cxn modelId="{D3E4D30F-4685-374A-A1AD-775AAFF17666}" srcId="{2DF9869E-DEF1-794B-8BB9-6E875F8B7171}" destId="{A82CE349-A53E-5248-BD2E-B3255499F2C0}" srcOrd="2" destOrd="0" parTransId="{DE93E814-089B-814A-ABCC-14ECD5242A15}" sibTransId="{56394600-A226-4943-A52E-02C301145056}"/>
    <dgm:cxn modelId="{F3180D18-F02F-774E-9231-0FA0D93D8161}" type="presOf" srcId="{ABC80515-3039-8E4B-9599-4CA6D9FAC2CE}" destId="{2EA4C274-D007-7546-B638-AE2BE87890DD}" srcOrd="0" destOrd="0" presId="urn:microsoft.com/office/officeart/2005/8/layout/orgChart1"/>
    <dgm:cxn modelId="{516D1037-4885-0B43-9453-6D6336F249B2}" type="presOf" srcId="{2DF9869E-DEF1-794B-8BB9-6E875F8B7171}" destId="{0AFC513C-EAA3-014B-B494-F11AF0D54F6B}" srcOrd="1" destOrd="0" presId="urn:microsoft.com/office/officeart/2005/8/layout/orgChart1"/>
    <dgm:cxn modelId="{E9E2796C-DE06-9E49-8795-E43386A961FE}" type="presOf" srcId="{78E1AA60-734A-2746-BD70-4809EE78C206}" destId="{7428EFA3-2AB0-674B-BD26-FE654594B249}" srcOrd="1" destOrd="0" presId="urn:microsoft.com/office/officeart/2005/8/layout/orgChart1"/>
    <dgm:cxn modelId="{51F8967F-7575-7F40-8C3D-DBAC2352D5FA}" srcId="{2DF9869E-DEF1-794B-8BB9-6E875F8B7171}" destId="{ABC80515-3039-8E4B-9599-4CA6D9FAC2CE}" srcOrd="0" destOrd="0" parTransId="{C2CB2B3F-D641-0646-917C-258355815BCA}" sibTransId="{D9BA5430-B7D1-3B48-A772-8E108EEB414F}"/>
    <dgm:cxn modelId="{9BF76985-5C0D-974E-8874-72C3BB9BD85C}" srcId="{2DF9869E-DEF1-794B-8BB9-6E875F8B7171}" destId="{78E1AA60-734A-2746-BD70-4809EE78C206}" srcOrd="1" destOrd="0" parTransId="{9C480A41-FA17-F943-A40B-80E13C8B6D8D}" sibTransId="{FEFCD8FF-6B4F-3346-8AB7-EE6284D7FA9A}"/>
    <dgm:cxn modelId="{8F58A991-F3C3-7A46-9AB2-5A3BD06FD1B5}" type="presOf" srcId="{2DF9869E-DEF1-794B-8BB9-6E875F8B7171}" destId="{2B3D11CF-5861-664B-ADAD-52867380F009}" srcOrd="0" destOrd="0" presId="urn:microsoft.com/office/officeart/2005/8/layout/orgChart1"/>
    <dgm:cxn modelId="{841FE7A6-41ED-3042-A063-8F6FCFC4565C}" type="presOf" srcId="{78E1AA60-734A-2746-BD70-4809EE78C206}" destId="{9189CD42-C8A3-5E42-8622-E4C9419C29AA}" srcOrd="0" destOrd="0" presId="urn:microsoft.com/office/officeart/2005/8/layout/orgChart1"/>
    <dgm:cxn modelId="{32A2A6AE-6F24-0F45-A19F-3937AFD15282}" type="presOf" srcId="{A82CE349-A53E-5248-BD2E-B3255499F2C0}" destId="{AAEF5361-CB3E-2549-B991-357C6548BD9B}" srcOrd="1" destOrd="0" presId="urn:microsoft.com/office/officeart/2005/8/layout/orgChart1"/>
    <dgm:cxn modelId="{F66D1DB4-5962-1844-8596-12888D8F6E9D}" type="presOf" srcId="{C2CB2B3F-D641-0646-917C-258355815BCA}" destId="{E6FC7FFD-94D7-5D40-8FD1-94CEFC1F8637}" srcOrd="0" destOrd="0" presId="urn:microsoft.com/office/officeart/2005/8/layout/orgChart1"/>
    <dgm:cxn modelId="{AF0B1FC1-E845-DA49-8B04-C6845F604886}" type="presOf" srcId="{ABC80515-3039-8E4B-9599-4CA6D9FAC2CE}" destId="{09AB3117-9BF7-444F-9773-50225ACD9698}" srcOrd="1" destOrd="0" presId="urn:microsoft.com/office/officeart/2005/8/layout/orgChart1"/>
    <dgm:cxn modelId="{0AA6E0C6-DA13-0E4F-A6D3-9510C823D649}" srcId="{2EA99375-AE27-DB41-86DB-AE713695DF07}" destId="{2DF9869E-DEF1-794B-8BB9-6E875F8B7171}" srcOrd="0" destOrd="0" parTransId="{F6C480BA-A6DF-D142-9A6D-97B2166E9EAC}" sibTransId="{B7D8CAA1-F22D-8848-868C-4559483FBBE9}"/>
    <dgm:cxn modelId="{E508C1CA-6CA3-864A-B768-1BE54F8468AB}" type="presOf" srcId="{DE93E814-089B-814A-ABCC-14ECD5242A15}" destId="{D257BBEF-1A6E-6946-A481-6D5A9A9ABC8B}" srcOrd="0" destOrd="0" presId="urn:microsoft.com/office/officeart/2005/8/layout/orgChart1"/>
    <dgm:cxn modelId="{7D1E3DE0-DE80-D142-A5DC-3CF9529E961F}" type="presOf" srcId="{2EA99375-AE27-DB41-86DB-AE713695DF07}" destId="{DE834431-85B1-CA4E-A1BE-EB46F3D134B4}" srcOrd="0" destOrd="0" presId="urn:microsoft.com/office/officeart/2005/8/layout/orgChart1"/>
    <dgm:cxn modelId="{9852B1E7-3D50-0C44-B565-3989AB201A1F}" type="presOf" srcId="{A82CE349-A53E-5248-BD2E-B3255499F2C0}" destId="{392916AA-D746-EB45-B9EB-A25075A539A7}" srcOrd="0" destOrd="0" presId="urn:microsoft.com/office/officeart/2005/8/layout/orgChart1"/>
    <dgm:cxn modelId="{D71A43EA-C094-4C48-B7D5-88A7C4E94A4A}" type="presOf" srcId="{9C480A41-FA17-F943-A40B-80E13C8B6D8D}" destId="{3CDE576B-9066-9F47-8ED7-072871FB20DD}" srcOrd="0" destOrd="0" presId="urn:microsoft.com/office/officeart/2005/8/layout/orgChart1"/>
    <dgm:cxn modelId="{96218C3E-137F-DA4E-AF4B-1D81C81F4887}" type="presParOf" srcId="{DE834431-85B1-CA4E-A1BE-EB46F3D134B4}" destId="{2477E2D6-2CD6-0F46-B2D2-6DB1F23A3C9A}" srcOrd="0" destOrd="0" presId="urn:microsoft.com/office/officeart/2005/8/layout/orgChart1"/>
    <dgm:cxn modelId="{55A72691-EEF5-EC40-BCFA-243D332EC5D5}" type="presParOf" srcId="{2477E2D6-2CD6-0F46-B2D2-6DB1F23A3C9A}" destId="{219FE10C-7D3E-CE48-B68E-93C6684085D4}" srcOrd="0" destOrd="0" presId="urn:microsoft.com/office/officeart/2005/8/layout/orgChart1"/>
    <dgm:cxn modelId="{20837E40-F06F-2E4A-8ECB-FDD6A5AF17C6}" type="presParOf" srcId="{219FE10C-7D3E-CE48-B68E-93C6684085D4}" destId="{2B3D11CF-5861-664B-ADAD-52867380F009}" srcOrd="0" destOrd="0" presId="urn:microsoft.com/office/officeart/2005/8/layout/orgChart1"/>
    <dgm:cxn modelId="{09E5A716-CE19-C841-9A10-D3E55F5A750D}" type="presParOf" srcId="{219FE10C-7D3E-CE48-B68E-93C6684085D4}" destId="{0AFC513C-EAA3-014B-B494-F11AF0D54F6B}" srcOrd="1" destOrd="0" presId="urn:microsoft.com/office/officeart/2005/8/layout/orgChart1"/>
    <dgm:cxn modelId="{2F06AF7A-B0EF-6D4F-B2D9-C55E9B98399C}" type="presParOf" srcId="{2477E2D6-2CD6-0F46-B2D2-6DB1F23A3C9A}" destId="{90957931-7C39-324F-A460-BB910268D198}" srcOrd="1" destOrd="0" presId="urn:microsoft.com/office/officeart/2005/8/layout/orgChart1"/>
    <dgm:cxn modelId="{B1B9FB7B-11C0-814F-B985-BF12A23C5468}" type="presParOf" srcId="{90957931-7C39-324F-A460-BB910268D198}" destId="{E6FC7FFD-94D7-5D40-8FD1-94CEFC1F8637}" srcOrd="0" destOrd="0" presId="urn:microsoft.com/office/officeart/2005/8/layout/orgChart1"/>
    <dgm:cxn modelId="{FA6963F0-A744-8C46-8437-9616EABDFC6C}" type="presParOf" srcId="{90957931-7C39-324F-A460-BB910268D198}" destId="{90858B9C-3041-8145-BBCC-AE64FA5D790B}" srcOrd="1" destOrd="0" presId="urn:microsoft.com/office/officeart/2005/8/layout/orgChart1"/>
    <dgm:cxn modelId="{E6A04661-516F-BE40-873F-243E228BFFDB}" type="presParOf" srcId="{90858B9C-3041-8145-BBCC-AE64FA5D790B}" destId="{6C9C5356-FB8B-E844-BD55-C6716F1B2443}" srcOrd="0" destOrd="0" presId="urn:microsoft.com/office/officeart/2005/8/layout/orgChart1"/>
    <dgm:cxn modelId="{32790762-9434-7743-8399-E9D6553DFC03}" type="presParOf" srcId="{6C9C5356-FB8B-E844-BD55-C6716F1B2443}" destId="{2EA4C274-D007-7546-B638-AE2BE87890DD}" srcOrd="0" destOrd="0" presId="urn:microsoft.com/office/officeart/2005/8/layout/orgChart1"/>
    <dgm:cxn modelId="{4DD1D7FE-7835-2245-9471-1CF81C4F529D}" type="presParOf" srcId="{6C9C5356-FB8B-E844-BD55-C6716F1B2443}" destId="{09AB3117-9BF7-444F-9773-50225ACD9698}" srcOrd="1" destOrd="0" presId="urn:microsoft.com/office/officeart/2005/8/layout/orgChart1"/>
    <dgm:cxn modelId="{B180206C-8EE0-1047-AA33-269B4E350F55}" type="presParOf" srcId="{90858B9C-3041-8145-BBCC-AE64FA5D790B}" destId="{084A6334-E590-724E-A8B2-4B3594E0BC78}" srcOrd="1" destOrd="0" presId="urn:microsoft.com/office/officeart/2005/8/layout/orgChart1"/>
    <dgm:cxn modelId="{4E8C65DD-559B-6341-A636-BFD7C96F65F2}" type="presParOf" srcId="{90858B9C-3041-8145-BBCC-AE64FA5D790B}" destId="{6C254130-D415-D344-AC62-C2A859943459}" srcOrd="2" destOrd="0" presId="urn:microsoft.com/office/officeart/2005/8/layout/orgChart1"/>
    <dgm:cxn modelId="{51E43103-EBFE-2F4A-82DC-E5A71813D243}" type="presParOf" srcId="{90957931-7C39-324F-A460-BB910268D198}" destId="{3CDE576B-9066-9F47-8ED7-072871FB20DD}" srcOrd="2" destOrd="0" presId="urn:microsoft.com/office/officeart/2005/8/layout/orgChart1"/>
    <dgm:cxn modelId="{C48DB5B8-061A-F240-9138-821D70E44549}" type="presParOf" srcId="{90957931-7C39-324F-A460-BB910268D198}" destId="{BEE072F0-BE1B-AD48-BA5C-8F24FE3258EB}" srcOrd="3" destOrd="0" presId="urn:microsoft.com/office/officeart/2005/8/layout/orgChart1"/>
    <dgm:cxn modelId="{1C032C6B-F5DB-7942-A235-EDD9CF8C2FF5}" type="presParOf" srcId="{BEE072F0-BE1B-AD48-BA5C-8F24FE3258EB}" destId="{655EEA4A-8F14-554B-BF1A-F8A5D1A3E5FF}" srcOrd="0" destOrd="0" presId="urn:microsoft.com/office/officeart/2005/8/layout/orgChart1"/>
    <dgm:cxn modelId="{6908291D-EDB0-054E-8D91-4D473059F8F0}" type="presParOf" srcId="{655EEA4A-8F14-554B-BF1A-F8A5D1A3E5FF}" destId="{9189CD42-C8A3-5E42-8622-E4C9419C29AA}" srcOrd="0" destOrd="0" presId="urn:microsoft.com/office/officeart/2005/8/layout/orgChart1"/>
    <dgm:cxn modelId="{20997B97-9E6C-5446-B40A-02EAD88AE80A}" type="presParOf" srcId="{655EEA4A-8F14-554B-BF1A-F8A5D1A3E5FF}" destId="{7428EFA3-2AB0-674B-BD26-FE654594B249}" srcOrd="1" destOrd="0" presId="urn:microsoft.com/office/officeart/2005/8/layout/orgChart1"/>
    <dgm:cxn modelId="{3ECC3098-4143-7648-AB53-0891684842CC}" type="presParOf" srcId="{BEE072F0-BE1B-AD48-BA5C-8F24FE3258EB}" destId="{6DDEC864-92D8-B548-B653-472E356233BE}" srcOrd="1" destOrd="0" presId="urn:microsoft.com/office/officeart/2005/8/layout/orgChart1"/>
    <dgm:cxn modelId="{5B5D333B-169B-E546-91CB-BBB19103671C}" type="presParOf" srcId="{BEE072F0-BE1B-AD48-BA5C-8F24FE3258EB}" destId="{428F52F0-37C3-5F40-B809-486CD0758AFA}" srcOrd="2" destOrd="0" presId="urn:microsoft.com/office/officeart/2005/8/layout/orgChart1"/>
    <dgm:cxn modelId="{6AA20ABA-8AF3-FD49-B4A4-39E1EFA7BE1E}" type="presParOf" srcId="{90957931-7C39-324F-A460-BB910268D198}" destId="{D257BBEF-1A6E-6946-A481-6D5A9A9ABC8B}" srcOrd="4" destOrd="0" presId="urn:microsoft.com/office/officeart/2005/8/layout/orgChart1"/>
    <dgm:cxn modelId="{E750445B-0665-EC4F-9FF0-D4533BD6084D}" type="presParOf" srcId="{90957931-7C39-324F-A460-BB910268D198}" destId="{ED1494E5-78B2-A54E-AF97-D9F01DEFD9DB}" srcOrd="5" destOrd="0" presId="urn:microsoft.com/office/officeart/2005/8/layout/orgChart1"/>
    <dgm:cxn modelId="{0C7BFE9F-2567-134C-B921-52A0BE6DC0DE}" type="presParOf" srcId="{ED1494E5-78B2-A54E-AF97-D9F01DEFD9DB}" destId="{EF770E65-D183-CF44-8C0D-91848A49091F}" srcOrd="0" destOrd="0" presId="urn:microsoft.com/office/officeart/2005/8/layout/orgChart1"/>
    <dgm:cxn modelId="{910391EF-3AAA-A344-81BC-745214C7D262}" type="presParOf" srcId="{EF770E65-D183-CF44-8C0D-91848A49091F}" destId="{392916AA-D746-EB45-B9EB-A25075A539A7}" srcOrd="0" destOrd="0" presId="urn:microsoft.com/office/officeart/2005/8/layout/orgChart1"/>
    <dgm:cxn modelId="{53C4D583-6E47-3B46-B086-EFCFC183A4C5}" type="presParOf" srcId="{EF770E65-D183-CF44-8C0D-91848A49091F}" destId="{AAEF5361-CB3E-2549-B991-357C6548BD9B}" srcOrd="1" destOrd="0" presId="urn:microsoft.com/office/officeart/2005/8/layout/orgChart1"/>
    <dgm:cxn modelId="{DA2BCEFB-AD8A-D548-8C4E-AEEC244795D3}" type="presParOf" srcId="{ED1494E5-78B2-A54E-AF97-D9F01DEFD9DB}" destId="{85F21196-BF87-1B46-A758-5E545A17FD3D}" srcOrd="1" destOrd="0" presId="urn:microsoft.com/office/officeart/2005/8/layout/orgChart1"/>
    <dgm:cxn modelId="{3A62CB0F-EC8C-6C4A-A5E2-0B47EC4194FD}" type="presParOf" srcId="{ED1494E5-78B2-A54E-AF97-D9F01DEFD9DB}" destId="{9E1F1982-EFC1-184C-8F36-650C433C3374}" srcOrd="2" destOrd="0" presId="urn:microsoft.com/office/officeart/2005/8/layout/orgChart1"/>
    <dgm:cxn modelId="{FB1D7217-6CED-7F45-B1BF-95E7ECBE831F}" type="presParOf" srcId="{2477E2D6-2CD6-0F46-B2D2-6DB1F23A3C9A}" destId="{FE6AAE92-0928-5448-90D1-B5B8BF2448BD}" srcOrd="2" destOrd="0" presId="urn:microsoft.com/office/officeart/2005/8/layout/orgChar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EA303-78D0-D449-B02C-5035421478F7}">
      <dsp:nvSpPr>
        <dsp:cNvPr id="0" name=""/>
        <dsp:cNvSpPr/>
      </dsp:nvSpPr>
      <dsp:spPr>
        <a:xfrm>
          <a:off x="4876983" y="1603982"/>
          <a:ext cx="387294" cy="2872047"/>
        </a:xfrm>
        <a:custGeom>
          <a:avLst/>
          <a:gdLst/>
          <a:ahLst/>
          <a:cxnLst/>
          <a:rect l="0" t="0" r="0" b="0"/>
          <a:pathLst>
            <a:path>
              <a:moveTo>
                <a:pt x="0" y="0"/>
              </a:moveTo>
              <a:lnTo>
                <a:pt x="0" y="2872047"/>
              </a:lnTo>
              <a:lnTo>
                <a:pt x="387294" y="2872047"/>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D2555490-B737-7E4C-A113-4B9AE9508CF2}">
      <dsp:nvSpPr>
        <dsp:cNvPr id="0" name=""/>
        <dsp:cNvSpPr/>
      </dsp:nvSpPr>
      <dsp:spPr>
        <a:xfrm>
          <a:off x="4876983" y="1603982"/>
          <a:ext cx="387294" cy="1731618"/>
        </a:xfrm>
        <a:custGeom>
          <a:avLst/>
          <a:gdLst/>
          <a:ahLst/>
          <a:cxnLst/>
          <a:rect l="0" t="0" r="0" b="0"/>
          <a:pathLst>
            <a:path>
              <a:moveTo>
                <a:pt x="0" y="0"/>
              </a:moveTo>
              <a:lnTo>
                <a:pt x="0" y="1731618"/>
              </a:lnTo>
              <a:lnTo>
                <a:pt x="387294" y="1731618"/>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14D096BD-9378-104A-A1AD-F2D9E9FF3020}">
      <dsp:nvSpPr>
        <dsp:cNvPr id="0" name=""/>
        <dsp:cNvSpPr/>
      </dsp:nvSpPr>
      <dsp:spPr>
        <a:xfrm>
          <a:off x="4876983" y="1603982"/>
          <a:ext cx="387294" cy="662462"/>
        </a:xfrm>
        <a:custGeom>
          <a:avLst/>
          <a:gdLst/>
          <a:ahLst/>
          <a:cxnLst/>
          <a:rect l="0" t="0" r="0" b="0"/>
          <a:pathLst>
            <a:path>
              <a:moveTo>
                <a:pt x="0" y="0"/>
              </a:moveTo>
              <a:lnTo>
                <a:pt x="0" y="662462"/>
              </a:lnTo>
              <a:lnTo>
                <a:pt x="387294" y="662462"/>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D257BBEF-1A6E-6946-A481-6D5A9A9ABC8B}">
      <dsp:nvSpPr>
        <dsp:cNvPr id="0" name=""/>
        <dsp:cNvSpPr/>
      </dsp:nvSpPr>
      <dsp:spPr>
        <a:xfrm>
          <a:off x="4331867" y="628079"/>
          <a:ext cx="1577900" cy="289898"/>
        </a:xfrm>
        <a:custGeom>
          <a:avLst/>
          <a:gdLst/>
          <a:ahLst/>
          <a:cxnLst/>
          <a:rect l="0" t="0" r="0" b="0"/>
          <a:pathLst>
            <a:path>
              <a:moveTo>
                <a:pt x="0" y="0"/>
              </a:moveTo>
              <a:lnTo>
                <a:pt x="0" y="105705"/>
              </a:lnTo>
              <a:lnTo>
                <a:pt x="1577900" y="105705"/>
              </a:lnTo>
              <a:lnTo>
                <a:pt x="1577900" y="289898"/>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8A8E87EE-E7EF-9549-A232-93666760C583}">
      <dsp:nvSpPr>
        <dsp:cNvPr id="0" name=""/>
        <dsp:cNvSpPr/>
      </dsp:nvSpPr>
      <dsp:spPr>
        <a:xfrm>
          <a:off x="1741727" y="1452602"/>
          <a:ext cx="448425" cy="3023428"/>
        </a:xfrm>
        <a:custGeom>
          <a:avLst/>
          <a:gdLst/>
          <a:ahLst/>
          <a:cxnLst/>
          <a:rect l="0" t="0" r="0" b="0"/>
          <a:pathLst>
            <a:path>
              <a:moveTo>
                <a:pt x="0" y="0"/>
              </a:moveTo>
              <a:lnTo>
                <a:pt x="0" y="3023428"/>
              </a:lnTo>
              <a:lnTo>
                <a:pt x="448425" y="3023428"/>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D7E07489-26FB-0344-9495-9ED6693E2AD1}">
      <dsp:nvSpPr>
        <dsp:cNvPr id="0" name=""/>
        <dsp:cNvSpPr/>
      </dsp:nvSpPr>
      <dsp:spPr>
        <a:xfrm>
          <a:off x="1741727" y="1452602"/>
          <a:ext cx="447951" cy="1819609"/>
        </a:xfrm>
        <a:custGeom>
          <a:avLst/>
          <a:gdLst/>
          <a:ahLst/>
          <a:cxnLst/>
          <a:rect l="0" t="0" r="0" b="0"/>
          <a:pathLst>
            <a:path>
              <a:moveTo>
                <a:pt x="0" y="0"/>
              </a:moveTo>
              <a:lnTo>
                <a:pt x="0" y="1819609"/>
              </a:lnTo>
              <a:lnTo>
                <a:pt x="447951" y="1819609"/>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12B77DAA-5A93-144E-BAE5-1B9C4CCD9F39}">
      <dsp:nvSpPr>
        <dsp:cNvPr id="0" name=""/>
        <dsp:cNvSpPr/>
      </dsp:nvSpPr>
      <dsp:spPr>
        <a:xfrm>
          <a:off x="1741727" y="1452602"/>
          <a:ext cx="418112" cy="743849"/>
        </a:xfrm>
        <a:custGeom>
          <a:avLst/>
          <a:gdLst/>
          <a:ahLst/>
          <a:cxnLst/>
          <a:rect l="0" t="0" r="0" b="0"/>
          <a:pathLst>
            <a:path>
              <a:moveTo>
                <a:pt x="0" y="0"/>
              </a:moveTo>
              <a:lnTo>
                <a:pt x="0" y="743849"/>
              </a:lnTo>
              <a:lnTo>
                <a:pt x="418112" y="743849"/>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3CDE576B-9066-9F47-8ED7-072871FB20DD}">
      <dsp:nvSpPr>
        <dsp:cNvPr id="0" name=""/>
        <dsp:cNvSpPr/>
      </dsp:nvSpPr>
      <dsp:spPr>
        <a:xfrm>
          <a:off x="2856694" y="628079"/>
          <a:ext cx="1475173" cy="289898"/>
        </a:xfrm>
        <a:custGeom>
          <a:avLst/>
          <a:gdLst/>
          <a:ahLst/>
          <a:cxnLst/>
          <a:rect l="0" t="0" r="0" b="0"/>
          <a:pathLst>
            <a:path>
              <a:moveTo>
                <a:pt x="1475173" y="0"/>
              </a:moveTo>
              <a:lnTo>
                <a:pt x="1475173" y="105705"/>
              </a:lnTo>
              <a:lnTo>
                <a:pt x="0" y="105705"/>
              </a:lnTo>
              <a:lnTo>
                <a:pt x="0" y="289898"/>
              </a:lnTo>
            </a:path>
          </a:pathLst>
        </a:custGeom>
        <a:noFill/>
        <a:ln w="25400" cap="flat" cmpd="sng" algn="ctr">
          <a:solidFill>
            <a:schemeClr val="accent1"/>
          </a:solidFill>
          <a:prstDash val="solid"/>
        </a:ln>
        <a:effectLst/>
      </dsp:spPr>
      <dsp:style>
        <a:lnRef idx="2">
          <a:scrgbClr r="0" g="0" b="0"/>
        </a:lnRef>
        <a:fillRef idx="0">
          <a:scrgbClr r="0" g="0" b="0"/>
        </a:fillRef>
        <a:effectRef idx="0">
          <a:scrgbClr r="0" g="0" b="0"/>
        </a:effectRef>
        <a:fontRef idx="minor"/>
      </dsp:style>
    </dsp:sp>
    <dsp:sp modelId="{2B3D11CF-5861-664B-ADAD-52867380F009}">
      <dsp:nvSpPr>
        <dsp:cNvPr id="0" name=""/>
        <dsp:cNvSpPr/>
      </dsp:nvSpPr>
      <dsp:spPr>
        <a:xfrm>
          <a:off x="3079953" y="0"/>
          <a:ext cx="2503829" cy="628079"/>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a:solidFill>
                <a:schemeClr val="tx1"/>
              </a:solidFill>
            </a:rPr>
            <a:t>§ 24 StGB</a:t>
          </a:r>
          <a:endParaRPr lang="de-DE" sz="1600" b="0" u="none" kern="1200" dirty="0">
            <a:solidFill>
              <a:schemeClr val="tx1"/>
            </a:solidFill>
          </a:endParaRPr>
        </a:p>
      </dsp:txBody>
      <dsp:txXfrm>
        <a:off x="3079953" y="0"/>
        <a:ext cx="2503829" cy="628079"/>
      </dsp:txXfrm>
    </dsp:sp>
    <dsp:sp modelId="{9189CD42-C8A3-5E42-8622-E4C9419C29AA}">
      <dsp:nvSpPr>
        <dsp:cNvPr id="0" name=""/>
        <dsp:cNvSpPr/>
      </dsp:nvSpPr>
      <dsp:spPr>
        <a:xfrm>
          <a:off x="1462986" y="917978"/>
          <a:ext cx="2787415" cy="534623"/>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a:solidFill>
                <a:schemeClr val="tx1"/>
              </a:solidFill>
            </a:rPr>
            <a:t>§ 24 I StGB</a:t>
          </a:r>
          <a:endParaRPr lang="de-DE" sz="1600" b="1" u="none" kern="1200" dirty="0">
            <a:solidFill>
              <a:schemeClr val="tx1"/>
            </a:solidFill>
          </a:endParaRPr>
        </a:p>
      </dsp:txBody>
      <dsp:txXfrm>
        <a:off x="1462986" y="917978"/>
        <a:ext cx="2787415" cy="534623"/>
      </dsp:txXfrm>
    </dsp:sp>
    <dsp:sp modelId="{DD4DA962-180F-E745-95F3-7FA92AC344F9}">
      <dsp:nvSpPr>
        <dsp:cNvPr id="0" name=""/>
        <dsp:cNvSpPr/>
      </dsp:nvSpPr>
      <dsp:spPr>
        <a:xfrm>
          <a:off x="2159840" y="1757897"/>
          <a:ext cx="2167370" cy="877108"/>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a:solidFill>
                <a:srgbClr val="376092"/>
              </a:solidFill>
            </a:rPr>
            <a:t>§ 24 I 1 Alt. 1 StGB</a:t>
          </a:r>
        </a:p>
        <a:p>
          <a:pPr marL="0" lvl="0" indent="0" algn="ctr" defTabSz="711200">
            <a:lnSpc>
              <a:spcPct val="90000"/>
            </a:lnSpc>
            <a:spcBef>
              <a:spcPct val="0"/>
            </a:spcBef>
            <a:spcAft>
              <a:spcPct val="35000"/>
            </a:spcAft>
            <a:buNone/>
          </a:pPr>
          <a:r>
            <a:rPr lang="de-DE" sz="1600" b="0" u="none" kern="1200" dirty="0">
              <a:solidFill>
                <a:srgbClr val="376092"/>
              </a:solidFill>
            </a:rPr>
            <a:t>Unbeendeter Versuch</a:t>
          </a:r>
          <a:endParaRPr lang="de-DE" sz="1600" b="1" u="none" kern="1200" dirty="0">
            <a:solidFill>
              <a:srgbClr val="376092"/>
            </a:solidFill>
          </a:endParaRPr>
        </a:p>
      </dsp:txBody>
      <dsp:txXfrm>
        <a:off x="2159840" y="1757897"/>
        <a:ext cx="2167370" cy="877108"/>
      </dsp:txXfrm>
    </dsp:sp>
    <dsp:sp modelId="{60D0DD35-DB30-EA49-894A-148B5BF1567F}">
      <dsp:nvSpPr>
        <dsp:cNvPr id="0" name=""/>
        <dsp:cNvSpPr/>
      </dsp:nvSpPr>
      <dsp:spPr>
        <a:xfrm>
          <a:off x="2189679" y="2958238"/>
          <a:ext cx="1898589" cy="627948"/>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a:solidFill>
                <a:schemeClr val="tx1"/>
              </a:solidFill>
            </a:rPr>
            <a:t>§ 24 I 1 Alt. 2 StGB</a:t>
          </a:r>
        </a:p>
        <a:p>
          <a:pPr marL="0" lvl="0" indent="0" algn="ctr" defTabSz="711200">
            <a:lnSpc>
              <a:spcPct val="90000"/>
            </a:lnSpc>
            <a:spcBef>
              <a:spcPct val="0"/>
            </a:spcBef>
            <a:spcAft>
              <a:spcPct val="35000"/>
            </a:spcAft>
            <a:buNone/>
          </a:pPr>
          <a:r>
            <a:rPr lang="de-DE" sz="1600" b="0" u="none" kern="1200">
              <a:solidFill>
                <a:schemeClr val="tx1"/>
              </a:solidFill>
            </a:rPr>
            <a:t>Beendeter Versuch</a:t>
          </a:r>
          <a:endParaRPr lang="de-DE" sz="1600" b="0" u="none" kern="1200" dirty="0">
            <a:solidFill>
              <a:schemeClr val="tx1"/>
            </a:solidFill>
          </a:endParaRPr>
        </a:p>
      </dsp:txBody>
      <dsp:txXfrm>
        <a:off x="2189679" y="2958238"/>
        <a:ext cx="1898589" cy="627948"/>
      </dsp:txXfrm>
    </dsp:sp>
    <dsp:sp modelId="{C27D9BCB-1B66-2C44-9B30-7E00D1D9545C}">
      <dsp:nvSpPr>
        <dsp:cNvPr id="0" name=""/>
        <dsp:cNvSpPr/>
      </dsp:nvSpPr>
      <dsp:spPr>
        <a:xfrm>
          <a:off x="2190152" y="4037476"/>
          <a:ext cx="1754216" cy="877108"/>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a:solidFill>
                <a:schemeClr val="tx1"/>
              </a:solidFill>
            </a:rPr>
            <a:t>§ 24 I 2 StGB</a:t>
          </a:r>
        </a:p>
        <a:p>
          <a:pPr marL="0" lvl="0" indent="0" algn="ctr" defTabSz="711200">
            <a:lnSpc>
              <a:spcPct val="90000"/>
            </a:lnSpc>
            <a:spcBef>
              <a:spcPct val="0"/>
            </a:spcBef>
            <a:spcAft>
              <a:spcPct val="35000"/>
            </a:spcAft>
            <a:buNone/>
          </a:pPr>
          <a:r>
            <a:rPr lang="de-DE" sz="1600" b="0" u="none" kern="1200">
              <a:solidFill>
                <a:schemeClr val="tx1"/>
              </a:solidFill>
            </a:rPr>
            <a:t>Beendeter Versuch</a:t>
          </a:r>
          <a:endParaRPr lang="de-DE" sz="1600" b="0" u="none" kern="1200" dirty="0">
            <a:solidFill>
              <a:schemeClr val="tx1"/>
            </a:solidFill>
          </a:endParaRPr>
        </a:p>
      </dsp:txBody>
      <dsp:txXfrm>
        <a:off x="2190152" y="4037476"/>
        <a:ext cx="1754216" cy="877108"/>
      </dsp:txXfrm>
    </dsp:sp>
    <dsp:sp modelId="{392916AA-D746-EB45-B9EB-A25075A539A7}">
      <dsp:nvSpPr>
        <dsp:cNvPr id="0" name=""/>
        <dsp:cNvSpPr/>
      </dsp:nvSpPr>
      <dsp:spPr>
        <a:xfrm>
          <a:off x="4618787" y="917978"/>
          <a:ext cx="2581961" cy="686004"/>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a:solidFill>
                <a:schemeClr val="tx1"/>
              </a:solidFill>
            </a:rPr>
            <a:t>§ 24 II StGB</a:t>
          </a:r>
          <a:endParaRPr lang="de-DE" sz="1600" b="1" u="none" kern="1200" dirty="0">
            <a:solidFill>
              <a:schemeClr val="tx1"/>
            </a:solidFill>
          </a:endParaRPr>
        </a:p>
      </dsp:txBody>
      <dsp:txXfrm>
        <a:off x="4618787" y="917978"/>
        <a:ext cx="2581961" cy="686004"/>
      </dsp:txXfrm>
    </dsp:sp>
    <dsp:sp modelId="{02304682-A20A-9849-9174-5096DFB51A55}">
      <dsp:nvSpPr>
        <dsp:cNvPr id="0" name=""/>
        <dsp:cNvSpPr/>
      </dsp:nvSpPr>
      <dsp:spPr>
        <a:xfrm>
          <a:off x="5264277" y="1827890"/>
          <a:ext cx="1754216" cy="877108"/>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a:solidFill>
                <a:schemeClr val="tx1"/>
              </a:solidFill>
            </a:rPr>
            <a:t>§ 24 II 1 StGB</a:t>
          </a:r>
        </a:p>
        <a:p>
          <a:pPr marL="0" lvl="0" indent="0" algn="ctr" defTabSz="711200">
            <a:lnSpc>
              <a:spcPct val="90000"/>
            </a:lnSpc>
            <a:spcBef>
              <a:spcPct val="0"/>
            </a:spcBef>
            <a:spcAft>
              <a:spcPct val="35000"/>
            </a:spcAft>
            <a:buNone/>
          </a:pPr>
          <a:r>
            <a:rPr lang="de-DE" sz="1600" b="0" u="none" kern="1200" dirty="0">
              <a:solidFill>
                <a:schemeClr val="tx1"/>
              </a:solidFill>
            </a:rPr>
            <a:t>Beendeter Versuch</a:t>
          </a:r>
        </a:p>
      </dsp:txBody>
      <dsp:txXfrm>
        <a:off x="5264277" y="1827890"/>
        <a:ext cx="1754216" cy="877108"/>
      </dsp:txXfrm>
    </dsp:sp>
    <dsp:sp modelId="{F26704B4-7C40-AC4B-98E0-5DF64FD4A61D}">
      <dsp:nvSpPr>
        <dsp:cNvPr id="0" name=""/>
        <dsp:cNvSpPr/>
      </dsp:nvSpPr>
      <dsp:spPr>
        <a:xfrm>
          <a:off x="5264277" y="2958238"/>
          <a:ext cx="2081413" cy="754725"/>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a:solidFill>
                <a:schemeClr val="tx1"/>
              </a:solidFill>
            </a:rPr>
            <a:t>§ 24 II 2 Alt. 1 StGB</a:t>
          </a:r>
        </a:p>
        <a:p>
          <a:pPr marL="0" lvl="0" indent="0" algn="ctr" defTabSz="711200">
            <a:lnSpc>
              <a:spcPct val="90000"/>
            </a:lnSpc>
            <a:spcBef>
              <a:spcPct val="0"/>
            </a:spcBef>
            <a:spcAft>
              <a:spcPct val="35000"/>
            </a:spcAft>
            <a:buNone/>
          </a:pPr>
          <a:r>
            <a:rPr lang="de-DE" sz="1600" b="0" u="none" kern="1200">
              <a:solidFill>
                <a:schemeClr val="tx1"/>
              </a:solidFill>
            </a:rPr>
            <a:t>Beendeter Versuch</a:t>
          </a:r>
          <a:endParaRPr lang="de-DE" sz="1600" b="0" u="none" kern="1200" dirty="0">
            <a:solidFill>
              <a:schemeClr val="tx1"/>
            </a:solidFill>
          </a:endParaRPr>
        </a:p>
      </dsp:txBody>
      <dsp:txXfrm>
        <a:off x="5264277" y="2958238"/>
        <a:ext cx="2081413" cy="754725"/>
      </dsp:txXfrm>
    </dsp:sp>
    <dsp:sp modelId="{6391C0F0-DB52-C747-B707-F63083B693E5}">
      <dsp:nvSpPr>
        <dsp:cNvPr id="0" name=""/>
        <dsp:cNvSpPr/>
      </dsp:nvSpPr>
      <dsp:spPr>
        <a:xfrm>
          <a:off x="5264277" y="4037476"/>
          <a:ext cx="2226346" cy="877108"/>
        </a:xfrm>
        <a:prstGeom prst="rect">
          <a:avLst/>
        </a:prstGeom>
        <a:solidFill>
          <a:schemeClr val="accent2">
            <a:lumMod val="40000"/>
            <a:lumOff val="6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a:solidFill>
                <a:srgbClr val="415F8E"/>
              </a:solidFill>
            </a:rPr>
            <a:t>§ 24 II 2 Alt. 2 StGB</a:t>
          </a:r>
        </a:p>
        <a:p>
          <a:pPr marL="0" lvl="0" indent="0" algn="ctr" defTabSz="711200">
            <a:lnSpc>
              <a:spcPct val="90000"/>
            </a:lnSpc>
            <a:spcBef>
              <a:spcPct val="0"/>
            </a:spcBef>
            <a:spcAft>
              <a:spcPct val="35000"/>
            </a:spcAft>
            <a:buNone/>
          </a:pPr>
          <a:r>
            <a:rPr lang="de-DE" sz="1600" b="0" u="none" kern="1200" dirty="0">
              <a:solidFill>
                <a:srgbClr val="415F8E"/>
              </a:solidFill>
            </a:rPr>
            <a:t>Beendeter Versuch</a:t>
          </a:r>
        </a:p>
      </dsp:txBody>
      <dsp:txXfrm>
        <a:off x="5264277" y="4037476"/>
        <a:ext cx="2226346" cy="877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57BBEF-1A6E-6946-A481-6D5A9A9ABC8B}">
      <dsp:nvSpPr>
        <dsp:cNvPr id="0" name=""/>
        <dsp:cNvSpPr/>
      </dsp:nvSpPr>
      <dsp:spPr>
        <a:xfrm>
          <a:off x="5078606" y="934631"/>
          <a:ext cx="3329967" cy="570471"/>
        </a:xfrm>
        <a:custGeom>
          <a:avLst/>
          <a:gdLst/>
          <a:ahLst/>
          <a:cxnLst/>
          <a:rect l="0" t="0" r="0" b="0"/>
          <a:pathLst>
            <a:path>
              <a:moveTo>
                <a:pt x="0" y="0"/>
              </a:moveTo>
              <a:lnTo>
                <a:pt x="0" y="346221"/>
              </a:lnTo>
              <a:lnTo>
                <a:pt x="3329967" y="346221"/>
              </a:lnTo>
              <a:lnTo>
                <a:pt x="3329967" y="570471"/>
              </a:lnTo>
            </a:path>
          </a:pathLst>
        </a:custGeom>
        <a:noFill/>
        <a:ln w="25400" cap="flat" cmpd="sng" algn="ctr">
          <a:solidFill>
            <a:srgbClr val="000000"/>
          </a:solidFill>
          <a:prstDash val="solid"/>
        </a:ln>
        <a:effectLst/>
      </dsp:spPr>
      <dsp:style>
        <a:lnRef idx="2">
          <a:scrgbClr r="0" g="0" b="0"/>
        </a:lnRef>
        <a:fillRef idx="0">
          <a:scrgbClr r="0" g="0" b="0"/>
        </a:fillRef>
        <a:effectRef idx="0">
          <a:scrgbClr r="0" g="0" b="0"/>
        </a:effectRef>
        <a:fontRef idx="minor"/>
      </dsp:style>
    </dsp:sp>
    <dsp:sp modelId="{3CDE576B-9066-9F47-8ED7-072871FB20DD}">
      <dsp:nvSpPr>
        <dsp:cNvPr id="0" name=""/>
        <dsp:cNvSpPr/>
      </dsp:nvSpPr>
      <dsp:spPr>
        <a:xfrm>
          <a:off x="4405043" y="934631"/>
          <a:ext cx="673562" cy="570471"/>
        </a:xfrm>
        <a:custGeom>
          <a:avLst/>
          <a:gdLst/>
          <a:ahLst/>
          <a:cxnLst/>
          <a:rect l="0" t="0" r="0" b="0"/>
          <a:pathLst>
            <a:path>
              <a:moveTo>
                <a:pt x="673562" y="0"/>
              </a:moveTo>
              <a:lnTo>
                <a:pt x="673562" y="346221"/>
              </a:lnTo>
              <a:lnTo>
                <a:pt x="0" y="346221"/>
              </a:lnTo>
              <a:lnTo>
                <a:pt x="0" y="570471"/>
              </a:lnTo>
            </a:path>
          </a:pathLst>
        </a:custGeom>
        <a:noFill/>
        <a:ln w="25400" cap="flat" cmpd="sng" algn="ctr">
          <a:solidFill>
            <a:srgbClr val="000000"/>
          </a:solidFill>
          <a:prstDash val="solid"/>
        </a:ln>
        <a:effectLst/>
      </dsp:spPr>
      <dsp:style>
        <a:lnRef idx="2">
          <a:scrgbClr r="0" g="0" b="0"/>
        </a:lnRef>
        <a:fillRef idx="0">
          <a:scrgbClr r="0" g="0" b="0"/>
        </a:fillRef>
        <a:effectRef idx="0">
          <a:scrgbClr r="0" g="0" b="0"/>
        </a:effectRef>
        <a:fontRef idx="minor"/>
      </dsp:style>
    </dsp:sp>
    <dsp:sp modelId="{E6FC7FFD-94D7-5D40-8FD1-94CEFC1F8637}">
      <dsp:nvSpPr>
        <dsp:cNvPr id="0" name=""/>
        <dsp:cNvSpPr/>
      </dsp:nvSpPr>
      <dsp:spPr>
        <a:xfrm>
          <a:off x="1239248" y="934631"/>
          <a:ext cx="3839357" cy="570471"/>
        </a:xfrm>
        <a:custGeom>
          <a:avLst/>
          <a:gdLst/>
          <a:ahLst/>
          <a:cxnLst/>
          <a:rect l="0" t="0" r="0" b="0"/>
          <a:pathLst>
            <a:path>
              <a:moveTo>
                <a:pt x="3839357" y="0"/>
              </a:moveTo>
              <a:lnTo>
                <a:pt x="3839357" y="346221"/>
              </a:lnTo>
              <a:lnTo>
                <a:pt x="0" y="346221"/>
              </a:lnTo>
              <a:lnTo>
                <a:pt x="0" y="570471"/>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2B3D11CF-5861-664B-ADAD-52867380F009}">
      <dsp:nvSpPr>
        <dsp:cNvPr id="0" name=""/>
        <dsp:cNvSpPr/>
      </dsp:nvSpPr>
      <dsp:spPr>
        <a:xfrm>
          <a:off x="3276818" y="238067"/>
          <a:ext cx="3603574" cy="696564"/>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a:solidFill>
                <a:schemeClr val="tx1"/>
              </a:solidFill>
            </a:rPr>
            <a:t>Das Merkmal der Freiwilligkeit</a:t>
          </a:r>
          <a:endParaRPr lang="de-DE" sz="1600" b="0" u="none" kern="1200" dirty="0">
            <a:solidFill>
              <a:schemeClr val="tx1"/>
            </a:solidFill>
          </a:endParaRPr>
        </a:p>
      </dsp:txBody>
      <dsp:txXfrm>
        <a:off x="3276818" y="238067"/>
        <a:ext cx="3603574" cy="696564"/>
      </dsp:txXfrm>
    </dsp:sp>
    <dsp:sp modelId="{2EA4C274-D007-7546-B638-AE2BE87890DD}">
      <dsp:nvSpPr>
        <dsp:cNvPr id="0" name=""/>
        <dsp:cNvSpPr/>
      </dsp:nvSpPr>
      <dsp:spPr>
        <a:xfrm>
          <a:off x="171389" y="1505102"/>
          <a:ext cx="2135717" cy="2987772"/>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err="1">
              <a:solidFill>
                <a:schemeClr val="tx1"/>
              </a:solidFill>
            </a:rPr>
            <a:t>Frank´sche</a:t>
          </a:r>
          <a:r>
            <a:rPr lang="de-DE" sz="1600" b="1" u="none" kern="1200" dirty="0">
              <a:solidFill>
                <a:schemeClr val="tx1"/>
              </a:solidFill>
            </a:rPr>
            <a:t> Formel (früher vertreten)</a:t>
          </a:r>
        </a:p>
        <a:p>
          <a:pPr marL="0" lvl="0" indent="0" algn="ctr" defTabSz="711200">
            <a:lnSpc>
              <a:spcPct val="90000"/>
            </a:lnSpc>
            <a:spcBef>
              <a:spcPct val="0"/>
            </a:spcBef>
            <a:spcAft>
              <a:spcPct val="35000"/>
            </a:spcAft>
            <a:buNone/>
          </a:pPr>
          <a:r>
            <a:rPr lang="de-DE" sz="1600" b="0" u="none" kern="1200" dirty="0">
              <a:solidFill>
                <a:schemeClr val="tx1"/>
              </a:solidFill>
            </a:rPr>
            <a:t>Freiwilligkeit (+), wenn der Täter sich sagte: Ich will nicht, selbst wenn ich könnte.</a:t>
          </a:r>
        </a:p>
        <a:p>
          <a:pPr marL="0" lvl="0" indent="0" algn="ctr" defTabSz="711200">
            <a:lnSpc>
              <a:spcPct val="90000"/>
            </a:lnSpc>
            <a:spcBef>
              <a:spcPct val="0"/>
            </a:spcBef>
            <a:spcAft>
              <a:spcPct val="35000"/>
            </a:spcAft>
            <a:buNone/>
          </a:pPr>
          <a:endParaRPr lang="de-DE" sz="1600" b="0" u="none" kern="1200" dirty="0">
            <a:solidFill>
              <a:schemeClr val="tx1"/>
            </a:solidFill>
          </a:endParaRPr>
        </a:p>
        <a:p>
          <a:pPr marL="0" lvl="0" indent="0" algn="ctr" defTabSz="711200">
            <a:lnSpc>
              <a:spcPct val="90000"/>
            </a:lnSpc>
            <a:spcBef>
              <a:spcPct val="0"/>
            </a:spcBef>
            <a:spcAft>
              <a:spcPct val="35000"/>
            </a:spcAft>
            <a:buNone/>
          </a:pPr>
          <a:r>
            <a:rPr lang="de-DE" sz="1600" b="0" u="none" kern="1200" dirty="0">
              <a:solidFill>
                <a:schemeClr val="tx1"/>
              </a:solidFill>
            </a:rPr>
            <a:t>Freiwilligkeit (-), wenn der Täter sich sagte: Ich kann nicht, selbst wenn ich wollte.</a:t>
          </a:r>
        </a:p>
      </dsp:txBody>
      <dsp:txXfrm>
        <a:off x="171389" y="1505102"/>
        <a:ext cx="2135717" cy="2987772"/>
      </dsp:txXfrm>
    </dsp:sp>
    <dsp:sp modelId="{9189CD42-C8A3-5E42-8622-E4C9419C29AA}">
      <dsp:nvSpPr>
        <dsp:cNvPr id="0" name=""/>
        <dsp:cNvSpPr/>
      </dsp:nvSpPr>
      <dsp:spPr>
        <a:xfrm>
          <a:off x="2591434" y="1505102"/>
          <a:ext cx="3627217" cy="228227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err="1">
              <a:solidFill>
                <a:schemeClr val="tx1"/>
              </a:solidFill>
            </a:rPr>
            <a:t>e.A</a:t>
          </a:r>
          <a:r>
            <a:rPr lang="de-DE" sz="1600" b="1" u="none" kern="1200" dirty="0">
              <a:solidFill>
                <a:schemeClr val="tx1"/>
              </a:solidFill>
            </a:rPr>
            <a:t>.: Normative Betrachtung</a:t>
          </a:r>
        </a:p>
        <a:p>
          <a:pPr marL="0" lvl="0" indent="0" algn="ctr" defTabSz="711200">
            <a:lnSpc>
              <a:spcPct val="90000"/>
            </a:lnSpc>
            <a:spcBef>
              <a:spcPct val="0"/>
            </a:spcBef>
            <a:spcAft>
              <a:spcPct val="35000"/>
            </a:spcAft>
            <a:buNone/>
          </a:pPr>
          <a:r>
            <a:rPr lang="de-DE" sz="1600" b="1" u="none" kern="1200" dirty="0">
              <a:solidFill>
                <a:schemeClr val="tx1"/>
              </a:solidFill>
              <a:sym typeface="Wingdings"/>
            </a:rPr>
            <a:t> </a:t>
          </a:r>
          <a:r>
            <a:rPr lang="de-DE" sz="1600" b="1" u="none" kern="1200" dirty="0">
              <a:solidFill>
                <a:schemeClr val="tx1"/>
              </a:solidFill>
            </a:rPr>
            <a:t>Erscheint der Täter durch den Rücktritt „ungefährlicher“ als zuvor?</a:t>
          </a:r>
        </a:p>
        <a:p>
          <a:pPr marL="0" lvl="0" indent="0" algn="ctr" defTabSz="711200">
            <a:lnSpc>
              <a:spcPct val="90000"/>
            </a:lnSpc>
            <a:spcBef>
              <a:spcPct val="0"/>
            </a:spcBef>
            <a:spcAft>
              <a:spcPct val="35000"/>
            </a:spcAft>
            <a:buNone/>
          </a:pPr>
          <a:r>
            <a:rPr lang="de-DE" sz="1600" b="0" u="none" kern="1200" dirty="0">
              <a:solidFill>
                <a:schemeClr val="tx1"/>
              </a:solidFill>
            </a:rPr>
            <a:t>-&gt; Es werden hierbei verschiedene Kriterien vertreten:</a:t>
          </a:r>
        </a:p>
        <a:p>
          <a:pPr marL="0" lvl="0" indent="0" algn="ctr" defTabSz="711200">
            <a:lnSpc>
              <a:spcPct val="90000"/>
            </a:lnSpc>
            <a:spcBef>
              <a:spcPct val="0"/>
            </a:spcBef>
            <a:spcAft>
              <a:spcPct val="35000"/>
            </a:spcAft>
            <a:buNone/>
          </a:pPr>
          <a:r>
            <a:rPr lang="de-DE" sz="1600" b="0" u="none" kern="1200" dirty="0">
              <a:solidFill>
                <a:schemeClr val="tx1"/>
              </a:solidFill>
            </a:rPr>
            <a:t>Bspw.: War der Rücktritt nach den Regeln der Verbrechervernunft geboten?</a:t>
          </a:r>
          <a:endParaRPr lang="de-DE" sz="1600" b="1" u="sng" kern="1200" dirty="0">
            <a:solidFill>
              <a:schemeClr val="tx1"/>
            </a:solidFill>
          </a:endParaRPr>
        </a:p>
      </dsp:txBody>
      <dsp:txXfrm>
        <a:off x="2591434" y="1505102"/>
        <a:ext cx="3627217" cy="2282270"/>
      </dsp:txXfrm>
    </dsp:sp>
    <dsp:sp modelId="{392916AA-D746-EB45-B9EB-A25075A539A7}">
      <dsp:nvSpPr>
        <dsp:cNvPr id="0" name=""/>
        <dsp:cNvSpPr/>
      </dsp:nvSpPr>
      <dsp:spPr>
        <a:xfrm>
          <a:off x="6667152" y="1505102"/>
          <a:ext cx="3482842" cy="3438473"/>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de-DE" sz="1600" b="1" u="none" kern="1200" dirty="0" err="1">
              <a:solidFill>
                <a:schemeClr val="tx1"/>
              </a:solidFill>
            </a:rPr>
            <a:t>h.M</a:t>
          </a:r>
          <a:r>
            <a:rPr lang="de-DE" sz="1600" b="1" u="none" kern="1200" dirty="0">
              <a:solidFill>
                <a:schemeClr val="tx1"/>
              </a:solidFill>
            </a:rPr>
            <a:t>.: Psychologisierende Betrachtung</a:t>
          </a:r>
        </a:p>
        <a:p>
          <a:pPr marL="0" lvl="0" indent="0" algn="ctr" defTabSz="711200">
            <a:lnSpc>
              <a:spcPct val="90000"/>
            </a:lnSpc>
            <a:spcBef>
              <a:spcPct val="0"/>
            </a:spcBef>
            <a:spcAft>
              <a:spcPct val="35000"/>
            </a:spcAft>
            <a:buNone/>
          </a:pPr>
          <a:r>
            <a:rPr lang="de-DE" sz="1600" b="1" u="none" kern="1200" dirty="0">
              <a:solidFill>
                <a:schemeClr val="tx1"/>
              </a:solidFill>
              <a:sym typeface="Wingdings"/>
            </a:rPr>
            <a:t> </a:t>
          </a:r>
          <a:r>
            <a:rPr lang="de-DE" sz="1600" b="1" u="none" kern="1200" dirty="0">
              <a:solidFill>
                <a:schemeClr val="tx1"/>
              </a:solidFill>
            </a:rPr>
            <a:t>Beruht der Rücktritt auf autonomen oder heteronomen Motiven?</a:t>
          </a:r>
        </a:p>
        <a:p>
          <a:pPr marL="0" lvl="0" indent="0" algn="ctr" defTabSz="711200">
            <a:lnSpc>
              <a:spcPct val="90000"/>
            </a:lnSpc>
            <a:spcBef>
              <a:spcPct val="0"/>
            </a:spcBef>
            <a:spcAft>
              <a:spcPct val="35000"/>
            </a:spcAft>
            <a:buNone/>
          </a:pPr>
          <a:r>
            <a:rPr lang="de-DE" sz="1600" b="0" u="none" kern="1200" dirty="0">
              <a:solidFill>
                <a:schemeClr val="tx1"/>
              </a:solidFill>
            </a:rPr>
            <a:t>Bei autonomen Motiven Freiwilligkeit i.d.R. (+)</a:t>
          </a:r>
        </a:p>
        <a:p>
          <a:pPr marL="0" lvl="0" indent="0" algn="ctr" defTabSz="711200">
            <a:lnSpc>
              <a:spcPct val="90000"/>
            </a:lnSpc>
            <a:spcBef>
              <a:spcPct val="0"/>
            </a:spcBef>
            <a:spcAft>
              <a:spcPct val="35000"/>
            </a:spcAft>
            <a:buNone/>
          </a:pPr>
          <a:r>
            <a:rPr lang="de-DE" sz="1600" b="0" u="none" kern="1200" dirty="0">
              <a:solidFill>
                <a:schemeClr val="tx1"/>
              </a:solidFill>
            </a:rPr>
            <a:t>-&gt; War der Täter bei Ausführung der Rücktrittshandlung also Herr seiner Entschlüsse?</a:t>
          </a:r>
        </a:p>
        <a:p>
          <a:pPr marL="0" lvl="0" indent="0" algn="ctr" defTabSz="711200">
            <a:lnSpc>
              <a:spcPct val="90000"/>
            </a:lnSpc>
            <a:spcBef>
              <a:spcPct val="0"/>
            </a:spcBef>
            <a:spcAft>
              <a:spcPct val="35000"/>
            </a:spcAft>
            <a:buNone/>
          </a:pPr>
          <a:r>
            <a:rPr lang="de-DE" sz="1600" b="0" u="none" kern="1200" dirty="0">
              <a:solidFill>
                <a:schemeClr val="tx1"/>
              </a:solidFill>
            </a:rPr>
            <a:t>-&gt; Wurde er also weder von einer inneren noch einer äußeren Zwangslage von der Vollendung des Tatbestandes abgehalten?</a:t>
          </a:r>
        </a:p>
      </dsp:txBody>
      <dsp:txXfrm>
        <a:off x="6667152" y="1505102"/>
        <a:ext cx="3482842" cy="34384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CD58586-DA46-4585-914A-B9545ACEE276}"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e-DE" noProof="0"/>
              <a:t>Mastertextformat bearbeiten</a:t>
            </a:r>
          </a:p>
          <a:p>
            <a:pPr lvl="0"/>
            <a:r>
              <a:rPr lang="de-DE" noProof="0"/>
              <a:t>Zweite Ebene</a:t>
            </a:r>
          </a:p>
          <a:p>
            <a:pPr lvl="0"/>
            <a:r>
              <a:rPr lang="de-DE" noProof="0"/>
              <a:t>Dritte Ebene</a:t>
            </a:r>
          </a:p>
          <a:p>
            <a:pPr lvl="0"/>
            <a:r>
              <a:rPr lang="de-DE" noProof="0"/>
              <a:t>Vierte Ebene</a:t>
            </a:r>
          </a:p>
          <a:p>
            <a:pPr lvl="0"/>
            <a:r>
              <a:rPr lang="de-DE" noProof="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9581B4C-3AB1-49C3-8662-FB1C9B8FCAAE}"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742950" indent="-285750" algn="l" defTabSz="457200" rtl="0" eaLnBrk="0" fontAlgn="base" hangingPunct="0">
      <a:spcBef>
        <a:spcPct val="30000"/>
      </a:spcBef>
      <a:spcAft>
        <a:spcPct val="0"/>
      </a:spcAft>
      <a:defRPr sz="1200" kern="1200">
        <a:solidFill>
          <a:schemeClr val="tx1"/>
        </a:solidFill>
        <a:latin typeface="+mn-lt"/>
        <a:ea typeface="+mn-ea"/>
        <a:cs typeface="+mn-cs"/>
      </a:defRPr>
    </a:lvl2pPr>
    <a:lvl3pPr marL="1143000" indent="-228600" algn="l" defTabSz="457200" rtl="0" eaLnBrk="0" fontAlgn="base" hangingPunct="0">
      <a:spcBef>
        <a:spcPct val="30000"/>
      </a:spcBef>
      <a:spcAft>
        <a:spcPct val="0"/>
      </a:spcAft>
      <a:defRPr sz="1200" kern="1200">
        <a:solidFill>
          <a:schemeClr val="tx1"/>
        </a:solidFill>
        <a:latin typeface="+mn-lt"/>
        <a:ea typeface="+mn-ea"/>
        <a:cs typeface="+mn-cs"/>
      </a:defRPr>
    </a:lvl3pPr>
    <a:lvl4pPr marL="1600200" indent="-228600" algn="l" defTabSz="457200" rtl="0" eaLnBrk="0" fontAlgn="base" hangingPunct="0">
      <a:spcBef>
        <a:spcPct val="30000"/>
      </a:spcBef>
      <a:spcAft>
        <a:spcPct val="0"/>
      </a:spcAft>
      <a:defRPr sz="1200" kern="1200">
        <a:solidFill>
          <a:schemeClr val="tx1"/>
        </a:solidFill>
        <a:latin typeface="+mn-lt"/>
        <a:ea typeface="+mn-ea"/>
        <a:cs typeface="+mn-cs"/>
      </a:defRPr>
    </a:lvl4pPr>
    <a:lvl5pPr marL="2057400" indent="-2286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69581B4C-3AB1-49C3-8662-FB1C9B8FCAAE}" type="slidenum">
              <a:rPr lang="de-DE" altLang="de-DE" smtClean="0"/>
              <a:pPr>
                <a:defRPr/>
              </a:pPr>
              <a:t>50</a:t>
            </a:fld>
            <a:endParaRPr lang="de-DE" altLang="de-DE"/>
          </a:p>
        </p:txBody>
      </p:sp>
    </p:spTree>
    <p:extLst>
      <p:ext uri="{BB962C8B-B14F-4D97-AF65-F5344CB8AC3E}">
        <p14:creationId xmlns:p14="http://schemas.microsoft.com/office/powerpoint/2010/main" val="4045826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69581B4C-3AB1-49C3-8662-FB1C9B8FCAAE}" type="slidenum">
              <a:rPr lang="de-DE" altLang="de-DE" smtClean="0"/>
              <a:pPr>
                <a:defRPr/>
              </a:pPr>
              <a:t>52</a:t>
            </a:fld>
            <a:endParaRPr lang="de-DE" altLang="de-DE"/>
          </a:p>
        </p:txBody>
      </p:sp>
    </p:spTree>
    <p:extLst>
      <p:ext uri="{BB962C8B-B14F-4D97-AF65-F5344CB8AC3E}">
        <p14:creationId xmlns:p14="http://schemas.microsoft.com/office/powerpoint/2010/main" val="2276502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69581B4C-3AB1-49C3-8662-FB1C9B8FCAAE}" type="slidenum">
              <a:rPr lang="de-DE" altLang="de-DE" smtClean="0"/>
              <a:pPr>
                <a:defRPr/>
              </a:pPr>
              <a:t>53</a:t>
            </a:fld>
            <a:endParaRPr lang="de-DE" altLang="de-DE"/>
          </a:p>
        </p:txBody>
      </p:sp>
    </p:spTree>
    <p:extLst>
      <p:ext uri="{BB962C8B-B14F-4D97-AF65-F5344CB8AC3E}">
        <p14:creationId xmlns:p14="http://schemas.microsoft.com/office/powerpoint/2010/main" val="34373882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6" name="Grafik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3413" y="433388"/>
            <a:ext cx="9906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hasCustomPrompt="1"/>
          </p:nvPr>
        </p:nvSpPr>
        <p:spPr>
          <a:xfrm>
            <a:off x="4463818" y="2511726"/>
            <a:ext cx="7008779" cy="1437521"/>
          </a:xfrm>
          <a:prstGeom prst="rect">
            <a:avLst/>
          </a:prstGeom>
        </p:spPr>
        <p:txBody>
          <a:bodyPr/>
          <a:lstStyle>
            <a:lvl1pPr algn="l">
              <a:defRPr sz="3200">
                <a:solidFill>
                  <a:schemeClr val="tx2"/>
                </a:solidFill>
                <a:latin typeface="Segoe UI" panose="020B0502040204020203" pitchFamily="34" charset="0"/>
                <a:cs typeface="Segoe UI" panose="020B0502040204020203" pitchFamily="34" charset="0"/>
              </a:defRPr>
            </a:lvl1pPr>
          </a:lstStyle>
          <a:p>
            <a:r>
              <a:rPr lang="en-US" dirty="0" err="1"/>
              <a:t>Arbeitsgemeinschaften</a:t>
            </a:r>
            <a:br>
              <a:rPr lang="en-US" dirty="0"/>
            </a:br>
            <a:r>
              <a:rPr lang="en-US" dirty="0" err="1"/>
              <a:t>Grundkurs</a:t>
            </a:r>
            <a:r>
              <a:rPr lang="en-US" dirty="0"/>
              <a:t> Strafrecht I</a:t>
            </a:r>
            <a:endParaRPr lang="de-DE" dirty="0"/>
          </a:p>
        </p:txBody>
      </p:sp>
      <p:sp>
        <p:nvSpPr>
          <p:cNvPr id="3" name="Untertitel 2"/>
          <p:cNvSpPr>
            <a:spLocks noGrp="1"/>
          </p:cNvSpPr>
          <p:nvPr>
            <p:ph type="subTitle" idx="1"/>
          </p:nvPr>
        </p:nvSpPr>
        <p:spPr>
          <a:xfrm>
            <a:off x="4463818" y="3951886"/>
            <a:ext cx="7008779" cy="1637355"/>
          </a:xfrm>
          <a:prstGeom prst="rect">
            <a:avLst/>
          </a:prstGeom>
        </p:spPr>
        <p:txBody>
          <a:bodyPr/>
          <a:lstStyle>
            <a:lvl1pPr marL="0" indent="0" algn="l">
              <a:lnSpc>
                <a:spcPct val="130000"/>
              </a:lnSpc>
              <a:buNone/>
              <a:defRPr sz="2000" baseline="0">
                <a:solidFill>
                  <a:schemeClr val="tx2"/>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de-DE" dirty="0"/>
          </a:p>
        </p:txBody>
      </p:sp>
      <p:pic>
        <p:nvPicPr>
          <p:cNvPr id="7" name="Grafik 9"/>
          <p:cNvPicPr>
            <a:picLocks noChangeAspect="1"/>
          </p:cNvPicPr>
          <p:nvPr userDrawn="1"/>
        </p:nvPicPr>
        <p:blipFill>
          <a:blip r:embed="rId3">
            <a:extLst>
              <a:ext uri="{28A0092B-C50C-407E-A947-70E740481C1C}">
                <a14:useLocalDpi xmlns:a14="http://schemas.microsoft.com/office/drawing/2010/main" val="0"/>
              </a:ext>
            </a:extLst>
          </a:blip>
          <a:srcRect l="50375"/>
          <a:stretch>
            <a:fillRect/>
          </a:stretch>
        </p:blipFill>
        <p:spPr bwMode="auto">
          <a:xfrm>
            <a:off x="0" y="19050"/>
            <a:ext cx="3024188"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0337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Text-Kombi-5-Aufzählung links">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097588"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5" name="Content Placeholder 2"/>
          <p:cNvSpPr>
            <a:spLocks noGrp="1"/>
          </p:cNvSpPr>
          <p:nvPr>
            <p:ph idx="1"/>
          </p:nvPr>
        </p:nvSpPr>
        <p:spPr>
          <a:xfrm>
            <a:off x="485392" y="1345199"/>
            <a:ext cx="5049839" cy="4913312"/>
          </a:xfrm>
          <a:prstGeom prst="rect">
            <a:avLst/>
          </a:prstGeom>
        </p:spPr>
        <p:txBody>
          <a:bodyPr lIns="0" tIns="46800"/>
          <a:lstStyle>
            <a:lvl1pPr marL="342900" indent="-342900">
              <a:lnSpc>
                <a:spcPct val="10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2"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293CF4DE-E7B9-4A39-85BA-CD29C9A68641}" type="slidenum">
              <a:rPr lang="de-DE" altLang="de-DE"/>
              <a:pPr>
                <a:defRPr/>
              </a:pPr>
              <a:t>‹Nr.›</a:t>
            </a:fld>
            <a:endParaRPr lang="de-DE" altLang="de-DE"/>
          </a:p>
        </p:txBody>
      </p:sp>
      <p:sp>
        <p:nvSpPr>
          <p:cNvPr id="14"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8537778B-738C-43FF-A2C4-5D339B60B481}" type="datetime1">
              <a:rPr lang="de-DE"/>
              <a:pPr>
                <a:defRPr/>
              </a:pPr>
              <a:t>16.06.23</a:t>
            </a:fld>
            <a:endParaRPr lang="de-DE"/>
          </a:p>
        </p:txBody>
      </p:sp>
    </p:spTree>
    <p:extLst>
      <p:ext uri="{BB962C8B-B14F-4D97-AF65-F5344CB8AC3E}">
        <p14:creationId xmlns:p14="http://schemas.microsoft.com/office/powerpoint/2010/main" val="220729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lie mit Platzierung zweites Logo">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Gerade Verbindung 15"/>
          <p:cNvCxnSpPr/>
          <p:nvPr userDrawn="1"/>
        </p:nvCxnSpPr>
        <p:spPr>
          <a:xfrm rot="5400000">
            <a:off x="10156825" y="593725"/>
            <a:ext cx="522288" cy="1588"/>
          </a:xfrm>
          <a:prstGeom prst="line">
            <a:avLst/>
          </a:prstGeom>
          <a:ln w="635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Textplatzhalter 26"/>
          <p:cNvSpPr>
            <a:spLocks noGrp="1"/>
          </p:cNvSpPr>
          <p:nvPr>
            <p:ph type="body" sz="quarter" idx="10"/>
          </p:nvPr>
        </p:nvSpPr>
        <p:spPr>
          <a:xfrm>
            <a:off x="397933" y="349044"/>
            <a:ext cx="7714291"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6" name="Textplatzhalter 28"/>
          <p:cNvSpPr>
            <a:spLocks noGrp="1"/>
          </p:cNvSpPr>
          <p:nvPr>
            <p:ph type="body" sz="quarter" idx="11"/>
          </p:nvPr>
        </p:nvSpPr>
        <p:spPr>
          <a:xfrm>
            <a:off x="1630030" y="1350048"/>
            <a:ext cx="9163384"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6CD1FB83-203C-41EE-8C47-FF8D51B47D55}" type="slidenum">
              <a:rPr lang="de-DE" altLang="de-DE"/>
              <a:pPr>
                <a:defRPr/>
              </a:pPr>
              <a:t>‹Nr.›</a:t>
            </a:fld>
            <a:endParaRPr lang="de-DE" altLang="de-DE"/>
          </a:p>
        </p:txBody>
      </p:sp>
      <p:sp>
        <p:nvSpPr>
          <p:cNvPr id="14"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A2135F4D-23CC-4BAA-8889-F01A349FB3F8}" type="datetime1">
              <a:rPr lang="de-DE"/>
              <a:pPr>
                <a:defRPr/>
              </a:pPr>
              <a:t>16.06.23</a:t>
            </a:fld>
            <a:endParaRPr lang="de-DE"/>
          </a:p>
        </p:txBody>
      </p:sp>
    </p:spTree>
    <p:extLst>
      <p:ext uri="{BB962C8B-B14F-4D97-AF65-F5344CB8AC3E}">
        <p14:creationId xmlns:p14="http://schemas.microsoft.com/office/powerpoint/2010/main" val="4000269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ennfolie 1 - Gelbgrün">
    <p:spTree>
      <p:nvGrpSpPr>
        <p:cNvPr id="1" name=""/>
        <p:cNvGrpSpPr/>
        <p:nvPr/>
      </p:nvGrpSpPr>
      <p:grpSpPr>
        <a:xfrm>
          <a:off x="0" y="0"/>
          <a:ext cx="0" cy="0"/>
          <a:chOff x="0" y="0"/>
          <a:chExt cx="0" cy="0"/>
        </a:xfrm>
      </p:grpSpPr>
      <p:sp>
        <p:nvSpPr>
          <p:cNvPr id="11" name="Rechteck 10"/>
          <p:cNvSpPr/>
          <p:nvPr userDrawn="1"/>
        </p:nvSpPr>
        <p:spPr>
          <a:xfrm>
            <a:off x="0" y="2740"/>
            <a:ext cx="12192000" cy="6262688"/>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3"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0" name="Textplatzhalter 26"/>
          <p:cNvSpPr>
            <a:spLocks noGrp="1"/>
          </p:cNvSpPr>
          <p:nvPr>
            <p:ph type="body" sz="quarter" idx="13"/>
          </p:nvPr>
        </p:nvSpPr>
        <p:spPr>
          <a:xfrm>
            <a:off x="0" y="2745414"/>
            <a:ext cx="12203113" cy="695618"/>
          </a:xfrm>
          <a:prstGeom prst="rect">
            <a:avLst/>
          </a:prstGeom>
        </p:spPr>
        <p:txBody>
          <a:bodyPr vert="horz"/>
          <a:lstStyle>
            <a:lvl1pPr marL="0" indent="0" algn="ctr">
              <a:buFont typeface="Lucida Grande"/>
              <a:buNone/>
              <a:defRPr sz="3000">
                <a:solidFill>
                  <a:srgbClr val="01283F"/>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7"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8"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a:p>
        </p:txBody>
      </p:sp>
      <p:sp>
        <p:nvSpPr>
          <p:cNvPr id="9"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16.06.23</a:t>
            </a:fld>
            <a:endParaRPr lang="de-DE"/>
          </a:p>
        </p:txBody>
      </p:sp>
    </p:spTree>
    <p:extLst>
      <p:ext uri="{BB962C8B-B14F-4D97-AF65-F5344CB8AC3E}">
        <p14:creationId xmlns:p14="http://schemas.microsoft.com/office/powerpoint/2010/main" val="3015594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ennfolie 2 - Rot">
    <p:spTree>
      <p:nvGrpSpPr>
        <p:cNvPr id="1" name=""/>
        <p:cNvGrpSpPr/>
        <p:nvPr/>
      </p:nvGrpSpPr>
      <p:grpSpPr>
        <a:xfrm>
          <a:off x="0" y="0"/>
          <a:ext cx="0" cy="0"/>
          <a:chOff x="0" y="0"/>
          <a:chExt cx="0" cy="0"/>
        </a:xfrm>
      </p:grpSpPr>
      <p:sp>
        <p:nvSpPr>
          <p:cNvPr id="22" name="Rechteck 21"/>
          <p:cNvSpPr/>
          <p:nvPr userDrawn="1"/>
        </p:nvSpPr>
        <p:spPr>
          <a:xfrm>
            <a:off x="0" y="0"/>
            <a:ext cx="12192000" cy="626268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1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8" name="Textplatzhalter 26"/>
          <p:cNvSpPr>
            <a:spLocks noGrp="1"/>
          </p:cNvSpPr>
          <p:nvPr>
            <p:ph type="body" sz="quarter" idx="13"/>
          </p:nvPr>
        </p:nvSpPr>
        <p:spPr>
          <a:xfrm>
            <a:off x="4499" y="2745412"/>
            <a:ext cx="12198614" cy="695619"/>
          </a:xfrm>
          <a:prstGeom prst="rect">
            <a:avLst/>
          </a:prstGeom>
        </p:spPr>
        <p:txBody>
          <a:bodyPr vert="horz"/>
          <a:lstStyle>
            <a:lvl1pPr marL="0" indent="0" algn="ctr">
              <a:buFont typeface="Lucida Grande"/>
              <a:buNone/>
              <a:defRPr sz="3000">
                <a:solidFill>
                  <a:schemeClr val="bg1"/>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9"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20"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a:p>
        </p:txBody>
      </p:sp>
      <p:sp>
        <p:nvSpPr>
          <p:cNvPr id="21"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16.06.23</a:t>
            </a:fld>
            <a:endParaRPr lang="de-DE"/>
          </a:p>
        </p:txBody>
      </p:sp>
    </p:spTree>
    <p:extLst>
      <p:ext uri="{BB962C8B-B14F-4D97-AF65-F5344CB8AC3E}">
        <p14:creationId xmlns:p14="http://schemas.microsoft.com/office/powerpoint/2010/main" val="4109964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ennfolie 3 - Blauschwarz">
    <p:spTree>
      <p:nvGrpSpPr>
        <p:cNvPr id="1" name=""/>
        <p:cNvGrpSpPr/>
        <p:nvPr/>
      </p:nvGrpSpPr>
      <p:grpSpPr>
        <a:xfrm>
          <a:off x="0" y="0"/>
          <a:ext cx="0" cy="0"/>
          <a:chOff x="0" y="0"/>
          <a:chExt cx="0" cy="0"/>
        </a:xfrm>
      </p:grpSpPr>
      <p:sp>
        <p:nvSpPr>
          <p:cNvPr id="22" name="Rechteck 21"/>
          <p:cNvSpPr/>
          <p:nvPr userDrawn="1"/>
        </p:nvSpPr>
        <p:spPr>
          <a:xfrm>
            <a:off x="0" y="0"/>
            <a:ext cx="12192000" cy="6262688"/>
          </a:xfrm>
          <a:prstGeom prst="rect">
            <a:avLst/>
          </a:prstGeom>
          <a:solidFill>
            <a:srgbClr val="01283F"/>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1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8" name="Textplatzhalter 26"/>
          <p:cNvSpPr>
            <a:spLocks noGrp="1"/>
          </p:cNvSpPr>
          <p:nvPr>
            <p:ph type="body" sz="quarter" idx="13"/>
          </p:nvPr>
        </p:nvSpPr>
        <p:spPr>
          <a:xfrm>
            <a:off x="4499" y="2745412"/>
            <a:ext cx="12198614" cy="695619"/>
          </a:xfrm>
          <a:prstGeom prst="rect">
            <a:avLst/>
          </a:prstGeom>
        </p:spPr>
        <p:txBody>
          <a:bodyPr vert="horz"/>
          <a:lstStyle>
            <a:lvl1pPr marL="0" indent="0" algn="ctr">
              <a:buFont typeface="Lucida Grande"/>
              <a:buNone/>
              <a:defRPr sz="3000">
                <a:solidFill>
                  <a:schemeClr val="bg1"/>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9"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20"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a:p>
        </p:txBody>
      </p:sp>
      <p:sp>
        <p:nvSpPr>
          <p:cNvPr id="21"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16.06.23</a:t>
            </a:fld>
            <a:endParaRPr lang="de-DE"/>
          </a:p>
        </p:txBody>
      </p:sp>
    </p:spTree>
    <p:extLst>
      <p:ext uri="{BB962C8B-B14F-4D97-AF65-F5344CB8AC3E}">
        <p14:creationId xmlns:p14="http://schemas.microsoft.com/office/powerpoint/2010/main" val="188770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ennfolie 4 - Eule angeschnitten positiv weiß">
    <p:spTree>
      <p:nvGrpSpPr>
        <p:cNvPr id="1" name=""/>
        <p:cNvGrpSpPr/>
        <p:nvPr/>
      </p:nvGrpSpPr>
      <p:grpSpPr>
        <a:xfrm>
          <a:off x="0" y="0"/>
          <a:ext cx="0" cy="0"/>
          <a:chOff x="0" y="0"/>
          <a:chExt cx="0" cy="0"/>
        </a:xfrm>
      </p:grpSpPr>
      <p:sp>
        <p:nvSpPr>
          <p:cNvPr id="5"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6"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Textplatzhalter 26"/>
          <p:cNvSpPr>
            <a:spLocks noGrp="1"/>
          </p:cNvSpPr>
          <p:nvPr>
            <p:ph type="body" sz="quarter" idx="13"/>
          </p:nvPr>
        </p:nvSpPr>
        <p:spPr>
          <a:xfrm>
            <a:off x="4499" y="2745412"/>
            <a:ext cx="12187501" cy="695619"/>
          </a:xfrm>
          <a:prstGeom prst="rect">
            <a:avLst/>
          </a:prstGeom>
        </p:spPr>
        <p:txBody>
          <a:bodyPr vert="horz"/>
          <a:lstStyle>
            <a:lvl1pPr marL="0" indent="0" algn="ctr">
              <a:buFont typeface="Lucida Grande"/>
              <a:buNone/>
              <a:defRPr sz="3000">
                <a:solidFill>
                  <a:srgbClr val="19406B"/>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0"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1"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a:p>
        </p:txBody>
      </p:sp>
      <p:sp>
        <p:nvSpPr>
          <p:cNvPr id="12"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16.06.23</a:t>
            </a:fld>
            <a:endParaRPr lang="de-DE"/>
          </a:p>
        </p:txBody>
      </p:sp>
      <p:pic>
        <p:nvPicPr>
          <p:cNvPr id="3" name="Grafik 9"/>
          <p:cNvPicPr>
            <a:picLocks noChangeAspect="1"/>
          </p:cNvPicPr>
          <p:nvPr userDrawn="1"/>
        </p:nvPicPr>
        <p:blipFill>
          <a:blip r:embed="rId2">
            <a:extLst>
              <a:ext uri="{28A0092B-C50C-407E-A947-70E740481C1C}">
                <a14:useLocalDpi xmlns:a14="http://schemas.microsoft.com/office/drawing/2010/main" val="0"/>
              </a:ext>
            </a:extLst>
          </a:blip>
          <a:srcRect l="-1607" b="54561"/>
          <a:stretch>
            <a:fillRect/>
          </a:stretch>
        </p:blipFill>
        <p:spPr bwMode="auto">
          <a:xfrm>
            <a:off x="3718823" y="3871866"/>
            <a:ext cx="4758853" cy="2388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6553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o">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8629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bschlußfolie">
    <p:spTree>
      <p:nvGrpSpPr>
        <p:cNvPr id="1" name=""/>
        <p:cNvGrpSpPr/>
        <p:nvPr/>
      </p:nvGrpSpPr>
      <p:grpSpPr>
        <a:xfrm>
          <a:off x="0" y="0"/>
          <a:ext cx="0" cy="0"/>
          <a:chOff x="0" y="0"/>
          <a:chExt cx="0" cy="0"/>
        </a:xfrm>
      </p:grpSpPr>
      <p:pic>
        <p:nvPicPr>
          <p:cNvPr id="3" name="Grafik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05275" y="1774825"/>
            <a:ext cx="3986213" cy="15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el 1"/>
          <p:cNvSpPr>
            <a:spLocks noGrp="1"/>
          </p:cNvSpPr>
          <p:nvPr>
            <p:ph type="ctrTitle"/>
          </p:nvPr>
        </p:nvSpPr>
        <p:spPr>
          <a:xfrm>
            <a:off x="0" y="3957214"/>
            <a:ext cx="12192000" cy="576064"/>
          </a:xfrm>
          <a:prstGeom prst="rect">
            <a:avLst/>
          </a:prstGeom>
          <a:noFill/>
        </p:spPr>
        <p:txBody>
          <a:bodyPr/>
          <a:lstStyle>
            <a:lvl1pPr algn="ctr">
              <a:defRPr sz="3600">
                <a:solidFill>
                  <a:schemeClr val="tx2"/>
                </a:solidFill>
                <a:latin typeface="Segoe UI" panose="020B0502040204020203" pitchFamily="34" charset="0"/>
                <a:cs typeface="Segoe UI" panose="020B0502040204020203" pitchFamily="34" charset="0"/>
              </a:defRPr>
            </a:lvl1pPr>
          </a:lstStyle>
          <a:p>
            <a:r>
              <a:rPr lang="de-DE" dirty="0"/>
              <a:t>Titelmasterformat durch Klicken bearbeiten</a:t>
            </a:r>
          </a:p>
        </p:txBody>
      </p:sp>
    </p:spTree>
    <p:extLst>
      <p:ext uri="{BB962C8B-B14F-4D97-AF65-F5344CB8AC3E}">
        <p14:creationId xmlns:p14="http://schemas.microsoft.com/office/powerpoint/2010/main" val="374458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mit Fließtext 24p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29" name="Textplatzhalter 28"/>
          <p:cNvSpPr>
            <a:spLocks noGrp="1"/>
          </p:cNvSpPr>
          <p:nvPr>
            <p:ph type="body" sz="quarter" idx="11"/>
          </p:nvPr>
        </p:nvSpPr>
        <p:spPr>
          <a:xfrm>
            <a:off x="1630030" y="1350048"/>
            <a:ext cx="9163384"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1"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3403F9C6-84D0-4162-91EE-42F978B0FA19}" type="slidenum">
              <a:rPr lang="de-DE" altLang="de-DE"/>
              <a:pPr>
                <a:defRPr/>
              </a:pPr>
              <a:t>‹Nr.›</a:t>
            </a:fld>
            <a:endParaRPr lang="de-DE" altLang="de-DE"/>
          </a:p>
        </p:txBody>
      </p:sp>
      <p:sp>
        <p:nvSpPr>
          <p:cNvPr id="13"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E82088EF-85F2-4CD3-8D71-2FF36028FA0A}" type="datetime1">
              <a:rPr lang="de-DE"/>
              <a:pPr>
                <a:defRPr/>
              </a:pPr>
              <a:t>16.06.23</a:t>
            </a:fld>
            <a:endParaRPr lang="de-DE"/>
          </a:p>
        </p:txBody>
      </p:sp>
    </p:spTree>
    <p:extLst>
      <p:ext uri="{BB962C8B-B14F-4D97-AF65-F5344CB8AC3E}">
        <p14:creationId xmlns:p14="http://schemas.microsoft.com/office/powerpoint/2010/main" val="149622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mit Fließtext fett 24 p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platzhalter 28"/>
          <p:cNvSpPr>
            <a:spLocks noGrp="1"/>
          </p:cNvSpPr>
          <p:nvPr>
            <p:ph type="body" sz="quarter" idx="11"/>
          </p:nvPr>
        </p:nvSpPr>
        <p:spPr>
          <a:xfrm>
            <a:off x="1630030" y="1350048"/>
            <a:ext cx="9169400" cy="4495800"/>
          </a:xfrm>
          <a:prstGeom prst="rect">
            <a:avLst/>
          </a:prstGeom>
        </p:spPr>
        <p:txBody>
          <a:bodyPr vert="horz" lIns="0"/>
          <a:lstStyle>
            <a:lvl1pPr marL="0" marR="0" indent="-342900" algn="l" defTabSz="457200" rtl="0" eaLnBrk="0" fontAlgn="base" latinLnBrk="0" hangingPunct="0">
              <a:lnSpc>
                <a:spcPct val="150000"/>
              </a:lnSpc>
              <a:spcBef>
                <a:spcPts val="24"/>
              </a:spcBef>
              <a:spcAft>
                <a:spcPct val="0"/>
              </a:spcAft>
              <a:buClrTx/>
              <a:buSzTx/>
              <a:buFontTx/>
              <a:buNone/>
              <a:tabLst/>
              <a:defRPr sz="2400" b="1">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4"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1"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A2C501EE-CD04-41E7-B440-C3B3477471E4}" type="slidenum">
              <a:rPr lang="de-DE" altLang="de-DE"/>
              <a:pPr>
                <a:defRPr/>
              </a:pPr>
              <a:t>‹Nr.›</a:t>
            </a:fld>
            <a:endParaRPr lang="de-DE" altLang="de-DE"/>
          </a:p>
        </p:txBody>
      </p:sp>
      <p:sp>
        <p:nvSpPr>
          <p:cNvPr id="13"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F39FB96C-9DBC-46E6-B2D0-D7242DB7E2D5}" type="datetime1">
              <a:rPr lang="de-DE"/>
              <a:pPr>
                <a:defRPr/>
              </a:pPr>
              <a:t>16.06.23</a:t>
            </a:fld>
            <a:endParaRPr lang="de-DE"/>
          </a:p>
        </p:txBody>
      </p:sp>
    </p:spTree>
    <p:extLst>
      <p:ext uri="{BB962C8B-B14F-4D97-AF65-F5344CB8AC3E}">
        <p14:creationId xmlns:p14="http://schemas.microsoft.com/office/powerpoint/2010/main" val="248872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ufzählung eingerück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6" name="Content Placeholder 2"/>
          <p:cNvSpPr>
            <a:spLocks noGrp="1"/>
          </p:cNvSpPr>
          <p:nvPr>
            <p:ph idx="1"/>
          </p:nvPr>
        </p:nvSpPr>
        <p:spPr>
          <a:xfrm>
            <a:off x="1630363" y="1345199"/>
            <a:ext cx="9154784" cy="4913312"/>
          </a:xfrm>
          <a:prstGeom prst="rect">
            <a:avLst/>
          </a:prstGeom>
        </p:spPr>
        <p:txBody>
          <a:bodyPr lIns="0" tIns="46800"/>
          <a:lstStyle>
            <a:lvl1pPr marL="342900" indent="-342900">
              <a:lnSpc>
                <a:spcPct val="15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1"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E7D33876-A343-4AB0-AF59-3085283FF471}" type="slidenum">
              <a:rPr lang="de-DE" altLang="de-DE"/>
              <a:pPr>
                <a:defRPr/>
              </a:pPr>
              <a:t>‹Nr.›</a:t>
            </a:fld>
            <a:endParaRPr lang="de-DE" altLang="de-DE"/>
          </a:p>
        </p:txBody>
      </p:sp>
      <p:sp>
        <p:nvSpPr>
          <p:cNvPr id="13"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343F447D-18C7-4BD6-B08F-4152D8BD2FE5}" type="datetime1">
              <a:rPr lang="de-DE"/>
              <a:pPr>
                <a:defRPr/>
              </a:pPr>
              <a:t>16.06.23</a:t>
            </a:fld>
            <a:endParaRPr lang="de-DE"/>
          </a:p>
        </p:txBody>
      </p:sp>
    </p:spTree>
    <p:extLst>
      <p:ext uri="{BB962C8B-B14F-4D97-AF65-F5344CB8AC3E}">
        <p14:creationId xmlns:p14="http://schemas.microsoft.com/office/powerpoint/2010/main" val="251120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e Folie / Logo Eule / Streifen oben">
    <p:spTree>
      <p:nvGrpSpPr>
        <p:cNvPr id="1" name=""/>
        <p:cNvGrpSpPr/>
        <p:nvPr/>
      </p:nvGrpSpPr>
      <p:grpSpPr>
        <a:xfrm>
          <a:off x="0" y="0"/>
          <a:ext cx="0" cy="0"/>
          <a:chOff x="0" y="0"/>
          <a:chExt cx="0" cy="0"/>
        </a:xfrm>
      </p:grpSpPr>
      <p:sp>
        <p:nvSpPr>
          <p:cNvPr id="3"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7"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9"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platzhalter 26"/>
          <p:cNvSpPr>
            <a:spLocks noGrp="1"/>
          </p:cNvSpPr>
          <p:nvPr>
            <p:ph type="body" sz="quarter" idx="13"/>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0"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1"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E4DCBD55-91F0-45C8-9EAD-31C5FB32C79B}" type="slidenum">
              <a:rPr lang="de-DE" altLang="de-DE"/>
              <a:pPr>
                <a:defRPr/>
              </a:pPr>
              <a:t>‹Nr.›</a:t>
            </a:fld>
            <a:endParaRPr lang="de-DE" altLang="de-DE"/>
          </a:p>
        </p:txBody>
      </p:sp>
      <p:sp>
        <p:nvSpPr>
          <p:cNvPr id="12"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D3AEF513-E395-4A3D-8E58-0206060B0C19}" type="datetime1">
              <a:rPr lang="de-DE"/>
              <a:pPr>
                <a:defRPr/>
              </a:pPr>
              <a:t>16.06.23</a:t>
            </a:fld>
            <a:endParaRPr lang="de-DE"/>
          </a:p>
        </p:txBody>
      </p:sp>
    </p:spTree>
    <p:extLst>
      <p:ext uri="{BB962C8B-B14F-4D97-AF65-F5344CB8AC3E}">
        <p14:creationId xmlns:p14="http://schemas.microsoft.com/office/powerpoint/2010/main" val="71448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Text-Kombi-1">
    <p:spTree>
      <p:nvGrpSpPr>
        <p:cNvPr id="1" name=""/>
        <p:cNvGrpSpPr/>
        <p:nvPr/>
      </p:nvGrpSpPr>
      <p:grpSpPr>
        <a:xfrm>
          <a:off x="0" y="0"/>
          <a:ext cx="0" cy="0"/>
          <a:chOff x="0" y="0"/>
          <a:chExt cx="0" cy="0"/>
        </a:xfrm>
      </p:grpSpPr>
      <p:sp>
        <p:nvSpPr>
          <p:cNvPr id="3"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7"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9"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9"/>
          <p:cNvSpPr/>
          <p:nvPr userDrawn="1"/>
        </p:nvSpPr>
        <p:spPr>
          <a:xfrm>
            <a:off x="6350" y="44450"/>
            <a:ext cx="6089650" cy="6210300"/>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Textplatzhalter 28"/>
          <p:cNvSpPr>
            <a:spLocks noGrp="1"/>
          </p:cNvSpPr>
          <p:nvPr>
            <p:ph type="body" sz="quarter" idx="13"/>
          </p:nvPr>
        </p:nvSpPr>
        <p:spPr>
          <a:xfrm>
            <a:off x="6768766" y="1350048"/>
            <a:ext cx="5049838"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1"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2E5EB353-52B3-4C59-974B-DBFB9536EF79}" type="slidenum">
              <a:rPr lang="de-DE" altLang="de-DE"/>
              <a:pPr>
                <a:defRPr/>
              </a:pPr>
              <a:t>‹Nr.›</a:t>
            </a:fld>
            <a:endParaRPr lang="de-DE" altLang="de-DE"/>
          </a:p>
        </p:txBody>
      </p:sp>
      <p:sp>
        <p:nvSpPr>
          <p:cNvPr id="13"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C9CF090C-F802-4A98-AB4C-52BD67E56E9F}" type="datetime1">
              <a:rPr lang="de-DE"/>
              <a:pPr>
                <a:defRPr/>
              </a:pPr>
              <a:t>16.06.23</a:t>
            </a:fld>
            <a:endParaRPr lang="de-DE"/>
          </a:p>
        </p:txBody>
      </p:sp>
    </p:spTree>
    <p:extLst>
      <p:ext uri="{BB962C8B-B14F-4D97-AF65-F5344CB8AC3E}">
        <p14:creationId xmlns:p14="http://schemas.microsoft.com/office/powerpoint/2010/main" val="55090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Text-Kombi-2">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350"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4" name="Textplatzhalter 28"/>
          <p:cNvSpPr>
            <a:spLocks noGrp="1"/>
          </p:cNvSpPr>
          <p:nvPr>
            <p:ph type="body" sz="quarter" idx="11"/>
          </p:nvPr>
        </p:nvSpPr>
        <p:spPr>
          <a:xfrm>
            <a:off x="6768766" y="1350048"/>
            <a:ext cx="5049838"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BF903EA1-EC3C-48FB-AFDC-0715A5E8F6B5}" type="slidenum">
              <a:rPr lang="de-DE" altLang="de-DE"/>
              <a:pPr>
                <a:defRPr/>
              </a:pPr>
              <a:t>‹Nr.›</a:t>
            </a:fld>
            <a:endParaRPr lang="de-DE" altLang="de-DE"/>
          </a:p>
        </p:txBody>
      </p:sp>
      <p:sp>
        <p:nvSpPr>
          <p:cNvPr id="15"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43A8E30D-A6B4-490F-BBF6-DF3C9C86279C}" type="datetime1">
              <a:rPr lang="de-DE"/>
              <a:pPr>
                <a:defRPr/>
              </a:pPr>
              <a:t>16.06.23</a:t>
            </a:fld>
            <a:endParaRPr lang="de-DE"/>
          </a:p>
        </p:txBody>
      </p:sp>
    </p:spTree>
    <p:extLst>
      <p:ext uri="{BB962C8B-B14F-4D97-AF65-F5344CB8AC3E}">
        <p14:creationId xmlns:p14="http://schemas.microsoft.com/office/powerpoint/2010/main" val="11231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Text-Kombi-3">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097588"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4" name="Textplatzhalter 28"/>
          <p:cNvSpPr>
            <a:spLocks noGrp="1"/>
          </p:cNvSpPr>
          <p:nvPr>
            <p:ph type="body" sz="quarter" idx="11"/>
          </p:nvPr>
        </p:nvSpPr>
        <p:spPr>
          <a:xfrm>
            <a:off x="490205" y="1350048"/>
            <a:ext cx="4891732"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F49EA074-14BF-4C08-ABA0-19844DC6C375}" type="slidenum">
              <a:rPr lang="de-DE" altLang="de-DE"/>
              <a:pPr>
                <a:defRPr/>
              </a:pPr>
              <a:t>‹Nr.›</a:t>
            </a:fld>
            <a:endParaRPr lang="de-DE" altLang="de-DE"/>
          </a:p>
        </p:txBody>
      </p:sp>
      <p:sp>
        <p:nvSpPr>
          <p:cNvPr id="15"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D12A146F-698B-4B8A-A12B-173EE3126FD6}" type="datetime1">
              <a:rPr lang="de-DE"/>
              <a:pPr>
                <a:defRPr/>
              </a:pPr>
              <a:t>16.06.23</a:t>
            </a:fld>
            <a:endParaRPr lang="de-DE"/>
          </a:p>
        </p:txBody>
      </p:sp>
    </p:spTree>
    <p:extLst>
      <p:ext uri="{BB962C8B-B14F-4D97-AF65-F5344CB8AC3E}">
        <p14:creationId xmlns:p14="http://schemas.microsoft.com/office/powerpoint/2010/main" val="218935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Text-Kombi-4-Aufzählung rechts">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350"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5" name="Content Placeholder 2"/>
          <p:cNvSpPr>
            <a:spLocks noGrp="1"/>
          </p:cNvSpPr>
          <p:nvPr>
            <p:ph idx="1"/>
          </p:nvPr>
        </p:nvSpPr>
        <p:spPr>
          <a:xfrm>
            <a:off x="6768765" y="1345199"/>
            <a:ext cx="5049839" cy="4913312"/>
          </a:xfrm>
          <a:prstGeom prst="rect">
            <a:avLst/>
          </a:prstGeom>
        </p:spPr>
        <p:txBody>
          <a:bodyPr lIns="0" tIns="46800"/>
          <a:lstStyle>
            <a:lvl1pPr marL="342900" indent="-342900">
              <a:lnSpc>
                <a:spcPct val="10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2"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226E317D-C892-416C-87E1-03B7D17D2981}" type="slidenum">
              <a:rPr lang="de-DE" altLang="de-DE"/>
              <a:pPr>
                <a:defRPr/>
              </a:pPr>
              <a:t>‹Nr.›</a:t>
            </a:fld>
            <a:endParaRPr lang="de-DE" altLang="de-DE"/>
          </a:p>
        </p:txBody>
      </p:sp>
      <p:sp>
        <p:nvSpPr>
          <p:cNvPr id="14"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9C70085A-81E6-4373-A188-F16A72336CA3}" type="datetime1">
              <a:rPr lang="de-DE"/>
              <a:pPr>
                <a:defRPr/>
              </a:pPr>
              <a:t>16.06.23</a:t>
            </a:fld>
            <a:endParaRPr lang="de-DE"/>
          </a:p>
        </p:txBody>
      </p:sp>
    </p:spTree>
    <p:extLst>
      <p:ext uri="{BB962C8B-B14F-4D97-AF65-F5344CB8AC3E}">
        <p14:creationId xmlns:p14="http://schemas.microsoft.com/office/powerpoint/2010/main" val="69080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atumsplatzhalter 3"/>
          <p:cNvSpPr>
            <a:spLocks noGrp="1"/>
          </p:cNvSpPr>
          <p:nvPr>
            <p:ph type="dt" sz="half" idx="2"/>
          </p:nvPr>
        </p:nvSpPr>
        <p:spPr>
          <a:xfrm>
            <a:off x="609600" y="6356350"/>
            <a:ext cx="28448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r>
              <a:rPr lang="de-DE"/>
              <a:t>Datum</a:t>
            </a:r>
          </a:p>
        </p:txBody>
      </p:sp>
      <p:sp>
        <p:nvSpPr>
          <p:cNvPr id="14" name="Fußzeilenplatzhalter 4"/>
          <p:cNvSpPr>
            <a:spLocks noGrp="1"/>
          </p:cNvSpPr>
          <p:nvPr>
            <p:ph type="ftr" sz="quarter" idx="3"/>
          </p:nvPr>
        </p:nvSpPr>
        <p:spPr>
          <a:xfrm>
            <a:off x="4165600" y="6356350"/>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r>
              <a:rPr lang="de-DE"/>
              <a:t>Fußzeile</a:t>
            </a:r>
          </a:p>
        </p:txBody>
      </p:sp>
      <p:sp>
        <p:nvSpPr>
          <p:cNvPr id="15" name="Foliennummernplatzhalt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fld id="{9C26CF26-809F-407B-9122-BBEFC90D682E}"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8" r:id="rId6"/>
    <p:sldLayoutId id="2147483869" r:id="rId7"/>
    <p:sldLayoutId id="2147483870" r:id="rId8"/>
    <p:sldLayoutId id="2147483871" r:id="rId9"/>
    <p:sldLayoutId id="2147483872" r:id="rId10"/>
    <p:sldLayoutId id="2147483873" r:id="rId11"/>
    <p:sldLayoutId id="2147483867" r:id="rId12"/>
    <p:sldLayoutId id="2147483874" r:id="rId13"/>
    <p:sldLayoutId id="2147483877" r:id="rId14"/>
    <p:sldLayoutId id="2147483876" r:id="rId15"/>
    <p:sldLayoutId id="2147483878" r:id="rId16"/>
    <p:sldLayoutId id="2147483875" r:id="rId17"/>
  </p:sldLayoutIdLst>
  <p:hf hdr="0"/>
  <p:txStyles>
    <p:titleStyle>
      <a:lvl1pPr algn="ctr" defTabSz="457200"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defRPr>
      </a:lvl2pPr>
      <a:lvl3pPr algn="ctr" defTabSz="457200" rtl="0" eaLnBrk="0" fontAlgn="base" hangingPunct="0">
        <a:spcBef>
          <a:spcPct val="0"/>
        </a:spcBef>
        <a:spcAft>
          <a:spcPct val="0"/>
        </a:spcAft>
        <a:defRPr sz="4400">
          <a:solidFill>
            <a:schemeClr val="tx1"/>
          </a:solidFill>
          <a:latin typeface="Arial" panose="020B0604020202020204" pitchFamily="34" charset="0"/>
        </a:defRPr>
      </a:lvl3pPr>
      <a:lvl4pPr algn="ctr" defTabSz="457200" rtl="0" eaLnBrk="0" fontAlgn="base" hangingPunct="0">
        <a:spcBef>
          <a:spcPct val="0"/>
        </a:spcBef>
        <a:spcAft>
          <a:spcPct val="0"/>
        </a:spcAft>
        <a:defRPr sz="4400">
          <a:solidFill>
            <a:schemeClr val="tx1"/>
          </a:solidFill>
          <a:latin typeface="Arial" panose="020B0604020202020204" pitchFamily="34" charset="0"/>
        </a:defRPr>
      </a:lvl4pPr>
      <a:lvl5pPr algn="ctr" defTabSz="457200" rtl="0" eaLnBrk="0" fontAlgn="base" hangingPunct="0">
        <a:spcBef>
          <a:spcPct val="0"/>
        </a:spcBef>
        <a:spcAft>
          <a:spcPct val="0"/>
        </a:spcAft>
        <a:defRPr sz="4400">
          <a:solidFill>
            <a:schemeClr val="tx1"/>
          </a:solidFill>
          <a:latin typeface="Arial" panose="020B0604020202020204"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ctrTitle"/>
          </p:nvPr>
        </p:nvSpPr>
        <p:spPr bwMode="auto">
          <a:xfrm>
            <a:off x="3431702" y="1916832"/>
            <a:ext cx="7200801" cy="1438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de-DE" altLang="de-DE" sz="4000" b="1" dirty="0" err="1"/>
              <a:t>Examensklausurenkurs</a:t>
            </a:r>
            <a:br>
              <a:rPr lang="de-DE" altLang="de-DE" sz="4000" b="1" dirty="0"/>
            </a:br>
            <a:r>
              <a:rPr lang="de-DE" altLang="de-DE" sz="4000" b="1" dirty="0" err="1"/>
              <a:t>SoSe</a:t>
            </a:r>
            <a:r>
              <a:rPr lang="de-DE" altLang="de-DE" sz="4000" b="1" dirty="0"/>
              <a:t> 23</a:t>
            </a:r>
            <a:br>
              <a:rPr lang="de-DE" altLang="de-DE" sz="4000" b="1" dirty="0"/>
            </a:br>
            <a:r>
              <a:rPr lang="de-DE" altLang="de-DE" sz="4000" b="1" dirty="0"/>
              <a:t>Strafrecht</a:t>
            </a:r>
          </a:p>
        </p:txBody>
      </p:sp>
      <p:sp>
        <p:nvSpPr>
          <p:cNvPr id="17411" name="Untertitel 2"/>
          <p:cNvSpPr>
            <a:spLocks noGrp="1"/>
          </p:cNvSpPr>
          <p:nvPr>
            <p:ph type="subTitle" idx="1"/>
          </p:nvPr>
        </p:nvSpPr>
        <p:spPr bwMode="auto">
          <a:xfrm>
            <a:off x="3949259" y="3981074"/>
            <a:ext cx="6165685"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de-DE" altLang="de-DE" sz="2400" b="1" dirty="0">
                <a:solidFill>
                  <a:schemeClr val="accent1"/>
                </a:solidFill>
              </a:rPr>
              <a:t>Besprechung Klausur: </a:t>
            </a:r>
          </a:p>
          <a:p>
            <a:pPr algn="ctr"/>
            <a:r>
              <a:rPr lang="de-DE" altLang="de-DE" sz="2400" b="1" i="1" dirty="0">
                <a:solidFill>
                  <a:srgbClr val="595959"/>
                </a:solidFill>
              </a:rPr>
              <a:t>RA und Wiss. Mit. Dr. Kai-Daniel Weil</a:t>
            </a:r>
          </a:p>
          <a:p>
            <a:pPr algn="ctr"/>
            <a:r>
              <a:rPr lang="de-DE" altLang="de-DE" sz="2400" b="1" i="1" dirty="0">
                <a:solidFill>
                  <a:srgbClr val="595959"/>
                </a:solidFill>
              </a:rPr>
              <a:t>LS Prof. Dr. </a:t>
            </a:r>
            <a:r>
              <a:rPr lang="de-DE" altLang="de-DE" sz="2400" b="1" i="1" dirty="0" err="1">
                <a:solidFill>
                  <a:srgbClr val="595959"/>
                </a:solidFill>
              </a:rPr>
              <a:t>Oğlakcıoğlu</a:t>
            </a:r>
            <a:endParaRPr lang="de-DE" altLang="de-DE" sz="2400" b="1" i="1" dirty="0">
              <a:solidFill>
                <a:srgbClr val="59595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10</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lgn="just"/>
            <a:r>
              <a:rPr lang="de-DE" sz="1600" dirty="0"/>
              <a:t>Wegnahme:</a:t>
            </a:r>
          </a:p>
          <a:p>
            <a:pPr marL="1200150" lvl="2" indent="-285750" algn="just">
              <a:buFont typeface="Arial" panose="020B0604020202020204" pitchFamily="34" charset="0"/>
              <a:buChar char="•"/>
            </a:pPr>
            <a:r>
              <a:rPr lang="de-DE" sz="1600" dirty="0"/>
              <a:t>Definition: Bruch fremden und Begründung neuen Gewahrsams</a:t>
            </a:r>
          </a:p>
          <a:p>
            <a:pPr marL="1200150" lvl="2" indent="-285750" algn="just">
              <a:buFont typeface="Arial" panose="020B0604020202020204" pitchFamily="34" charset="0"/>
              <a:buChar char="•"/>
            </a:pPr>
            <a:r>
              <a:rPr lang="de-DE" sz="1600" dirty="0"/>
              <a:t>fremder Gewahrsam zwar nicht in Händen des H, aber Schlüssel nicht verloren, sondern vergessen (in Kenntnis des Ortes; an innerer Seite der Türe steckend, damit jederzeit Zugriffsmöglichkeit des H und zumindest keine Zugriffsmöglichkeit für jedermann)</a:t>
            </a:r>
          </a:p>
          <a:p>
            <a:pPr marL="1200150" lvl="2" indent="-285750" algn="just">
              <a:buFont typeface="Arial" panose="020B0604020202020204" pitchFamily="34" charset="0"/>
              <a:buChar char="•"/>
            </a:pPr>
            <a:r>
              <a:rPr lang="de-DE" sz="1600" dirty="0"/>
              <a:t>Gewahrsamsbegründung durch A (+), jedenfalls durch Einstecken, aber wohl auch schon durch Ergreifen</a:t>
            </a:r>
          </a:p>
          <a:p>
            <a:pPr marL="1200150" lvl="2" indent="-285750" algn="just">
              <a:buFont typeface="Arial" panose="020B0604020202020204" pitchFamily="34" charset="0"/>
              <a:buChar char="•"/>
            </a:pPr>
            <a:r>
              <a:rPr lang="de-DE" sz="1600" dirty="0"/>
              <a:t>Bruch des Gewahrsams (+)</a:t>
            </a:r>
          </a:p>
          <a:p>
            <a:pPr lvl="2" algn="just"/>
            <a:endParaRPr lang="de-DE" sz="1600" dirty="0"/>
          </a:p>
          <a:p>
            <a:pPr algn="just"/>
            <a:r>
              <a:rPr lang="de-DE" sz="1600" dirty="0"/>
              <a:t>b) Subjektiver Tatbestand</a:t>
            </a:r>
          </a:p>
          <a:p>
            <a:pPr algn="just"/>
            <a:r>
              <a:rPr lang="de-DE" sz="1600" dirty="0"/>
              <a:t>	Vorsatz (+)</a:t>
            </a:r>
          </a:p>
          <a:p>
            <a:pPr algn="just"/>
            <a:r>
              <a:rPr lang="de-DE" sz="1600" dirty="0"/>
              <a:t>	Absicht der rechtswidrigen Zueignung:</a:t>
            </a:r>
          </a:p>
          <a:p>
            <a:pPr marL="1200150" lvl="2" indent="-285750" algn="just">
              <a:buFont typeface="Arial" panose="020B0604020202020204" pitchFamily="34" charset="0"/>
              <a:buChar char="•"/>
            </a:pPr>
            <a:r>
              <a:rPr lang="de-DE" sz="1600" dirty="0"/>
              <a:t>Vorsatz hinsichtlich dauerhafter Enteignung (+), kein Rückführungswille</a:t>
            </a:r>
          </a:p>
          <a:p>
            <a:pPr marL="1200150" lvl="2" indent="-285750" algn="just">
              <a:buFont typeface="Arial" panose="020B0604020202020204" pitchFamily="34" charset="0"/>
              <a:buChar char="•"/>
            </a:pPr>
            <a:r>
              <a:rPr lang="de-DE" sz="1600" dirty="0"/>
              <a:t>Absicht zumindest vorübergehender Aneignung: Zwar Plan, den Schlüssel später wegzuwerfen, aber vorher Benutzung und zumindest vorübergehendes Einstecken</a:t>
            </a:r>
          </a:p>
          <a:p>
            <a:pPr lvl="2"/>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335908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11</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25488"/>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de-DE" sz="1600" dirty="0"/>
              <a:t>2. Rechtswidrigkeit und Schuld (+)</a:t>
            </a:r>
          </a:p>
          <a:p>
            <a:pPr algn="just"/>
            <a:r>
              <a:rPr lang="de-DE" sz="1600" dirty="0"/>
              <a:t>3. Strafzumessung: § 243 I StGB</a:t>
            </a:r>
          </a:p>
          <a:p>
            <a:pPr marL="1200150" lvl="2" indent="-285750" algn="just">
              <a:buFont typeface="Arial" panose="020B0604020202020204" pitchFamily="34" charset="0"/>
              <a:buChar char="•"/>
            </a:pPr>
            <a:r>
              <a:rPr lang="de-DE" sz="1600" dirty="0"/>
              <a:t>Regelbeispiel nach Nr. 1</a:t>
            </a:r>
          </a:p>
          <a:p>
            <a:pPr marL="1657350" lvl="3" indent="-285750" algn="just">
              <a:buFont typeface="Wingdings" pitchFamily="2" charset="2"/>
              <a:buChar char="Ø"/>
            </a:pPr>
            <a:r>
              <a:rPr lang="de-DE" sz="1600" dirty="0"/>
              <a:t>Var. 1: Einbrechen in Gebäude: zwar Gebäude (-), aber keine Überwindung der Sicherung durch Krafteinsatz</a:t>
            </a:r>
          </a:p>
          <a:p>
            <a:pPr marL="1657350" lvl="3" indent="-285750" algn="just">
              <a:buFont typeface="Wingdings" pitchFamily="2" charset="2"/>
              <a:buChar char="Ø"/>
            </a:pPr>
            <a:r>
              <a:rPr lang="de-DE" sz="1600" dirty="0"/>
              <a:t>Var. 2: Einsteigen</a:t>
            </a:r>
          </a:p>
          <a:p>
            <a:pPr marL="1657350" lvl="3" indent="-285750" algn="just">
              <a:buFont typeface="Symbol" pitchFamily="2" charset="2"/>
              <a:buChar char="-"/>
            </a:pPr>
            <a:r>
              <a:rPr lang="de-DE" sz="1600" dirty="0"/>
              <a:t>Definition: Gelangen in Raum durch Öffnung, die dafür nicht vorgesehen ist</a:t>
            </a:r>
          </a:p>
          <a:p>
            <a:pPr marL="1657350" lvl="3" indent="-285750" algn="just">
              <a:buFont typeface="Symbol" pitchFamily="2" charset="2"/>
              <a:buChar char="-"/>
            </a:pPr>
            <a:r>
              <a:rPr lang="de-DE" sz="1600" dirty="0"/>
              <a:t>mit Blick auf Haustür (-), da zum einen zum Betreten vorgesehene Öffnung, zum anderen auch Diebstahl des Schlüssels schon vor Betreten</a:t>
            </a:r>
          </a:p>
          <a:p>
            <a:pPr marL="1657350" lvl="3" indent="-285750" algn="just">
              <a:buFont typeface="Symbol" pitchFamily="2" charset="2"/>
              <a:buChar char="-"/>
            </a:pPr>
            <a:r>
              <a:rPr lang="de-DE" sz="1600" dirty="0"/>
              <a:t>mit Blick auf Fenster (-), da nicht eingestiegen</a:t>
            </a:r>
          </a:p>
          <a:p>
            <a:pPr marL="1657350" lvl="3" indent="-285750" algn="just">
              <a:buFont typeface="Wingdings" pitchFamily="2" charset="2"/>
              <a:buChar char="Ø"/>
            </a:pPr>
            <a:r>
              <a:rPr lang="de-DE" sz="1600" dirty="0"/>
              <a:t>Var. 3: Eindringen mit falschem Schlüssel: (-)</a:t>
            </a:r>
          </a:p>
          <a:p>
            <a:pPr marL="1657350" lvl="3" indent="-285750" algn="just">
              <a:buFont typeface="Symbol" pitchFamily="2" charset="2"/>
              <a:buChar char="-"/>
            </a:pPr>
            <a:r>
              <a:rPr lang="de-DE" sz="1600" dirty="0"/>
              <a:t>keine Öffnung der Türe zur Ausführung des Diebstahls</a:t>
            </a:r>
          </a:p>
          <a:p>
            <a:pPr marL="1657350" lvl="3" indent="-285750" algn="just">
              <a:buFont typeface="Symbol" pitchFamily="2" charset="2"/>
              <a:buChar char="-"/>
            </a:pPr>
            <a:r>
              <a:rPr lang="de-DE" sz="1600" dirty="0"/>
              <a:t>auch kein „falscher“ Schlüssel, da keine Entwidmung (vor Bemerken des Diebstahls)</a:t>
            </a:r>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89793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12</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200150" lvl="2" indent="-285750" algn="just">
              <a:buFont typeface="Arial" panose="020B0604020202020204" pitchFamily="34" charset="0"/>
              <a:buChar char="•"/>
            </a:pPr>
            <a:r>
              <a:rPr lang="de-DE" sz="1600" dirty="0"/>
              <a:t>Unbenannter besonders schwerer Fall (+/-)</a:t>
            </a:r>
          </a:p>
          <a:p>
            <a:pPr marL="1200150" lvl="2" indent="-285750" algn="just">
              <a:buFont typeface="Wingdings" pitchFamily="2" charset="2"/>
              <a:buChar char="Ø"/>
            </a:pPr>
            <a:r>
              <a:rPr lang="de-DE" sz="1600" dirty="0"/>
              <a:t>fraglich (bzw.: soweit bejaht, problematisch), ob nicht ggf. Ausschluss nach § 243 II StGB greifen würde / greift</a:t>
            </a:r>
          </a:p>
          <a:p>
            <a:pPr marL="1200150" lvl="2" indent="-285750" algn="just">
              <a:buFont typeface="Wingdings" pitchFamily="2" charset="2"/>
              <a:buChar char="Ø"/>
            </a:pPr>
            <a:r>
              <a:rPr lang="de-DE" sz="1600" dirty="0"/>
              <a:t>Geltung auch für unbenannte besonders schwere Fälle (+/-)</a:t>
            </a:r>
          </a:p>
          <a:p>
            <a:pPr marL="1200150" lvl="2" indent="-285750" algn="just">
              <a:buFont typeface="Wingdings" pitchFamily="2" charset="2"/>
              <a:buChar char="Ø"/>
            </a:pPr>
            <a:r>
              <a:rPr lang="de-DE" sz="1600" dirty="0"/>
              <a:t>Geringwertigkeit fraglich, da Substanzwert des Schlüssels gering, aber wohl kein Verkehrswert und damit nach verbreiteter Auffassung kein Anwendungsfalls von § 243 II / § 248a StGB</a:t>
            </a:r>
          </a:p>
          <a:p>
            <a:pPr lvl="2" algn="just"/>
            <a:endParaRPr lang="de-DE" sz="1600" dirty="0"/>
          </a:p>
          <a:p>
            <a:pPr algn="just"/>
            <a:r>
              <a:rPr lang="de-DE" sz="1600" dirty="0"/>
              <a:t>Strafantragserfordernis nach § 248a StGB eher (-), vgl. o.</a:t>
            </a:r>
          </a:p>
          <a:p>
            <a:pPr algn="just"/>
            <a:endParaRPr lang="de-DE" sz="1600" dirty="0"/>
          </a:p>
          <a:p>
            <a:pPr algn="just"/>
            <a:r>
              <a:rPr lang="de-DE" sz="1600" dirty="0"/>
              <a:t>4. Ergebnis (+)</a:t>
            </a:r>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38686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13</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25488"/>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de-DE" sz="1600" b="1" dirty="0"/>
              <a:t>II. §§ 242, 244 I StGB </a:t>
            </a:r>
          </a:p>
          <a:p>
            <a:pPr algn="just"/>
            <a:r>
              <a:rPr lang="de-DE" sz="1600" dirty="0"/>
              <a:t>1. Tatbestand</a:t>
            </a:r>
          </a:p>
          <a:p>
            <a:pPr algn="just"/>
            <a:r>
              <a:rPr lang="de-DE" sz="1600" dirty="0"/>
              <a:t>a) Grunddelikt nach § 242 StGB (+), s.o.</a:t>
            </a:r>
          </a:p>
          <a:p>
            <a:pPr algn="just"/>
            <a:r>
              <a:rPr lang="de-DE" sz="1600" dirty="0"/>
              <a:t>b) Qualifikation nach § 244 I Nr. 1a StGB</a:t>
            </a:r>
          </a:p>
          <a:p>
            <a:pPr marL="1200150" lvl="2" indent="-285750" algn="just">
              <a:buFont typeface="Arial" panose="020B0604020202020204" pitchFamily="34" charset="0"/>
              <a:buChar char="•"/>
            </a:pPr>
            <a:r>
              <a:rPr lang="de-DE" sz="1600" dirty="0"/>
              <a:t>Küchenmesser als Waffe (-), da bei bestimmungsgemäßem Gebrauch nicht dazu bestimmt, Menschen zu verletzen (</a:t>
            </a:r>
            <a:r>
              <a:rPr lang="de-DE" sz="1600" dirty="0" err="1"/>
              <a:t>a.A</a:t>
            </a:r>
            <a:r>
              <a:rPr lang="de-DE" sz="1600" dirty="0"/>
              <a:t>. hinsichtlich der Definition bei entsprechender Begründung vertretbar, vgl. etwa auch </a:t>
            </a:r>
            <a:r>
              <a:rPr lang="de-DE" sz="1600" dirty="0" err="1"/>
              <a:t>Rspr</a:t>
            </a:r>
            <a:r>
              <a:rPr lang="de-DE" sz="1600" dirty="0"/>
              <a:t>. des BGH zur Schreckschusspistole als Waffe, BGHSt 48, 197)</a:t>
            </a:r>
          </a:p>
          <a:p>
            <a:pPr lvl="2" algn="just"/>
            <a:endParaRPr lang="de-DE" sz="1600" dirty="0"/>
          </a:p>
          <a:p>
            <a:pPr marL="1200150" lvl="2" indent="-285750" algn="just">
              <a:buFont typeface="Arial" panose="020B0604020202020204" pitchFamily="34" charset="0"/>
              <a:buChar char="•"/>
            </a:pPr>
            <a:r>
              <a:rPr lang="de-DE" sz="1600" dirty="0"/>
              <a:t>Küchenmesser als gefährliches Werkzeug</a:t>
            </a:r>
          </a:p>
          <a:p>
            <a:pPr marL="1200150" lvl="2" indent="-285750" algn="just">
              <a:buFont typeface="Wingdings" pitchFamily="2" charset="2"/>
              <a:buChar char="Ø"/>
            </a:pPr>
            <a:r>
              <a:rPr lang="de-DE" sz="1600" dirty="0"/>
              <a:t>Definition </a:t>
            </a:r>
            <a:r>
              <a:rPr lang="de-DE" sz="1600" dirty="0" err="1"/>
              <a:t>umstr</a:t>
            </a:r>
            <a:r>
              <a:rPr lang="de-DE" sz="1600" dirty="0"/>
              <a:t>., da von Gesetzgeber geplante Anlehnung an § 224 I Nr. 2 StGB nicht möglich</a:t>
            </a:r>
          </a:p>
          <a:p>
            <a:pPr marL="1200150" lvl="2" indent="-285750" algn="just">
              <a:buFont typeface="Wingdings" pitchFamily="2" charset="2"/>
              <a:buChar char="Ø"/>
            </a:pPr>
            <a:r>
              <a:rPr lang="de-DE" sz="1600" dirty="0" err="1"/>
              <a:t>e.A</a:t>
            </a:r>
            <a:r>
              <a:rPr lang="de-DE" sz="1600" dirty="0"/>
              <a:t>. subjektive Theorie: Vorbehalt der gefährlichen Verwendung (dagegen: bei Nr. 1a an sich gerade keine subjektive Komponente)</a:t>
            </a:r>
          </a:p>
          <a:p>
            <a:pPr marL="1200150" lvl="2" indent="-285750" algn="just">
              <a:buFont typeface="Wingdings" pitchFamily="2" charset="2"/>
              <a:buChar char="Ø"/>
            </a:pPr>
            <a:r>
              <a:rPr lang="de-DE" sz="1600" dirty="0" err="1"/>
              <a:t>a.A</a:t>
            </a:r>
            <a:r>
              <a:rPr lang="de-DE" sz="1600" dirty="0"/>
              <a:t>. objektive Theorie: generelle Widmung objektiv „Waffenersatzfunktion“</a:t>
            </a:r>
          </a:p>
          <a:p>
            <a:pPr marL="1200150" lvl="2" indent="-285750" algn="just">
              <a:buFont typeface="Wingdings" pitchFamily="2" charset="2"/>
              <a:buChar char="Ø"/>
            </a:pPr>
            <a:r>
              <a:rPr lang="de-DE" sz="1600" dirty="0"/>
              <a:t>je nach Argumentation beide Auffassungen vertretbar</a:t>
            </a:r>
          </a:p>
          <a:p>
            <a:pPr marL="1200150" lvl="2" indent="-285750">
              <a:buFont typeface="Wingdings" pitchFamily="2" charset="2"/>
              <a:buChar char="Ø"/>
            </a:pPr>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44812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14</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200150" lvl="2" indent="-285750" algn="just">
              <a:buFont typeface="Arial" panose="020B0604020202020204" pitchFamily="34" charset="0"/>
              <a:buChar char="•"/>
            </a:pPr>
            <a:r>
              <a:rPr lang="de-DE" sz="1600" dirty="0"/>
              <a:t>Beisichführen ggf. (+)</a:t>
            </a:r>
          </a:p>
          <a:p>
            <a:pPr marL="1200150" lvl="2" indent="-285750" algn="just">
              <a:buFont typeface="Arial" panose="020B0604020202020204" pitchFamily="34" charset="0"/>
              <a:buChar char="•"/>
            </a:pPr>
            <a:r>
              <a:rPr lang="de-DE" sz="1600" dirty="0"/>
              <a:t>Vorsatz hinsichtlich Beisichführens ggf. (+)</a:t>
            </a:r>
          </a:p>
          <a:p>
            <a:pPr lvl="2" algn="just"/>
            <a:endParaRPr lang="de-DE" sz="1600" dirty="0"/>
          </a:p>
          <a:p>
            <a:pPr algn="just"/>
            <a:r>
              <a:rPr lang="de-DE" sz="1600" dirty="0"/>
              <a:t>Qualifikation nach Abs. 1 Nr. 2 StGB: (-), da</a:t>
            </a:r>
          </a:p>
          <a:p>
            <a:pPr marL="1200150" lvl="2" indent="-285750" algn="just">
              <a:buFont typeface="Arial" panose="020B0604020202020204" pitchFamily="34" charset="0"/>
              <a:buChar char="•"/>
            </a:pPr>
            <a:r>
              <a:rPr lang="de-DE" sz="1600" dirty="0"/>
              <a:t>nach ganz </a:t>
            </a:r>
            <a:r>
              <a:rPr lang="de-DE" sz="1600" dirty="0" err="1"/>
              <a:t>h.M</a:t>
            </a:r>
            <a:r>
              <a:rPr lang="de-DE" sz="1600" dirty="0"/>
              <a:t>. mindestens drei Personen erforderlich</a:t>
            </a:r>
          </a:p>
          <a:p>
            <a:pPr marL="1200150" lvl="2" indent="-285750" algn="just">
              <a:buFont typeface="Arial" panose="020B0604020202020204" pitchFamily="34" charset="0"/>
              <a:buChar char="•"/>
            </a:pPr>
            <a:r>
              <a:rPr lang="de-DE" sz="1600" dirty="0"/>
              <a:t>kein Plan zur Begehung mehrerer Diebstähle ersichtlich</a:t>
            </a:r>
          </a:p>
          <a:p>
            <a:pPr marL="1200150" lvl="2" indent="-285750" algn="just">
              <a:buFont typeface="Arial" panose="020B0604020202020204" pitchFamily="34" charset="0"/>
              <a:buChar char="•"/>
            </a:pPr>
            <a:endParaRPr lang="de-DE" sz="1600" dirty="0"/>
          </a:p>
          <a:p>
            <a:pPr algn="just"/>
            <a:r>
              <a:rPr lang="de-DE" sz="1600" dirty="0"/>
              <a:t>Qualifikation nach Abs. 1 Nr. 3 StGB: (-), da</a:t>
            </a:r>
          </a:p>
          <a:p>
            <a:pPr marL="1200150" lvl="2" indent="-285750" algn="just">
              <a:buFont typeface="Arial" panose="020B0604020202020204" pitchFamily="34" charset="0"/>
              <a:buChar char="•"/>
            </a:pPr>
            <a:r>
              <a:rPr lang="de-DE" sz="1600" dirty="0"/>
              <a:t>Treppenhaus wohl schon keine Wohnung, da einschränkende Auslegung geboten, um Sprung vom Regelbeispiel auf Qualifikation zu rechtfertigen</a:t>
            </a:r>
          </a:p>
          <a:p>
            <a:pPr marL="1200150" lvl="2" indent="-285750" algn="just">
              <a:buFont typeface="Arial" panose="020B0604020202020204" pitchFamily="34" charset="0"/>
              <a:buChar char="•"/>
            </a:pPr>
            <a:r>
              <a:rPr lang="de-DE" sz="1600" dirty="0"/>
              <a:t>außerdem keine Tathandlung der Nr. 3, vgl. o. zu den entsprechenden Handlungen bei § 243 I 2 Nr. 1 StGB</a:t>
            </a:r>
          </a:p>
          <a:p>
            <a:pPr marL="1200150" lvl="2" indent="-285750" algn="just">
              <a:buFont typeface="Arial" panose="020B0604020202020204" pitchFamily="34" charset="0"/>
              <a:buChar char="•"/>
            </a:pPr>
            <a:endParaRPr lang="de-DE" sz="1600" dirty="0"/>
          </a:p>
          <a:p>
            <a:pPr algn="just"/>
            <a:r>
              <a:rPr lang="de-DE" sz="1600" dirty="0"/>
              <a:t>Soweit bejaht, verdrängt § 244 den § 242 (ggf. auch </a:t>
            </a:r>
            <a:r>
              <a:rPr lang="de-DE" sz="1600" dirty="0" err="1"/>
              <a:t>i.V.m</a:t>
            </a:r>
            <a:r>
              <a:rPr lang="de-DE" sz="1600" dirty="0"/>
              <a:t>. § 243) StGB</a:t>
            </a:r>
          </a:p>
          <a:p>
            <a:pPr marL="1200150" lvl="2" indent="-285750">
              <a:buFont typeface="Arial" panose="020B0604020202020204" pitchFamily="34" charset="0"/>
              <a:buChar char="•"/>
            </a:pPr>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69380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15</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III. § 246 StGB</a:t>
            </a:r>
            <a:endParaRPr lang="de-DE" sz="1600" b="1" dirty="0">
              <a:latin typeface="Times"/>
              <a:ea typeface="Times New Roman" panose="02020603050405020304" pitchFamily="18" charset="0"/>
              <a:cs typeface="Times New Roman" panose="02020603050405020304" pitchFamily="18" charset="0"/>
            </a:endParaRPr>
          </a:p>
          <a:p>
            <a:pPr marL="270510" indent="-270510" algn="just">
              <a:lnSpc>
                <a:spcPct val="115000"/>
              </a:lnSpc>
              <a:spcBef>
                <a:spcPts val="3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tatbestandlich (+), aber formelle Subsidiarität</a:t>
            </a:r>
            <a:endParaRPr lang="de-DE"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IV. § 123 StGB </a:t>
            </a:r>
          </a:p>
          <a:p>
            <a:pPr marL="270510" indent="-270510" algn="just">
              <a:spcBef>
                <a:spcPts val="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Tatbestand</a:t>
            </a:r>
            <a:endParaRPr lang="de-DE" sz="1600" dirty="0">
              <a:latin typeface="Times New Roman" panose="02020603050405020304" pitchFamily="18" charset="0"/>
              <a:ea typeface="Times New Roman" panose="02020603050405020304" pitchFamily="18" charset="0"/>
            </a:endParaRPr>
          </a:p>
          <a:p>
            <a:pPr marL="270510" indent="-270510" algn="just">
              <a:spcBef>
                <a:spcPts val="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Geschützte Räumlichkeit:</a:t>
            </a:r>
            <a:endParaRPr lang="de-DE" sz="1600" dirty="0">
              <a:effectLst/>
              <a:latin typeface="Times New Roman" panose="02020603050405020304" pitchFamily="18" charset="0"/>
              <a:ea typeface="Times New Roman" panose="02020603050405020304" pitchFamily="18" charset="0"/>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Hausflur (+)</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Wohnung des C (+)</a:t>
            </a:r>
          </a:p>
          <a:p>
            <a:pPr lvl="2" algn="just">
              <a:lnSpc>
                <a:spcPct val="115000"/>
              </a:lnSpc>
              <a:spcBef>
                <a:spcPts val="240"/>
              </a:spcBef>
              <a:tabLst>
                <a:tab pos="2361565" algn="l"/>
              </a:tabLst>
            </a:pPr>
            <a:endParaRPr lang="de-DE" sz="1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240"/>
              </a:spcBef>
              <a:tabLst>
                <a:tab pos="2361565" algn="l"/>
              </a:tabLst>
            </a:pPr>
            <a:r>
              <a:rPr lang="de-DE" sz="1600" dirty="0">
                <a:cs typeface="Times New Roman" panose="02020603050405020304" pitchFamily="18" charset="0"/>
              </a:rPr>
              <a:t>Eindringen: Betreten gegen den Willen des Berechtigten</a:t>
            </a: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hinsichtlich Wohnung des C: (-), da von C Wohnungstür geöffnet; evtl. Irrtum des C ist unbeachtlich</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hinsichtlich Hausflur:</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143000" lvl="2" indent="-228600" algn="just">
              <a:lnSpc>
                <a:spcPct val="115000"/>
              </a:lnSpc>
              <a:spcBef>
                <a:spcPts val="240"/>
              </a:spcBef>
              <a:buSzPts val="1400"/>
              <a:buFont typeface="Symbol" pitchFamily="2" charset="2"/>
              <a:buChar char=""/>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Betreten mit Schlüssel schließt Eindringen nicht aus, da dem A nicht dafür übergeben</a:t>
            </a:r>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9803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16</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143000" lvl="2" indent="-228600" algn="just">
              <a:lnSpc>
                <a:spcPct val="115000"/>
              </a:lnSpc>
              <a:spcBef>
                <a:spcPts val="240"/>
              </a:spcBef>
              <a:buSzPts val="1400"/>
              <a:buFont typeface="Symbol" pitchFamily="2" charset="2"/>
              <a:buChar char=""/>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aber Betreten eines Hausflurs im Mehrparteienhaus jedenfalls bei Freunden / Bekannten eines der Mitbewohners evtl. mit deren grundsätzlichen Einverständnis</a:t>
            </a:r>
            <a:br>
              <a:rPr lang="de-DE" sz="1600" dirty="0">
                <a:effectLst/>
                <a:latin typeface="Segoe UI" panose="020B0502040204020203" pitchFamily="34" charset="0"/>
                <a:ea typeface="Times New Roman" panose="02020603050405020304" pitchFamily="18" charset="0"/>
                <a:cs typeface="Times New Roman" panose="02020603050405020304" pitchFamily="18" charset="0"/>
              </a:rPr>
            </a:b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so auch hier bezüglich C, der nur aus Trägheit nicht geöffnet hatte (beide Auffassungen vertretbar)</a:t>
            </a:r>
          </a:p>
          <a:p>
            <a:pPr marL="1143000" lvl="2" indent="-228600" algn="just">
              <a:lnSpc>
                <a:spcPct val="115000"/>
              </a:lnSpc>
              <a:spcBef>
                <a:spcPts val="240"/>
              </a:spcBef>
              <a:buSzPts val="1400"/>
              <a:buFont typeface="Symbol" pitchFamily="2" charset="2"/>
              <a:buChar char=""/>
              <a:tabLst>
                <a:tab pos="3663315" algn="l"/>
              </a:tabLst>
            </a:pPr>
            <a:endParaRPr lang="de-DE" sz="1600" dirty="0">
              <a:effectLst/>
              <a:latin typeface="Times"/>
              <a:ea typeface="Times New Roman" panose="02020603050405020304" pitchFamily="18" charset="0"/>
              <a:cs typeface="Symbol" pitchFamily="2" charset="2"/>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falls bejaht: Vorsatz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falls bejaht: Rechtswidrigkeit, Schuld (+), auch Strafantrag nach § 123 II StGB (+)</a:t>
            </a:r>
          </a:p>
          <a:p>
            <a:pPr algn="just">
              <a:lnSpc>
                <a:spcPct val="115000"/>
              </a:lnSpc>
              <a:spcBef>
                <a:spcPts val="900"/>
              </a:spcBef>
            </a:pPr>
            <a:endParaRPr lang="de-DE" sz="1600" dirty="0">
              <a:ea typeface="Times New Roman" panose="02020603050405020304" pitchFamily="18" charset="0"/>
              <a:cs typeface="Times New Roman" panose="02020603050405020304" pitchFamily="18" charset="0"/>
            </a:endParaRPr>
          </a:p>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B. Strafbarkeit des B</a:t>
            </a:r>
            <a:endParaRPr lang="de-DE" sz="1600" b="1" dirty="0">
              <a:effectLst/>
              <a:latin typeface="Times"/>
              <a:ea typeface="Times New Roman" panose="02020603050405020304" pitchFamily="18" charset="0"/>
              <a:cs typeface="Times New Roman" panose="02020603050405020304" pitchFamily="18" charset="0"/>
            </a:endParaRPr>
          </a:p>
          <a:p>
            <a:pPr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Diebstahl durch A nicht von Tatplan erfasst, keine Zurechnung nach § 25 II StGB</a:t>
            </a:r>
            <a:endParaRPr lang="de-DE" sz="1600" dirty="0">
              <a:latin typeface="Times New Roman" panose="02020603050405020304" pitchFamily="18" charset="0"/>
              <a:ea typeface="Times New Roman" panose="02020603050405020304" pitchFamily="18" charset="0"/>
            </a:endParaRPr>
          </a:p>
          <a:p>
            <a:pPr marL="285750" indent="-28575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123 StGB zwar – bejahendenfalls – objektiv auch selbst verwirklicht, aber kein Vorsatz, da Annahme eines tatbestandsausschließenden Einverständnisses des C durch Öffnen der Türe</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lvl="2"/>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92332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17</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2. Tatkomplex: Geschehen in der Wohnung des C</a:t>
            </a:r>
            <a:endParaRPr lang="de-DE" sz="1600" b="1" dirty="0">
              <a:effectLst/>
              <a:latin typeface="Times"/>
              <a:ea typeface="Times New Roman" panose="02020603050405020304" pitchFamily="18" charset="0"/>
              <a:cs typeface="Times New Roman" panose="02020603050405020304" pitchFamily="18" charset="0"/>
            </a:endParaRPr>
          </a:p>
          <a:p>
            <a:pPr marL="270510" indent="-270510" algn="just">
              <a:lnSpc>
                <a:spcPct val="115000"/>
              </a:lnSpc>
              <a:spcBef>
                <a:spcPts val="6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A. Strafbarkeit von A und B</a:t>
            </a:r>
            <a:endParaRPr lang="de-DE" sz="1600" b="1" dirty="0">
              <a:effectLst/>
              <a:latin typeface="Times"/>
              <a:ea typeface="Times New Roman" panose="02020603050405020304" pitchFamily="18" charset="0"/>
              <a:cs typeface="Times New Roman" panose="02020603050405020304" pitchFamily="18" charset="0"/>
            </a:endParaRPr>
          </a:p>
          <a:p>
            <a:pPr marL="270510" indent="-270510" algn="just">
              <a:lnSpc>
                <a:spcPct val="115000"/>
              </a:lnSpc>
              <a:spcBef>
                <a:spcPts val="6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 §§ 212, 211, 22, 23 I, 25 II StGB</a:t>
            </a:r>
            <a:endParaRPr lang="de-DE" sz="1600" dirty="0">
              <a:effectLst/>
              <a:latin typeface="Times New Roman" panose="02020603050405020304" pitchFamily="18" charset="0"/>
              <a:ea typeface="Times New Roman" panose="02020603050405020304" pitchFamily="18" charset="0"/>
            </a:endParaRPr>
          </a:p>
          <a:p>
            <a:pPr lvl="2"/>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04559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3"/>
          </p:nvPr>
        </p:nvSpPr>
        <p:spPr/>
        <p:txBody>
          <a:bodyPr/>
          <a:lstStyle/>
          <a:p>
            <a:r>
              <a:rPr lang="de-DE" dirty="0"/>
              <a:t>EXKURS: THEORIE – MITTÄTERSCHAFT</a:t>
            </a:r>
          </a:p>
        </p:txBody>
      </p:sp>
      <p:sp>
        <p:nvSpPr>
          <p:cNvPr id="26627" name="Foliennummernplatzhalt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18</a:t>
            </a:fld>
            <a:endParaRPr lang="de-DE" altLang="de-DE">
              <a:solidFill>
                <a:schemeClr val="bg1"/>
              </a:solidFill>
              <a:latin typeface="Segoe UI" panose="020B0502040204020203" pitchFamily="34" charset="0"/>
            </a:endParaRPr>
          </a:p>
        </p:txBody>
      </p:sp>
    </p:spTree>
    <p:extLst>
      <p:ext uri="{BB962C8B-B14F-4D97-AF65-F5344CB8AC3E}">
        <p14:creationId xmlns:p14="http://schemas.microsoft.com/office/powerpoint/2010/main" val="421361510"/>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19</a:t>
            </a:fld>
            <a:endParaRPr lang="de-DE" altLang="de-DE">
              <a:solidFill>
                <a:schemeClr val="bg1"/>
              </a:solidFill>
              <a:latin typeface="Segoe UI" panose="020B0502040204020203" pitchFamily="34" charset="0"/>
            </a:endParaRPr>
          </a:p>
        </p:txBody>
      </p:sp>
      <p:sp>
        <p:nvSpPr>
          <p:cNvPr id="7" name="Inhaltsplatzhalter 2">
            <a:extLst>
              <a:ext uri="{FF2B5EF4-FFF2-40B4-BE49-F238E27FC236}">
                <a16:creationId xmlns:a16="http://schemas.microsoft.com/office/drawing/2014/main" id="{6AA8FD57-DF4F-9447-8380-0438985801A0}"/>
              </a:ext>
            </a:extLst>
          </p:cNvPr>
          <p:cNvSpPr txBox="1">
            <a:spLocks/>
          </p:cNvSpPr>
          <p:nvPr/>
        </p:nvSpPr>
        <p:spPr>
          <a:xfrm>
            <a:off x="429022" y="1052736"/>
            <a:ext cx="10275490" cy="4968552"/>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buFont typeface="Franklin Gothic Book" panose="020B0503020102020204" pitchFamily="34" charset="0"/>
              <a:buNone/>
            </a:pPr>
            <a:endParaRPr lang="de-DE" sz="200" b="1" dirty="0">
              <a:solidFill>
                <a:srgbClr val="1F497D"/>
              </a:solidFill>
              <a:cs typeface="Calibri" panose="020F0502020204030204" pitchFamily="34" charset="0"/>
            </a:endParaRPr>
          </a:p>
        </p:txBody>
      </p:sp>
      <p:sp>
        <p:nvSpPr>
          <p:cNvPr id="10" name="Textfeld 9">
            <a:extLst>
              <a:ext uri="{FF2B5EF4-FFF2-40B4-BE49-F238E27FC236}">
                <a16:creationId xmlns:a16="http://schemas.microsoft.com/office/drawing/2014/main" id="{6D5AA07B-B105-7244-B20C-2A642BDDB85B}"/>
              </a:ext>
            </a:extLst>
          </p:cNvPr>
          <p:cNvSpPr txBox="1"/>
          <p:nvPr/>
        </p:nvSpPr>
        <p:spPr>
          <a:xfrm>
            <a:off x="479377" y="379182"/>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Mittäterschaft – § 25 II StGB</a:t>
            </a:r>
          </a:p>
        </p:txBody>
      </p:sp>
      <p:sp>
        <p:nvSpPr>
          <p:cNvPr id="8" name="Textfeld 7">
            <a:extLst>
              <a:ext uri="{FF2B5EF4-FFF2-40B4-BE49-F238E27FC236}">
                <a16:creationId xmlns:a16="http://schemas.microsoft.com/office/drawing/2014/main" id="{253C0065-9847-B449-AEAD-A70070AB74B0}"/>
              </a:ext>
            </a:extLst>
          </p:cNvPr>
          <p:cNvSpPr txBox="1"/>
          <p:nvPr/>
        </p:nvSpPr>
        <p:spPr>
          <a:xfrm>
            <a:off x="429022" y="1052736"/>
            <a:ext cx="10275490" cy="4832092"/>
          </a:xfrm>
          <a:prstGeom prst="rect">
            <a:avLst/>
          </a:prstGeom>
          <a:noFill/>
        </p:spPr>
        <p:txBody>
          <a:bodyPr wrap="square" rtlCol="0">
            <a:spAutoFit/>
          </a:bodyPr>
          <a:lstStyle/>
          <a:p>
            <a:pPr algn="just"/>
            <a:r>
              <a:rPr lang="de-DE" sz="1400" b="1" dirty="0">
                <a:solidFill>
                  <a:schemeClr val="tx2"/>
                </a:solidFill>
                <a:cs typeface="Arial" panose="020B0604020202020204" pitchFamily="34" charset="0"/>
              </a:rPr>
              <a:t>I. Grundlagen</a:t>
            </a:r>
          </a:p>
          <a:p>
            <a:pPr algn="just"/>
            <a:r>
              <a:rPr lang="de-DE" sz="1400" dirty="0">
                <a:solidFill>
                  <a:schemeClr val="tx2"/>
                </a:solidFill>
                <a:cs typeface="Arial" panose="020B0604020202020204" pitchFamily="34" charset="0"/>
                <a:sym typeface="Wingdings"/>
              </a:rPr>
              <a:t>Die Mittäterschaft beruht </a:t>
            </a:r>
            <a:r>
              <a:rPr lang="de-DE" sz="1400" dirty="0" err="1">
                <a:solidFill>
                  <a:schemeClr val="tx2"/>
                </a:solidFill>
                <a:cs typeface="Arial" panose="020B0604020202020204" pitchFamily="34" charset="0"/>
                <a:sym typeface="Wingdings"/>
              </a:rPr>
              <a:t>grds</a:t>
            </a:r>
            <a:r>
              <a:rPr lang="de-DE" sz="1400" dirty="0">
                <a:solidFill>
                  <a:schemeClr val="tx2"/>
                </a:solidFill>
                <a:cs typeface="Arial" panose="020B0604020202020204" pitchFamily="34" charset="0"/>
                <a:sym typeface="Wingdings"/>
              </a:rPr>
              <a:t>. auf dem Prinzip </a:t>
            </a:r>
            <a:r>
              <a:rPr lang="de-DE" sz="1400" b="1" dirty="0">
                <a:solidFill>
                  <a:schemeClr val="tx2"/>
                </a:solidFill>
                <a:cs typeface="Arial" panose="020B0604020202020204" pitchFamily="34" charset="0"/>
                <a:sym typeface="Wingdings"/>
              </a:rPr>
              <a:t>des arbeitsteiligen Zusammenwirkens </a:t>
            </a:r>
            <a:r>
              <a:rPr lang="de-DE" sz="1400" dirty="0">
                <a:solidFill>
                  <a:schemeClr val="tx2"/>
                </a:solidFill>
                <a:cs typeface="Arial" panose="020B0604020202020204" pitchFamily="34" charset="0"/>
                <a:sym typeface="Wingdings"/>
              </a:rPr>
              <a:t>und der </a:t>
            </a:r>
            <a:r>
              <a:rPr lang="de-DE" sz="1400" b="1" dirty="0">
                <a:solidFill>
                  <a:schemeClr val="tx2"/>
                </a:solidFill>
                <a:cs typeface="Arial" panose="020B0604020202020204" pitchFamily="34" charset="0"/>
                <a:sym typeface="Wingdings"/>
              </a:rPr>
              <a:t>funktionellen Rollenverteilung:</a:t>
            </a:r>
          </a:p>
          <a:p>
            <a:pPr algn="just"/>
            <a:endParaRPr lang="de-DE" sz="1400" b="1" dirty="0">
              <a:solidFill>
                <a:schemeClr val="tx2"/>
              </a:solidFill>
              <a:cs typeface="Arial" panose="020B0604020202020204" pitchFamily="34" charset="0"/>
              <a:sym typeface="Wingdings"/>
            </a:endParaRPr>
          </a:p>
          <a:p>
            <a:pPr marL="342900" indent="-342900" algn="just">
              <a:buFont typeface="Wingdings" charset="0"/>
              <a:buChar char="à"/>
            </a:pPr>
            <a:r>
              <a:rPr lang="de-DE" sz="1400" dirty="0">
                <a:solidFill>
                  <a:schemeClr val="tx2"/>
                </a:solidFill>
                <a:cs typeface="Arial" panose="020B0604020202020204" pitchFamily="34" charset="0"/>
                <a:sym typeface="Wingdings"/>
              </a:rPr>
              <a:t>Die Mittäter verwirklichen einen </a:t>
            </a:r>
            <a:r>
              <a:rPr lang="de-DE" sz="1400" b="1" dirty="0">
                <a:solidFill>
                  <a:schemeClr val="tx2"/>
                </a:solidFill>
                <a:cs typeface="Arial" panose="020B0604020202020204" pitchFamily="34" charset="0"/>
                <a:sym typeface="Wingdings"/>
              </a:rPr>
              <a:t>gemeinsamen Tatplan (und damit einen Straftatbestand) </a:t>
            </a:r>
            <a:r>
              <a:rPr lang="de-DE" sz="1400" dirty="0">
                <a:solidFill>
                  <a:schemeClr val="tx2"/>
                </a:solidFill>
                <a:cs typeface="Arial" panose="020B0604020202020204" pitchFamily="34" charset="0"/>
                <a:sym typeface="Wingdings"/>
              </a:rPr>
              <a:t>durch eine </a:t>
            </a:r>
            <a:r>
              <a:rPr lang="de-DE" sz="1400" b="1" dirty="0">
                <a:solidFill>
                  <a:schemeClr val="tx2"/>
                </a:solidFill>
                <a:cs typeface="Arial" panose="020B0604020202020204" pitchFamily="34" charset="0"/>
                <a:sym typeface="Wingdings"/>
              </a:rPr>
              <a:t>gemeinsame, arbeitsteilige Tatausführung</a:t>
            </a:r>
          </a:p>
          <a:p>
            <a:pPr marL="342900" indent="-342900" algn="just">
              <a:buFont typeface="Wingdings" charset="0"/>
              <a:buChar char="à"/>
            </a:pPr>
            <a:r>
              <a:rPr lang="de-DE" sz="1400" dirty="0">
                <a:solidFill>
                  <a:schemeClr val="tx2"/>
                </a:solidFill>
                <a:cs typeface="Arial" panose="020B0604020202020204" pitchFamily="34" charset="0"/>
                <a:sym typeface="Wingdings"/>
              </a:rPr>
              <a:t>Die jeweiligen (nicht selbst vorgenommenen) Tatbeiträge werden demnach den Mitwirkenden zugerechnet, sodass jeder Beteiligte </a:t>
            </a:r>
            <a:r>
              <a:rPr lang="de-DE" sz="1400" dirty="0" err="1">
                <a:solidFill>
                  <a:schemeClr val="tx2"/>
                </a:solidFill>
                <a:cs typeface="Arial" panose="020B0604020202020204" pitchFamily="34" charset="0"/>
                <a:sym typeface="Wingdings"/>
              </a:rPr>
              <a:t>i.E.</a:t>
            </a:r>
            <a:r>
              <a:rPr lang="de-DE" sz="1400" dirty="0">
                <a:solidFill>
                  <a:schemeClr val="tx2"/>
                </a:solidFill>
                <a:cs typeface="Arial" panose="020B0604020202020204" pitchFamily="34" charset="0"/>
                <a:sym typeface="Wingdings"/>
              </a:rPr>
              <a:t> als (Mit-)Täter bestraft werden kann!</a:t>
            </a:r>
          </a:p>
          <a:p>
            <a:pPr algn="just"/>
            <a:endParaRPr lang="de-DE" sz="1400" dirty="0">
              <a:solidFill>
                <a:schemeClr val="tx2"/>
              </a:solidFill>
              <a:cs typeface="Arial" panose="020B0604020202020204" pitchFamily="34" charset="0"/>
              <a:sym typeface="Wingdings"/>
            </a:endParaRPr>
          </a:p>
          <a:p>
            <a:r>
              <a:rPr lang="de-DE" sz="1400" b="1" dirty="0">
                <a:solidFill>
                  <a:schemeClr val="tx2"/>
                </a:solidFill>
                <a:cs typeface="Arial" panose="020B0604020202020204" pitchFamily="34" charset="0"/>
              </a:rPr>
              <a:t>II. Wirkung der Rechtsfigur nach § 25 II StGB</a:t>
            </a:r>
          </a:p>
          <a:p>
            <a:r>
              <a:rPr lang="de-DE" sz="1400" dirty="0">
                <a:solidFill>
                  <a:schemeClr val="tx2"/>
                </a:solidFill>
                <a:cs typeface="Arial" panose="020B0604020202020204" pitchFamily="34" charset="0"/>
                <a:sym typeface="Wingdings"/>
              </a:rPr>
              <a:t>= </a:t>
            </a:r>
            <a:r>
              <a:rPr lang="de-DE" sz="1400" b="1" dirty="0">
                <a:solidFill>
                  <a:schemeClr val="tx2"/>
                </a:solidFill>
                <a:cs typeface="Arial" panose="020B0604020202020204" pitchFamily="34" charset="0"/>
              </a:rPr>
              <a:t>„Zurechnungsnorm“ für Tathandlungen/Tatbeiträge (= Prüfungsstandort)</a:t>
            </a:r>
          </a:p>
          <a:p>
            <a:endParaRPr lang="de-DE" sz="1400" dirty="0">
              <a:solidFill>
                <a:schemeClr val="tx2"/>
              </a:solidFill>
              <a:cs typeface="Arial" panose="020B0604020202020204" pitchFamily="34" charset="0"/>
            </a:endParaRPr>
          </a:p>
          <a:p>
            <a:r>
              <a:rPr lang="de-DE" sz="1400" i="1" dirty="0">
                <a:solidFill>
                  <a:schemeClr val="tx2"/>
                </a:solidFill>
                <a:cs typeface="Arial" panose="020B0604020202020204" pitchFamily="34" charset="0"/>
                <a:sym typeface="Wingdings"/>
              </a:rPr>
              <a:t>Mittäterschaft liegt vor, wenn mehrere die Tat gemeinschaftlich begehen, § 25 II StGB. Erforderlich ist also ein bewusstes und gewolltes Zusammenwirken mehrerer, also die </a:t>
            </a:r>
            <a:r>
              <a:rPr lang="de-DE" sz="1400" b="1" i="1" dirty="0">
                <a:solidFill>
                  <a:schemeClr val="tx2"/>
                </a:solidFill>
                <a:cs typeface="Arial" panose="020B0604020202020204" pitchFamily="34" charset="0"/>
                <a:sym typeface="Wingdings"/>
              </a:rPr>
              <a:t>gemeinsame Tatbegehung </a:t>
            </a:r>
            <a:r>
              <a:rPr lang="de-DE" sz="1400" i="1" dirty="0">
                <a:solidFill>
                  <a:schemeClr val="tx2"/>
                </a:solidFill>
                <a:cs typeface="Arial" panose="020B0604020202020204" pitchFamily="34" charset="0"/>
                <a:sym typeface="Wingdings"/>
              </a:rPr>
              <a:t>aufgrund eines </a:t>
            </a:r>
            <a:r>
              <a:rPr lang="de-DE" sz="1400" b="1" i="1" dirty="0">
                <a:solidFill>
                  <a:schemeClr val="tx2"/>
                </a:solidFill>
                <a:cs typeface="Arial" panose="020B0604020202020204" pitchFamily="34" charset="0"/>
                <a:sym typeface="Wingdings"/>
              </a:rPr>
              <a:t>gemeinsamen Tatentschlusses:</a:t>
            </a:r>
          </a:p>
          <a:p>
            <a:endParaRPr lang="de-DE" sz="1400" b="1" dirty="0">
              <a:solidFill>
                <a:schemeClr val="tx2"/>
              </a:solidFill>
              <a:cs typeface="Arial" panose="020B0604020202020204" pitchFamily="34" charset="0"/>
            </a:endParaRPr>
          </a:p>
          <a:p>
            <a:r>
              <a:rPr lang="de-DE" sz="1400" b="1" dirty="0">
                <a:solidFill>
                  <a:schemeClr val="tx2"/>
                </a:solidFill>
                <a:cs typeface="Arial" panose="020B0604020202020204" pitchFamily="34" charset="0"/>
              </a:rPr>
              <a:t>1. Gemeinsame Tatentschluss (Tatplan)</a:t>
            </a:r>
          </a:p>
          <a:p>
            <a:pPr marL="342900" indent="-342900" algn="just">
              <a:buFont typeface="Wingdings" charset="0"/>
              <a:buChar char="à"/>
            </a:pPr>
            <a:r>
              <a:rPr lang="de-DE" sz="1400" dirty="0">
                <a:solidFill>
                  <a:schemeClr val="tx2"/>
                </a:solidFill>
                <a:cs typeface="Arial" panose="020B0604020202020204" pitchFamily="34" charset="0"/>
                <a:sym typeface="Wingdings"/>
              </a:rPr>
              <a:t>Vorheriger Kommunikationsakt, also Einvernehmen, zwischen den Mittätern erforderlich; konkludent oder ausdrücklich</a:t>
            </a:r>
          </a:p>
          <a:p>
            <a:pPr marL="342900" indent="-342900" algn="just">
              <a:buFont typeface="Wingdings" charset="0"/>
              <a:buChar char="à"/>
            </a:pPr>
            <a:r>
              <a:rPr lang="de-DE" sz="1400" dirty="0">
                <a:solidFill>
                  <a:schemeClr val="tx2"/>
                </a:solidFill>
                <a:cs typeface="Arial" panose="020B0604020202020204" pitchFamily="34" charset="0"/>
                <a:sym typeface="Wingdings"/>
              </a:rPr>
              <a:t>Der Tatentschluss stellt sowohl die Grundlage als auch die Grenze der möglichen Zurechnung der Tatbeiträge dar (siehe bspw. hierzu Übersicht zum Exzess)</a:t>
            </a:r>
            <a:endParaRPr lang="de-DE" sz="1400" dirty="0">
              <a:solidFill>
                <a:schemeClr val="tx2"/>
              </a:solidFill>
              <a:cs typeface="Arial" panose="020B0604020202020204" pitchFamily="34" charset="0"/>
            </a:endParaRPr>
          </a:p>
          <a:p>
            <a:endParaRPr lang="de-DE" sz="1400" b="1" dirty="0">
              <a:solidFill>
                <a:schemeClr val="tx2"/>
              </a:solidFill>
              <a:cs typeface="Arial" panose="020B0604020202020204" pitchFamily="34" charset="0"/>
            </a:endParaRPr>
          </a:p>
          <a:p>
            <a:r>
              <a:rPr lang="de-DE" sz="1400" b="1" dirty="0">
                <a:solidFill>
                  <a:schemeClr val="tx2"/>
                </a:solidFill>
                <a:cs typeface="Arial" panose="020B0604020202020204" pitchFamily="34" charset="0"/>
              </a:rPr>
              <a:t>2. Gemeinsame Tatbegehung</a:t>
            </a:r>
          </a:p>
          <a:p>
            <a:r>
              <a:rPr lang="de-DE" sz="1400" dirty="0">
                <a:solidFill>
                  <a:schemeClr val="tx2"/>
                </a:solidFill>
                <a:cs typeface="Arial" panose="020B0604020202020204" pitchFamily="34" charset="0"/>
                <a:sym typeface="Wingdings"/>
              </a:rPr>
              <a:t> </a:t>
            </a:r>
            <a:r>
              <a:rPr lang="de-DE" sz="1400" dirty="0" err="1">
                <a:solidFill>
                  <a:schemeClr val="tx2"/>
                </a:solidFill>
                <a:cs typeface="Arial" panose="020B0604020202020204" pitchFamily="34" charset="0"/>
                <a:sym typeface="Wingdings"/>
              </a:rPr>
              <a:t>Grds</a:t>
            </a:r>
            <a:r>
              <a:rPr lang="de-DE" sz="1400" dirty="0">
                <a:solidFill>
                  <a:schemeClr val="tx2"/>
                </a:solidFill>
                <a:cs typeface="Arial" panose="020B0604020202020204" pitchFamily="34" charset="0"/>
                <a:sym typeface="Wingdings"/>
              </a:rPr>
              <a:t>. unproblematisch, wenn jeder Mittäter (arbeitsteilig) die Tat(-handlung) selbst ausgeführt hat (funktionelle Tatherrschaft)</a:t>
            </a:r>
          </a:p>
        </p:txBody>
      </p:sp>
      <p:sp>
        <p:nvSpPr>
          <p:cNvPr id="6" name="Rechteck 5">
            <a:extLst>
              <a:ext uri="{FF2B5EF4-FFF2-40B4-BE49-F238E27FC236}">
                <a16:creationId xmlns:a16="http://schemas.microsoft.com/office/drawing/2014/main" id="{75819094-8E83-0E49-A256-210EC4DEA3D7}"/>
              </a:ext>
            </a:extLst>
          </p:cNvPr>
          <p:cNvSpPr/>
          <p:nvPr/>
        </p:nvSpPr>
        <p:spPr>
          <a:xfrm>
            <a:off x="10704512" y="1988840"/>
            <a:ext cx="1368152" cy="18722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b="1" dirty="0">
                <a:solidFill>
                  <a:schemeClr val="tx2"/>
                </a:solidFill>
                <a:cs typeface="Arial" panose="020B0604020202020204" pitchFamily="34" charset="0"/>
                <a:sym typeface="Wingdings"/>
              </a:rPr>
              <a:t>Beachte: </a:t>
            </a:r>
            <a:r>
              <a:rPr lang="de-DE" sz="1400" dirty="0">
                <a:solidFill>
                  <a:schemeClr val="tx2"/>
                </a:solidFill>
                <a:cs typeface="Arial" panose="020B0604020202020204" pitchFamily="34" charset="0"/>
                <a:sym typeface="Wingdings"/>
              </a:rPr>
              <a:t>Eine Zurechnung findet bei eigenhändigen Delikten nicht statt (vgl. Mittelbare Täterschaft)!</a:t>
            </a:r>
          </a:p>
        </p:txBody>
      </p:sp>
      <p:cxnSp>
        <p:nvCxnSpPr>
          <p:cNvPr id="13" name="Gerade Verbindung 12">
            <a:extLst>
              <a:ext uri="{FF2B5EF4-FFF2-40B4-BE49-F238E27FC236}">
                <a16:creationId xmlns:a16="http://schemas.microsoft.com/office/drawing/2014/main" id="{ADDBD5F3-7E77-7047-BEF7-14EE2F785557}"/>
              </a:ext>
            </a:extLst>
          </p:cNvPr>
          <p:cNvCxnSpPr>
            <a:cxnSpLocks/>
            <a:endCxn id="6" idx="1"/>
          </p:cNvCxnSpPr>
          <p:nvPr/>
        </p:nvCxnSpPr>
        <p:spPr>
          <a:xfrm>
            <a:off x="429022" y="2924944"/>
            <a:ext cx="1027549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503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
                                            <p:txEl>
                                              <p:pRg st="16" end="1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6" name="Fußzeilenplatzhalter 1"/>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42785" cy="584775"/>
          </a:xfrm>
          <a:prstGeom prst="rect">
            <a:avLst/>
          </a:prstGeom>
          <a:solidFill>
            <a:schemeClr val="tx2"/>
          </a:solidFill>
        </p:spPr>
        <p:txBody>
          <a:bodyPr wrap="square">
            <a:spAutoFit/>
          </a:bodyPr>
          <a:lstStyle/>
          <a:p>
            <a:pPr>
              <a:buFont typeface="Lucida Grande" pitchFamily="80" charset="0"/>
              <a:buNone/>
            </a:pPr>
            <a:r>
              <a:rPr lang="de-DE" altLang="de-DE" sz="3200" b="1">
                <a:solidFill>
                  <a:schemeClr val="bg1"/>
                </a:solidFill>
              </a:rPr>
              <a:t>Allgemeines und Ergebnis</a:t>
            </a:r>
          </a:p>
        </p:txBody>
      </p:sp>
      <p:sp>
        <p:nvSpPr>
          <p:cNvPr id="3" name="Textfeld 2">
            <a:extLst>
              <a:ext uri="{FF2B5EF4-FFF2-40B4-BE49-F238E27FC236}">
                <a16:creationId xmlns:a16="http://schemas.microsoft.com/office/drawing/2014/main" id="{FFF3DC28-E33C-1543-9650-A7D9DB5E4CED}"/>
              </a:ext>
            </a:extLst>
          </p:cNvPr>
          <p:cNvSpPr txBox="1"/>
          <p:nvPr/>
        </p:nvSpPr>
        <p:spPr>
          <a:xfrm>
            <a:off x="479376" y="1731580"/>
            <a:ext cx="10378057" cy="4708981"/>
          </a:xfrm>
          <a:prstGeom prst="rect">
            <a:avLst/>
          </a:prstGeom>
          <a:noFill/>
        </p:spPr>
        <p:txBody>
          <a:bodyPr wrap="square" rtlCol="0">
            <a:spAutoFit/>
          </a:bodyPr>
          <a:lstStyle/>
          <a:p>
            <a:pPr marL="342900" indent="-342900">
              <a:buFont typeface="Arial" panose="020B0604020202020204" pitchFamily="34" charset="0"/>
              <a:buChar char="•"/>
            </a:pPr>
            <a:r>
              <a:rPr lang="de-DE" sz="2000" dirty="0">
                <a:solidFill>
                  <a:schemeClr val="tx2"/>
                </a:solidFill>
                <a:latin typeface="Segoe UI" panose="020B0502040204020203" pitchFamily="34" charset="0"/>
              </a:rPr>
              <a:t>Examensklausur aus Bayern</a:t>
            </a:r>
          </a:p>
          <a:p>
            <a:pPr marL="342900" indent="-342900">
              <a:buFont typeface="Arial" panose="020B0604020202020204" pitchFamily="34" charset="0"/>
              <a:buChar char="•"/>
            </a:pPr>
            <a:endParaRPr lang="de-DE" sz="2000" dirty="0">
              <a:solidFill>
                <a:schemeClr val="tx2"/>
              </a:solidFill>
              <a:latin typeface="Segoe UI" panose="020B0502040204020203" pitchFamily="34" charset="0"/>
            </a:endParaRPr>
          </a:p>
          <a:p>
            <a:pPr marL="342900" indent="-342900">
              <a:buFont typeface="Arial" panose="020B0604020202020204" pitchFamily="34" charset="0"/>
              <a:buChar char="•"/>
            </a:pPr>
            <a:r>
              <a:rPr lang="de-DE" sz="2000" dirty="0">
                <a:solidFill>
                  <a:schemeClr val="tx2"/>
                </a:solidFill>
                <a:latin typeface="Segoe UI" panose="020B0502040204020203" pitchFamily="34" charset="0"/>
              </a:rPr>
              <a:t>Kombination AT und BT-Probleme</a:t>
            </a:r>
          </a:p>
          <a:p>
            <a:endParaRPr lang="de-DE" sz="2000" dirty="0">
              <a:solidFill>
                <a:schemeClr val="tx2"/>
              </a:solidFill>
              <a:latin typeface="Segoe UI" panose="020B0502040204020203" pitchFamily="34" charset="0"/>
            </a:endParaRPr>
          </a:p>
          <a:p>
            <a:pPr marL="342900" indent="-342900">
              <a:buFont typeface="Arial" panose="020B0604020202020204" pitchFamily="34" charset="0"/>
              <a:buChar char="•"/>
            </a:pPr>
            <a:r>
              <a:rPr lang="de-DE" sz="2000" dirty="0">
                <a:solidFill>
                  <a:schemeClr val="tx2"/>
                </a:solidFill>
                <a:latin typeface="Segoe UI" panose="020B0502040204020203" pitchFamily="34" charset="0"/>
              </a:rPr>
              <a:t>Präsentation kann nachträglich bei Bedarf zur Verfügung gestellt werden</a:t>
            </a:r>
          </a:p>
          <a:p>
            <a:pPr marL="342900" indent="-342900">
              <a:buFont typeface="Arial" panose="020B0604020202020204" pitchFamily="34" charset="0"/>
              <a:buChar char="•"/>
            </a:pPr>
            <a:endParaRPr lang="de-DE" sz="2000" dirty="0">
              <a:solidFill>
                <a:schemeClr val="tx2"/>
              </a:solidFill>
              <a:latin typeface="Segoe UI" panose="020B0502040204020203" pitchFamily="34" charset="0"/>
            </a:endParaRPr>
          </a:p>
          <a:p>
            <a:pPr marL="342900" indent="-342900">
              <a:buFont typeface="Arial" panose="020B0604020202020204" pitchFamily="34" charset="0"/>
              <a:buChar char="•"/>
            </a:pPr>
            <a:r>
              <a:rPr lang="de-DE" sz="2000" dirty="0">
                <a:solidFill>
                  <a:schemeClr val="tx2"/>
                </a:solidFill>
                <a:latin typeface="Segoe UI" panose="020B0502040204020203" pitchFamily="34" charset="0"/>
              </a:rPr>
              <a:t>Ergebnis:</a:t>
            </a:r>
          </a:p>
          <a:p>
            <a:endParaRPr lang="de-DE" sz="2000" dirty="0">
              <a:solidFill>
                <a:schemeClr val="tx2"/>
              </a:solidFill>
              <a:latin typeface="Segoe UI" panose="020B0502040204020203" pitchFamily="34" charset="0"/>
            </a:endParaRPr>
          </a:p>
          <a:p>
            <a:endParaRPr lang="de-DE" sz="2000" dirty="0">
              <a:solidFill>
                <a:schemeClr val="tx2"/>
              </a:solidFill>
              <a:latin typeface="Segoe UI" panose="020B0502040204020203" pitchFamily="34" charset="0"/>
            </a:endParaRPr>
          </a:p>
          <a:p>
            <a:endParaRPr lang="de-DE" sz="2000" dirty="0">
              <a:solidFill>
                <a:schemeClr val="tx2"/>
              </a:solidFill>
              <a:latin typeface="Segoe UI" panose="020B0502040204020203" pitchFamily="34" charset="0"/>
            </a:endParaRPr>
          </a:p>
          <a:p>
            <a:pPr marL="342900" indent="-342900">
              <a:buFont typeface="Arial" panose="020B0604020202020204" pitchFamily="34" charset="0"/>
              <a:buChar char="•"/>
            </a:pPr>
            <a:endParaRPr lang="de-DE" sz="2000" dirty="0">
              <a:solidFill>
                <a:schemeClr val="tx2"/>
              </a:solidFill>
              <a:latin typeface="Segoe UI" panose="020B0502040204020203" pitchFamily="34" charset="0"/>
            </a:endParaRPr>
          </a:p>
          <a:p>
            <a:endParaRPr lang="de-DE" sz="2000" dirty="0">
              <a:solidFill>
                <a:schemeClr val="tx2"/>
              </a:solidFill>
              <a:latin typeface="Segoe UI" panose="020B0502040204020203" pitchFamily="34" charset="0"/>
            </a:endParaRPr>
          </a:p>
          <a:p>
            <a:endParaRPr lang="de-DE" sz="2000" b="1" dirty="0">
              <a:solidFill>
                <a:schemeClr val="tx2"/>
              </a:solidFill>
              <a:latin typeface="Segoe UI" panose="020B0502040204020203" pitchFamily="34" charset="0"/>
              <a:sym typeface="Wingdings" pitchFamily="2" charset="2"/>
            </a:endParaRPr>
          </a:p>
          <a:p>
            <a:endParaRPr lang="de-DE" sz="2000" b="1" dirty="0">
              <a:solidFill>
                <a:schemeClr val="tx2"/>
              </a:solidFill>
              <a:latin typeface="Segoe UI" panose="020B0502040204020203" pitchFamily="34" charset="0"/>
              <a:sym typeface="Wingdings" pitchFamily="2" charset="2"/>
            </a:endParaRPr>
          </a:p>
          <a:p>
            <a:endParaRPr lang="de-DE" sz="2000" b="1" dirty="0">
              <a:solidFill>
                <a:schemeClr val="tx2"/>
              </a:solidFill>
              <a:latin typeface="Segoe UI" panose="020B0502040204020203" pitchFamily="34" charset="0"/>
              <a:sym typeface="Wingdings" pitchFamily="2" charset="2"/>
            </a:endParaRPr>
          </a:p>
        </p:txBody>
      </p:sp>
      <p:graphicFrame>
        <p:nvGraphicFramePr>
          <p:cNvPr id="5" name="Tabelle 5">
            <a:extLst>
              <a:ext uri="{FF2B5EF4-FFF2-40B4-BE49-F238E27FC236}">
                <a16:creationId xmlns:a16="http://schemas.microsoft.com/office/drawing/2014/main" id="{50FAB690-825E-BEDF-2EC2-070F4AE46E1A}"/>
              </a:ext>
            </a:extLst>
          </p:cNvPr>
          <p:cNvGraphicFramePr>
            <a:graphicFrameLocks noGrp="1"/>
          </p:cNvGraphicFramePr>
          <p:nvPr>
            <p:extLst>
              <p:ext uri="{D42A27DB-BD31-4B8C-83A1-F6EECF244321}">
                <p14:modId xmlns:p14="http://schemas.microsoft.com/office/powerpoint/2010/main" val="1475335644"/>
              </p:ext>
            </p:extLst>
          </p:nvPr>
        </p:nvGraphicFramePr>
        <p:xfrm>
          <a:off x="908971" y="4221088"/>
          <a:ext cx="8390162" cy="741680"/>
        </p:xfrm>
        <a:graphic>
          <a:graphicData uri="http://schemas.openxmlformats.org/drawingml/2006/table">
            <a:tbl>
              <a:tblPr firstRow="1" bandRow="1">
                <a:tableStyleId>{5C22544A-7EE6-4342-B048-85BDC9FD1C3A}</a:tableStyleId>
              </a:tblPr>
              <a:tblGrid>
                <a:gridCol w="689834">
                  <a:extLst>
                    <a:ext uri="{9D8B030D-6E8A-4147-A177-3AD203B41FA5}">
                      <a16:colId xmlns:a16="http://schemas.microsoft.com/office/drawing/2014/main" val="2680221996"/>
                    </a:ext>
                  </a:extLst>
                </a:gridCol>
                <a:gridCol w="689834">
                  <a:extLst>
                    <a:ext uri="{9D8B030D-6E8A-4147-A177-3AD203B41FA5}">
                      <a16:colId xmlns:a16="http://schemas.microsoft.com/office/drawing/2014/main" val="1360424740"/>
                    </a:ext>
                  </a:extLst>
                </a:gridCol>
                <a:gridCol w="793051">
                  <a:extLst>
                    <a:ext uri="{9D8B030D-6E8A-4147-A177-3AD203B41FA5}">
                      <a16:colId xmlns:a16="http://schemas.microsoft.com/office/drawing/2014/main" val="3564398275"/>
                    </a:ext>
                  </a:extLst>
                </a:gridCol>
                <a:gridCol w="726963">
                  <a:extLst>
                    <a:ext uri="{9D8B030D-6E8A-4147-A177-3AD203B41FA5}">
                      <a16:colId xmlns:a16="http://schemas.microsoft.com/office/drawing/2014/main" val="2145974653"/>
                    </a:ext>
                  </a:extLst>
                </a:gridCol>
                <a:gridCol w="793051">
                  <a:extLst>
                    <a:ext uri="{9D8B030D-6E8A-4147-A177-3AD203B41FA5}">
                      <a16:colId xmlns:a16="http://schemas.microsoft.com/office/drawing/2014/main" val="2675630680"/>
                    </a:ext>
                  </a:extLst>
                </a:gridCol>
                <a:gridCol w="726963">
                  <a:extLst>
                    <a:ext uri="{9D8B030D-6E8A-4147-A177-3AD203B41FA5}">
                      <a16:colId xmlns:a16="http://schemas.microsoft.com/office/drawing/2014/main" val="1137538480"/>
                    </a:ext>
                  </a:extLst>
                </a:gridCol>
                <a:gridCol w="726963">
                  <a:extLst>
                    <a:ext uri="{9D8B030D-6E8A-4147-A177-3AD203B41FA5}">
                      <a16:colId xmlns:a16="http://schemas.microsoft.com/office/drawing/2014/main" val="1814614171"/>
                    </a:ext>
                  </a:extLst>
                </a:gridCol>
                <a:gridCol w="645534">
                  <a:extLst>
                    <a:ext uri="{9D8B030D-6E8A-4147-A177-3AD203B41FA5}">
                      <a16:colId xmlns:a16="http://schemas.microsoft.com/office/drawing/2014/main" val="2673838136"/>
                    </a:ext>
                  </a:extLst>
                </a:gridCol>
                <a:gridCol w="648072">
                  <a:extLst>
                    <a:ext uri="{9D8B030D-6E8A-4147-A177-3AD203B41FA5}">
                      <a16:colId xmlns:a16="http://schemas.microsoft.com/office/drawing/2014/main" val="718824160"/>
                    </a:ext>
                  </a:extLst>
                </a:gridCol>
                <a:gridCol w="720080">
                  <a:extLst>
                    <a:ext uri="{9D8B030D-6E8A-4147-A177-3AD203B41FA5}">
                      <a16:colId xmlns:a16="http://schemas.microsoft.com/office/drawing/2014/main" val="218919799"/>
                    </a:ext>
                  </a:extLst>
                </a:gridCol>
                <a:gridCol w="1229817">
                  <a:extLst>
                    <a:ext uri="{9D8B030D-6E8A-4147-A177-3AD203B41FA5}">
                      <a16:colId xmlns:a16="http://schemas.microsoft.com/office/drawing/2014/main" val="3365597736"/>
                    </a:ext>
                  </a:extLst>
                </a:gridCol>
              </a:tblGrid>
              <a:tr h="370840">
                <a:tc>
                  <a:txBody>
                    <a:bodyPr/>
                    <a:lstStyle/>
                    <a:p>
                      <a:r>
                        <a:rPr lang="de-DE" dirty="0"/>
                        <a:t>02</a:t>
                      </a:r>
                    </a:p>
                  </a:txBody>
                  <a:tcPr/>
                </a:tc>
                <a:tc>
                  <a:txBody>
                    <a:bodyPr/>
                    <a:lstStyle/>
                    <a:p>
                      <a:r>
                        <a:rPr lang="de-DE" dirty="0"/>
                        <a:t>03</a:t>
                      </a:r>
                    </a:p>
                  </a:txBody>
                  <a:tcPr/>
                </a:tc>
                <a:tc>
                  <a:txBody>
                    <a:bodyPr/>
                    <a:lstStyle/>
                    <a:p>
                      <a:r>
                        <a:rPr lang="de-DE" dirty="0"/>
                        <a:t>04</a:t>
                      </a:r>
                    </a:p>
                  </a:txBody>
                  <a:tcPr/>
                </a:tc>
                <a:tc>
                  <a:txBody>
                    <a:bodyPr/>
                    <a:lstStyle/>
                    <a:p>
                      <a:r>
                        <a:rPr lang="de-DE" dirty="0"/>
                        <a:t>05</a:t>
                      </a:r>
                    </a:p>
                  </a:txBody>
                  <a:tcPr/>
                </a:tc>
                <a:tc>
                  <a:txBody>
                    <a:bodyPr/>
                    <a:lstStyle/>
                    <a:p>
                      <a:r>
                        <a:rPr lang="de-DE" dirty="0"/>
                        <a:t>06</a:t>
                      </a:r>
                    </a:p>
                  </a:txBody>
                  <a:tcPr/>
                </a:tc>
                <a:tc>
                  <a:txBody>
                    <a:bodyPr/>
                    <a:lstStyle/>
                    <a:p>
                      <a:r>
                        <a:rPr lang="de-DE" dirty="0"/>
                        <a:t>07</a:t>
                      </a:r>
                    </a:p>
                  </a:txBody>
                  <a:tcPr/>
                </a:tc>
                <a:tc>
                  <a:txBody>
                    <a:bodyPr/>
                    <a:lstStyle/>
                    <a:p>
                      <a:r>
                        <a:rPr lang="de-DE" dirty="0"/>
                        <a:t>08</a:t>
                      </a:r>
                    </a:p>
                  </a:txBody>
                  <a:tcPr/>
                </a:tc>
                <a:tc>
                  <a:txBody>
                    <a:bodyPr/>
                    <a:lstStyle/>
                    <a:p>
                      <a:r>
                        <a:rPr lang="de-DE" dirty="0"/>
                        <a:t>09</a:t>
                      </a:r>
                    </a:p>
                  </a:txBody>
                  <a:tcPr/>
                </a:tc>
                <a:tc>
                  <a:txBody>
                    <a:bodyPr/>
                    <a:lstStyle/>
                    <a:p>
                      <a:r>
                        <a:rPr lang="de-DE" dirty="0"/>
                        <a:t>10</a:t>
                      </a:r>
                    </a:p>
                  </a:txBody>
                  <a:tcPr/>
                </a:tc>
                <a:tc>
                  <a:txBody>
                    <a:bodyPr/>
                    <a:lstStyle/>
                    <a:p>
                      <a:r>
                        <a:rPr lang="de-DE" dirty="0"/>
                        <a:t>11</a:t>
                      </a:r>
                    </a:p>
                  </a:txBody>
                  <a:tcPr/>
                </a:tc>
                <a:tc>
                  <a:txBody>
                    <a:bodyPr/>
                    <a:lstStyle/>
                    <a:p>
                      <a:r>
                        <a:rPr lang="de-DE" dirty="0"/>
                        <a:t>Schnitt</a:t>
                      </a:r>
                    </a:p>
                  </a:txBody>
                  <a:tcPr/>
                </a:tc>
                <a:extLst>
                  <a:ext uri="{0D108BD9-81ED-4DB2-BD59-A6C34878D82A}">
                    <a16:rowId xmlns:a16="http://schemas.microsoft.com/office/drawing/2014/main" val="1623303024"/>
                  </a:ext>
                </a:extLst>
              </a:tr>
              <a:tr h="370840">
                <a:tc>
                  <a:txBody>
                    <a:bodyPr/>
                    <a:lstStyle/>
                    <a:p>
                      <a:r>
                        <a:rPr lang="de-DE" dirty="0"/>
                        <a:t>9</a:t>
                      </a:r>
                    </a:p>
                  </a:txBody>
                  <a:tcPr/>
                </a:tc>
                <a:tc>
                  <a:txBody>
                    <a:bodyPr/>
                    <a:lstStyle/>
                    <a:p>
                      <a:r>
                        <a:rPr lang="de-DE" dirty="0"/>
                        <a:t>17</a:t>
                      </a:r>
                    </a:p>
                  </a:txBody>
                  <a:tcPr/>
                </a:tc>
                <a:tc>
                  <a:txBody>
                    <a:bodyPr/>
                    <a:lstStyle/>
                    <a:p>
                      <a:r>
                        <a:rPr lang="de-DE" dirty="0"/>
                        <a:t>4</a:t>
                      </a:r>
                    </a:p>
                  </a:txBody>
                  <a:tcPr/>
                </a:tc>
                <a:tc>
                  <a:txBody>
                    <a:bodyPr/>
                    <a:lstStyle/>
                    <a:p>
                      <a:r>
                        <a:rPr lang="de-DE" dirty="0"/>
                        <a:t>6</a:t>
                      </a:r>
                    </a:p>
                  </a:txBody>
                  <a:tcPr/>
                </a:tc>
                <a:tc>
                  <a:txBody>
                    <a:bodyPr/>
                    <a:lstStyle/>
                    <a:p>
                      <a:r>
                        <a:rPr lang="de-DE" dirty="0"/>
                        <a:t>4</a:t>
                      </a:r>
                    </a:p>
                  </a:txBody>
                  <a:tcPr/>
                </a:tc>
                <a:tc>
                  <a:txBody>
                    <a:bodyPr/>
                    <a:lstStyle/>
                    <a:p>
                      <a:r>
                        <a:rPr lang="de-DE" dirty="0"/>
                        <a:t>5</a:t>
                      </a:r>
                    </a:p>
                  </a:txBody>
                  <a:tcPr/>
                </a:tc>
                <a:tc>
                  <a:txBody>
                    <a:bodyPr/>
                    <a:lstStyle/>
                    <a:p>
                      <a:r>
                        <a:rPr lang="de-DE" dirty="0"/>
                        <a:t>3</a:t>
                      </a:r>
                    </a:p>
                  </a:txBody>
                  <a:tcPr/>
                </a:tc>
                <a:tc>
                  <a:txBody>
                    <a:bodyPr/>
                    <a:lstStyle/>
                    <a:p>
                      <a:r>
                        <a:rPr lang="de-DE" dirty="0"/>
                        <a:t>5</a:t>
                      </a:r>
                    </a:p>
                  </a:txBody>
                  <a:tcPr/>
                </a:tc>
                <a:tc>
                  <a:txBody>
                    <a:bodyPr/>
                    <a:lstStyle/>
                    <a:p>
                      <a:r>
                        <a:rPr lang="de-DE" dirty="0"/>
                        <a:t>/</a:t>
                      </a:r>
                    </a:p>
                  </a:txBody>
                  <a:tcPr/>
                </a:tc>
                <a:tc>
                  <a:txBody>
                    <a:bodyPr/>
                    <a:lstStyle/>
                    <a:p>
                      <a:r>
                        <a:rPr lang="de-DE" dirty="0"/>
                        <a:t>3</a:t>
                      </a:r>
                    </a:p>
                  </a:txBody>
                  <a:tcPr/>
                </a:tc>
                <a:tc>
                  <a:txBody>
                    <a:bodyPr/>
                    <a:lstStyle/>
                    <a:p>
                      <a:r>
                        <a:rPr lang="de-DE" dirty="0"/>
                        <a:t>4,89</a:t>
                      </a:r>
                    </a:p>
                  </a:txBody>
                  <a:tcPr/>
                </a:tc>
                <a:extLst>
                  <a:ext uri="{0D108BD9-81ED-4DB2-BD59-A6C34878D82A}">
                    <a16:rowId xmlns:a16="http://schemas.microsoft.com/office/drawing/2014/main" val="35320376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20</a:t>
            </a:fld>
            <a:endParaRPr lang="de-DE" altLang="de-DE">
              <a:solidFill>
                <a:schemeClr val="bg1"/>
              </a:solidFill>
              <a:latin typeface="Segoe UI" panose="020B0502040204020203" pitchFamily="34" charset="0"/>
            </a:endParaRPr>
          </a:p>
        </p:txBody>
      </p:sp>
      <p:sp>
        <p:nvSpPr>
          <p:cNvPr id="7" name="Inhaltsplatzhalter 2">
            <a:extLst>
              <a:ext uri="{FF2B5EF4-FFF2-40B4-BE49-F238E27FC236}">
                <a16:creationId xmlns:a16="http://schemas.microsoft.com/office/drawing/2014/main" id="{6AA8FD57-DF4F-9447-8380-0438985801A0}"/>
              </a:ext>
            </a:extLst>
          </p:cNvPr>
          <p:cNvSpPr txBox="1">
            <a:spLocks/>
          </p:cNvSpPr>
          <p:nvPr/>
        </p:nvSpPr>
        <p:spPr>
          <a:xfrm>
            <a:off x="407368" y="1052736"/>
            <a:ext cx="10297143" cy="5061687"/>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buFont typeface="Franklin Gothic Book" panose="020B0503020102020204" pitchFamily="34" charset="0"/>
              <a:buNone/>
            </a:pPr>
            <a:r>
              <a:rPr lang="de-DE" b="1" dirty="0">
                <a:solidFill>
                  <a:srgbClr val="1F497D"/>
                </a:solidFill>
                <a:cs typeface="Calibri" panose="020F0502020204030204" pitchFamily="34" charset="0"/>
              </a:rPr>
              <a:t>℗ </a:t>
            </a:r>
            <a:r>
              <a:rPr lang="de-DE" b="1" dirty="0">
                <a:solidFill>
                  <a:srgbClr val="1F497D"/>
                </a:solidFill>
              </a:rPr>
              <a:t>Wie baut man die Prüfung bei § 25 II StGB auf?</a:t>
            </a:r>
            <a:endParaRPr lang="de-DE" dirty="0">
              <a:solidFill>
                <a:srgbClr val="1F497D"/>
              </a:solidFill>
              <a:sym typeface="Wingdings" panose="05000000000000000000" pitchFamily="2" charset="2"/>
            </a:endParaRPr>
          </a:p>
          <a:p>
            <a:pPr marL="787400" indent="-342900" algn="just"/>
            <a:r>
              <a:rPr lang="de-DE" dirty="0">
                <a:solidFill>
                  <a:srgbClr val="1F497D"/>
                </a:solidFill>
                <a:sym typeface="Wingdings" panose="05000000000000000000" pitchFamily="2" charset="2"/>
              </a:rPr>
              <a:t>Keiner der Beteiligten erfüllt alleine den gesamten TB (Arbeitsteilung):</a:t>
            </a:r>
          </a:p>
          <a:p>
            <a:pPr marL="787400" indent="-342900" algn="just">
              <a:buFont typeface="Wingdings" pitchFamily="2" charset="2"/>
              <a:buChar char="Ø"/>
            </a:pPr>
            <a:r>
              <a:rPr lang="de-DE" dirty="0">
                <a:solidFill>
                  <a:srgbClr val="1F497D"/>
                </a:solidFill>
                <a:sym typeface="Wingdings" panose="05000000000000000000" pitchFamily="2" charset="2"/>
              </a:rPr>
              <a:t>Gemeinsame Prüfung: Mittäterschaft im Rahmen der ersten Prüfung feststellen und wechselseitig zurechnen (bspw. § 249 StGB)</a:t>
            </a:r>
          </a:p>
          <a:p>
            <a:pPr marL="787400" indent="-342900" algn="just"/>
            <a:endParaRPr lang="de-DE" dirty="0">
              <a:solidFill>
                <a:srgbClr val="1F497D"/>
              </a:solidFill>
              <a:sym typeface="Wingdings" panose="05000000000000000000" pitchFamily="2" charset="2"/>
            </a:endParaRPr>
          </a:p>
          <a:p>
            <a:pPr marL="787400" indent="-342900" algn="just"/>
            <a:r>
              <a:rPr lang="de-DE" dirty="0">
                <a:solidFill>
                  <a:srgbClr val="1F497D"/>
                </a:solidFill>
                <a:sym typeface="Wingdings" panose="05000000000000000000" pitchFamily="2" charset="2"/>
              </a:rPr>
              <a:t>Alle Beteiligte handeln in gleicher Weise und erfüllen alle (allein) den TB:</a:t>
            </a:r>
          </a:p>
          <a:p>
            <a:pPr marL="787400" indent="-342900" algn="just">
              <a:buFont typeface="Wingdings" pitchFamily="2" charset="2"/>
              <a:buChar char="Ø"/>
            </a:pPr>
            <a:r>
              <a:rPr lang="de-DE" dirty="0">
                <a:solidFill>
                  <a:srgbClr val="1F497D"/>
                </a:solidFill>
                <a:sym typeface="Wingdings" panose="05000000000000000000" pitchFamily="2" charset="2"/>
              </a:rPr>
              <a:t>Gemeinsame Prüfung: Zwar keine Zurechnung erforderlich, jedoch für Darstellung und Strafzumessung relevant (bspw. § 223 StGB)</a:t>
            </a:r>
          </a:p>
          <a:p>
            <a:pPr marL="444500" indent="0" algn="just">
              <a:buNone/>
            </a:pPr>
            <a:endParaRPr lang="de-DE" dirty="0">
              <a:solidFill>
                <a:srgbClr val="1F497D"/>
              </a:solidFill>
              <a:sym typeface="Wingdings" panose="05000000000000000000" pitchFamily="2" charset="2"/>
            </a:endParaRPr>
          </a:p>
          <a:p>
            <a:pPr marL="787400" indent="-342900" algn="just"/>
            <a:r>
              <a:rPr lang="de-DE" dirty="0">
                <a:solidFill>
                  <a:srgbClr val="1F497D"/>
                </a:solidFill>
                <a:sym typeface="Wingdings" panose="05000000000000000000" pitchFamily="2" charset="2"/>
              </a:rPr>
              <a:t>Der Tatnächste erfüllt alleine den TB:</a:t>
            </a:r>
          </a:p>
          <a:p>
            <a:pPr marL="787400" indent="-342900" algn="just">
              <a:buFont typeface="Wingdings" pitchFamily="2" charset="2"/>
              <a:buChar char="Ø"/>
            </a:pPr>
            <a:r>
              <a:rPr lang="de-DE" dirty="0">
                <a:solidFill>
                  <a:srgbClr val="1F497D"/>
                </a:solidFill>
                <a:sym typeface="Wingdings" panose="05000000000000000000" pitchFamily="2" charset="2"/>
              </a:rPr>
              <a:t>Getrennte Prüfung: Zuerst den Tatnächsten, dann fraglich, ob dessen Beiträge weiteren Beteiligten mittäterschaftlich zugerechnet werden können (ggf. Bandenchef)</a:t>
            </a:r>
          </a:p>
          <a:p>
            <a:pPr marL="1160463" indent="0" algn="just">
              <a:buNone/>
            </a:pPr>
            <a:endParaRPr lang="de-DE" dirty="0">
              <a:solidFill>
                <a:srgbClr val="1F497D"/>
              </a:solidFill>
              <a:sym typeface="Wingdings" panose="05000000000000000000" pitchFamily="2" charset="2"/>
            </a:endParaRPr>
          </a:p>
          <a:p>
            <a:pPr marL="444500" indent="0" algn="just"/>
            <a:endParaRPr lang="de-DE" dirty="0">
              <a:solidFill>
                <a:srgbClr val="1F497D"/>
              </a:solidFill>
            </a:endParaRPr>
          </a:p>
        </p:txBody>
      </p:sp>
      <p:sp>
        <p:nvSpPr>
          <p:cNvPr id="10" name="Textfeld 9">
            <a:extLst>
              <a:ext uri="{FF2B5EF4-FFF2-40B4-BE49-F238E27FC236}">
                <a16:creationId xmlns:a16="http://schemas.microsoft.com/office/drawing/2014/main" id="{6D5AA07B-B105-7244-B20C-2A642BDDB85B}"/>
              </a:ext>
            </a:extLst>
          </p:cNvPr>
          <p:cNvSpPr txBox="1"/>
          <p:nvPr/>
        </p:nvSpPr>
        <p:spPr>
          <a:xfrm>
            <a:off x="479377" y="379182"/>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Mittäterschaft – § 25 II StGB</a:t>
            </a:r>
          </a:p>
        </p:txBody>
      </p:sp>
      <p:pic>
        <p:nvPicPr>
          <p:cNvPr id="4" name="Grafik 3" descr="Ausrufezeichen">
            <a:extLst>
              <a:ext uri="{FF2B5EF4-FFF2-40B4-BE49-F238E27FC236}">
                <a16:creationId xmlns:a16="http://schemas.microsoft.com/office/drawing/2014/main" id="{2AC332DB-2F60-A845-9F93-ADC92694D46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6450" y="671569"/>
            <a:ext cx="914400" cy="914400"/>
          </a:xfrm>
          <a:prstGeom prst="rect">
            <a:avLst/>
          </a:prstGeom>
        </p:spPr>
      </p:pic>
    </p:spTree>
    <p:extLst>
      <p:ext uri="{BB962C8B-B14F-4D97-AF65-F5344CB8AC3E}">
        <p14:creationId xmlns:p14="http://schemas.microsoft.com/office/powerpoint/2010/main" val="141006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21</a:t>
            </a:fld>
            <a:endParaRPr lang="de-DE" altLang="de-DE">
              <a:solidFill>
                <a:schemeClr val="bg1"/>
              </a:solidFill>
              <a:latin typeface="Segoe UI" panose="020B0502040204020203" pitchFamily="34" charset="0"/>
            </a:endParaRPr>
          </a:p>
        </p:txBody>
      </p:sp>
      <p:sp>
        <p:nvSpPr>
          <p:cNvPr id="10" name="Inhaltsplatzhalter 2">
            <a:extLst>
              <a:ext uri="{FF2B5EF4-FFF2-40B4-BE49-F238E27FC236}">
                <a16:creationId xmlns:a16="http://schemas.microsoft.com/office/drawing/2014/main" id="{510B32BE-7EB3-424B-BD53-25EB85755516}"/>
              </a:ext>
            </a:extLst>
          </p:cNvPr>
          <p:cNvSpPr txBox="1">
            <a:spLocks/>
          </p:cNvSpPr>
          <p:nvPr/>
        </p:nvSpPr>
        <p:spPr>
          <a:xfrm>
            <a:off x="623391" y="836712"/>
            <a:ext cx="9987457" cy="5184576"/>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buFont typeface="Franklin Gothic Book" panose="020B0503020102020204" pitchFamily="34" charset="0"/>
              <a:buNone/>
            </a:pPr>
            <a:endParaRPr lang="de-DE" sz="100" dirty="0">
              <a:solidFill>
                <a:srgbClr val="1F497D"/>
              </a:solidFill>
            </a:endParaRPr>
          </a:p>
          <a:p>
            <a:pPr marL="0" indent="0">
              <a:buFont typeface="Franklin Gothic Book" panose="020B0503020102020204" pitchFamily="34" charset="0"/>
              <a:buNone/>
            </a:pPr>
            <a:r>
              <a:rPr lang="de-DE" b="1" dirty="0">
                <a:solidFill>
                  <a:srgbClr val="1F497D"/>
                </a:solidFill>
              </a:rPr>
              <a:t>§ 25 II StGB - Aufbauschema</a:t>
            </a:r>
          </a:p>
          <a:p>
            <a:pPr marL="0" indent="0">
              <a:buFont typeface="Franklin Gothic Book" panose="020B0503020102020204" pitchFamily="34" charset="0"/>
              <a:buNone/>
            </a:pPr>
            <a:r>
              <a:rPr lang="de-DE" dirty="0">
                <a:solidFill>
                  <a:srgbClr val="1F497D"/>
                </a:solidFill>
              </a:rPr>
              <a:t>I. Tatbestand</a:t>
            </a:r>
          </a:p>
          <a:p>
            <a:pPr marL="538163" indent="-174625">
              <a:buFont typeface="Franklin Gothic Book" panose="020B0503020102020204" pitchFamily="34" charset="0"/>
              <a:buNone/>
            </a:pPr>
            <a:r>
              <a:rPr lang="de-DE" dirty="0">
                <a:solidFill>
                  <a:srgbClr val="1F497D"/>
                </a:solidFill>
              </a:rPr>
              <a:t>1. Objektiver Tatbestand</a:t>
            </a:r>
          </a:p>
          <a:p>
            <a:pPr marL="806450" indent="269875">
              <a:buFont typeface="+mj-lt"/>
              <a:buAutoNum type="alphaLcParenR"/>
            </a:pPr>
            <a:r>
              <a:rPr lang="de-DE" dirty="0">
                <a:solidFill>
                  <a:srgbClr val="1F497D"/>
                </a:solidFill>
              </a:rPr>
              <a:t>Erfolg</a:t>
            </a:r>
          </a:p>
          <a:p>
            <a:pPr marL="806450" indent="269875">
              <a:buFont typeface="Franklin Gothic Book" panose="020B0503020102020204" pitchFamily="34" charset="0"/>
              <a:buAutoNum type="alphaLcParenR"/>
            </a:pPr>
            <a:r>
              <a:rPr lang="de-DE" dirty="0">
                <a:solidFill>
                  <a:srgbClr val="1F497D"/>
                </a:solidFill>
              </a:rPr>
              <a:t>Handlung</a:t>
            </a:r>
            <a:r>
              <a:rPr lang="de-DE" b="1" dirty="0">
                <a:solidFill>
                  <a:srgbClr val="1F497D"/>
                </a:solidFill>
              </a:rPr>
              <a:t> </a:t>
            </a:r>
          </a:p>
          <a:p>
            <a:pPr marL="1149350" indent="-342900">
              <a:spcBef>
                <a:spcPts val="0"/>
              </a:spcBef>
              <a:buFont typeface="Symbol" panose="05050102010706020507" pitchFamily="18" charset="2"/>
              <a:buChar char="-"/>
            </a:pPr>
            <a:r>
              <a:rPr lang="de-DE" b="1" dirty="0">
                <a:solidFill>
                  <a:srgbClr val="1F497D"/>
                </a:solidFill>
                <a:cs typeface="Calibri" panose="020F0502020204030204" pitchFamily="34" charset="0"/>
              </a:rPr>
              <a:t>℗ Der Täter hat die tatbestandliche Handlung nicht selbst ausgeführt </a:t>
            </a:r>
          </a:p>
          <a:p>
            <a:pPr marL="1149350" indent="-342900">
              <a:spcBef>
                <a:spcPts val="0"/>
              </a:spcBef>
              <a:buFont typeface="Symbol" panose="05050102010706020507" pitchFamily="18" charset="2"/>
              <a:buChar char="-"/>
            </a:pPr>
            <a:r>
              <a:rPr lang="de-DE" dirty="0">
                <a:solidFill>
                  <a:srgbClr val="1F497D"/>
                </a:solidFill>
                <a:cs typeface="Calibri" panose="020F0502020204030204" pitchFamily="34" charset="0"/>
              </a:rPr>
              <a:t>Evtl. </a:t>
            </a:r>
            <a:r>
              <a:rPr lang="de-DE" b="1" dirty="0">
                <a:solidFill>
                  <a:srgbClr val="1F497D"/>
                </a:solidFill>
                <a:cs typeface="Calibri" panose="020F0502020204030204" pitchFamily="34" charset="0"/>
              </a:rPr>
              <a:t>Zurechnung der Handlung </a:t>
            </a:r>
            <a:r>
              <a:rPr lang="de-DE" dirty="0">
                <a:solidFill>
                  <a:srgbClr val="1F497D"/>
                </a:solidFill>
                <a:cs typeface="Calibri" panose="020F0502020204030204" pitchFamily="34" charset="0"/>
              </a:rPr>
              <a:t>des anderen nach den Grundsätzen der Mittäterschaft gem. § 25 II StGB </a:t>
            </a:r>
            <a:r>
              <a:rPr lang="de-DE" b="1" dirty="0">
                <a:solidFill>
                  <a:srgbClr val="1F497D"/>
                </a:solidFill>
                <a:cs typeface="Calibri" panose="020F0502020204030204" pitchFamily="34" charset="0"/>
              </a:rPr>
              <a:t>(funktionelle Tatherrschaft)</a:t>
            </a:r>
          </a:p>
          <a:p>
            <a:pPr marL="1149350" indent="-342900">
              <a:spcBef>
                <a:spcPts val="0"/>
              </a:spcBef>
              <a:buFont typeface="Symbol" panose="05050102010706020507" pitchFamily="18" charset="2"/>
              <a:buChar char="-"/>
            </a:pPr>
            <a:r>
              <a:rPr lang="de-DE" dirty="0">
                <a:solidFill>
                  <a:srgbClr val="1F497D"/>
                </a:solidFill>
                <a:cs typeface="Calibri" panose="020F0502020204030204" pitchFamily="34" charset="0"/>
              </a:rPr>
              <a:t>Voraussetzungen Mittäterschaft:</a:t>
            </a:r>
          </a:p>
          <a:p>
            <a:pPr marL="806450" indent="0">
              <a:spcBef>
                <a:spcPts val="0"/>
              </a:spcBef>
              <a:buNone/>
            </a:pPr>
            <a:r>
              <a:rPr lang="de-DE" b="1" dirty="0">
                <a:solidFill>
                  <a:srgbClr val="1F497D"/>
                </a:solidFill>
                <a:cs typeface="Calibri" panose="020F0502020204030204" pitchFamily="34" charset="0"/>
                <a:sym typeface="Wingdings" pitchFamily="2" charset="2"/>
              </a:rPr>
              <a:t> G</a:t>
            </a:r>
            <a:r>
              <a:rPr lang="de-DE" b="1" dirty="0">
                <a:solidFill>
                  <a:srgbClr val="1F497D"/>
                </a:solidFill>
                <a:cs typeface="Calibri" panose="020F0502020204030204" pitchFamily="34" charset="0"/>
              </a:rPr>
              <a:t>emeinsamer Tatplan (1.) + gemeinsame Tatausführung (2.)</a:t>
            </a:r>
            <a:endParaRPr lang="de-DE" b="1" dirty="0">
              <a:solidFill>
                <a:srgbClr val="1F497D"/>
              </a:solidFill>
            </a:endParaRPr>
          </a:p>
          <a:p>
            <a:pPr marL="631825" indent="-268288">
              <a:buFont typeface="Franklin Gothic Book" panose="020B0503020102020204" pitchFamily="34" charset="0"/>
              <a:buNone/>
            </a:pPr>
            <a:r>
              <a:rPr lang="de-DE" dirty="0">
                <a:solidFill>
                  <a:srgbClr val="1F497D"/>
                </a:solidFill>
              </a:rPr>
              <a:t>2. Subjektiver Tatbestand: Vorsatz </a:t>
            </a:r>
            <a:r>
              <a:rPr lang="de-DE" b="1" dirty="0">
                <a:solidFill>
                  <a:srgbClr val="1F497D"/>
                </a:solidFill>
              </a:rPr>
              <a:t> </a:t>
            </a:r>
            <a:endParaRPr lang="de-DE" b="1" i="1" dirty="0">
              <a:solidFill>
                <a:srgbClr val="1F497D"/>
              </a:solidFill>
            </a:endParaRPr>
          </a:p>
          <a:p>
            <a:pPr marL="0" indent="0">
              <a:buFont typeface="Franklin Gothic Book" panose="020B0503020102020204" pitchFamily="34" charset="0"/>
              <a:buNone/>
            </a:pPr>
            <a:r>
              <a:rPr lang="de-DE" dirty="0">
                <a:solidFill>
                  <a:srgbClr val="1F497D"/>
                </a:solidFill>
              </a:rPr>
              <a:t>II. Rechtswidrigkeit</a:t>
            </a:r>
          </a:p>
          <a:p>
            <a:pPr marL="0" indent="0">
              <a:buFont typeface="Franklin Gothic Book" panose="020B0503020102020204" pitchFamily="34" charset="0"/>
              <a:buNone/>
            </a:pPr>
            <a:r>
              <a:rPr lang="de-DE" dirty="0">
                <a:solidFill>
                  <a:srgbClr val="1F497D"/>
                </a:solidFill>
              </a:rPr>
              <a:t>III. Schuld</a:t>
            </a:r>
          </a:p>
        </p:txBody>
      </p:sp>
      <p:sp>
        <p:nvSpPr>
          <p:cNvPr id="9" name="Textfeld 8">
            <a:extLst>
              <a:ext uri="{FF2B5EF4-FFF2-40B4-BE49-F238E27FC236}">
                <a16:creationId xmlns:a16="http://schemas.microsoft.com/office/drawing/2014/main" id="{E83260D5-0C4E-6948-9416-EA4AC68B562A}"/>
              </a:ext>
            </a:extLst>
          </p:cNvPr>
          <p:cNvSpPr txBox="1"/>
          <p:nvPr/>
        </p:nvSpPr>
        <p:spPr>
          <a:xfrm>
            <a:off x="479376" y="116632"/>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Mittäterschaft – § 25 II StGB</a:t>
            </a:r>
          </a:p>
        </p:txBody>
      </p:sp>
      <p:sp>
        <p:nvSpPr>
          <p:cNvPr id="2" name="Ovale Legende 1">
            <a:extLst>
              <a:ext uri="{FF2B5EF4-FFF2-40B4-BE49-F238E27FC236}">
                <a16:creationId xmlns:a16="http://schemas.microsoft.com/office/drawing/2014/main" id="{3CBC287F-21E5-0745-9F37-36BEC6ADFE75}"/>
              </a:ext>
            </a:extLst>
          </p:cNvPr>
          <p:cNvSpPr/>
          <p:nvPr/>
        </p:nvSpPr>
        <p:spPr>
          <a:xfrm>
            <a:off x="6124129" y="980728"/>
            <a:ext cx="3384376" cy="1872208"/>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a:t>Ggf. (bei einer getrennten Prüfung) mit dem Tatnächsten beginnen.</a:t>
            </a:r>
          </a:p>
        </p:txBody>
      </p:sp>
    </p:spTree>
    <p:extLst>
      <p:ext uri="{BB962C8B-B14F-4D97-AF65-F5344CB8AC3E}">
        <p14:creationId xmlns:p14="http://schemas.microsoft.com/office/powerpoint/2010/main" val="122020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22</a:t>
            </a:fld>
            <a:endParaRPr lang="de-DE" altLang="de-DE">
              <a:solidFill>
                <a:schemeClr val="bg1"/>
              </a:solidFill>
              <a:latin typeface="Segoe UI" panose="020B0502040204020203" pitchFamily="34" charset="0"/>
            </a:endParaRPr>
          </a:p>
        </p:txBody>
      </p:sp>
      <p:sp>
        <p:nvSpPr>
          <p:cNvPr id="9" name="Textfeld 8">
            <a:extLst>
              <a:ext uri="{FF2B5EF4-FFF2-40B4-BE49-F238E27FC236}">
                <a16:creationId xmlns:a16="http://schemas.microsoft.com/office/drawing/2014/main" id="{E83260D5-0C4E-6948-9416-EA4AC68B562A}"/>
              </a:ext>
            </a:extLst>
          </p:cNvPr>
          <p:cNvSpPr txBox="1"/>
          <p:nvPr/>
        </p:nvSpPr>
        <p:spPr>
          <a:xfrm>
            <a:off x="479376" y="323945"/>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Mittäterschaft – § 25 II StGB</a:t>
            </a:r>
          </a:p>
        </p:txBody>
      </p:sp>
      <p:sp>
        <p:nvSpPr>
          <p:cNvPr id="6" name="Textfeld 5">
            <a:extLst>
              <a:ext uri="{FF2B5EF4-FFF2-40B4-BE49-F238E27FC236}">
                <a16:creationId xmlns:a16="http://schemas.microsoft.com/office/drawing/2014/main" id="{A6743244-F993-024A-838D-59EEAF27E053}"/>
              </a:ext>
            </a:extLst>
          </p:cNvPr>
          <p:cNvSpPr txBox="1"/>
          <p:nvPr/>
        </p:nvSpPr>
        <p:spPr>
          <a:xfrm>
            <a:off x="623391" y="1157257"/>
            <a:ext cx="10044609" cy="338554"/>
          </a:xfrm>
          <a:prstGeom prst="rect">
            <a:avLst/>
          </a:prstGeom>
          <a:noFill/>
        </p:spPr>
        <p:txBody>
          <a:bodyPr wrap="square" rtlCol="0">
            <a:spAutoFit/>
          </a:bodyPr>
          <a:lstStyle/>
          <a:p>
            <a:pPr algn="just"/>
            <a:endParaRPr lang="de-DE" sz="1600" dirty="0">
              <a:solidFill>
                <a:schemeClr val="tx2"/>
              </a:solidFill>
              <a:cs typeface="Arial" panose="020B0604020202020204" pitchFamily="34" charset="0"/>
            </a:endParaRPr>
          </a:p>
        </p:txBody>
      </p:sp>
      <p:sp>
        <p:nvSpPr>
          <p:cNvPr id="7" name="Textfeld 6">
            <a:extLst>
              <a:ext uri="{FF2B5EF4-FFF2-40B4-BE49-F238E27FC236}">
                <a16:creationId xmlns:a16="http://schemas.microsoft.com/office/drawing/2014/main" id="{63380A6C-04E4-C040-B2F6-E5CF4133A6A9}"/>
              </a:ext>
            </a:extLst>
          </p:cNvPr>
          <p:cNvSpPr txBox="1"/>
          <p:nvPr/>
        </p:nvSpPr>
        <p:spPr>
          <a:xfrm>
            <a:off x="443878" y="1050989"/>
            <a:ext cx="10044610" cy="1015663"/>
          </a:xfrm>
          <a:prstGeom prst="rect">
            <a:avLst/>
          </a:prstGeom>
          <a:noFill/>
        </p:spPr>
        <p:txBody>
          <a:bodyPr wrap="square" rtlCol="0">
            <a:spAutoFit/>
          </a:bodyPr>
          <a:lstStyle/>
          <a:p>
            <a:endParaRPr lang="de-DE" sz="2000" b="1" u="sng" dirty="0">
              <a:latin typeface="Times New Roman"/>
              <a:cs typeface="Times New Roman"/>
            </a:endParaRPr>
          </a:p>
          <a:p>
            <a:endParaRPr lang="de-DE" sz="2000" u="sng" dirty="0">
              <a:latin typeface="Times New Roman"/>
              <a:cs typeface="Times New Roman"/>
            </a:endParaRPr>
          </a:p>
          <a:p>
            <a:pPr marL="342900" indent="-342900">
              <a:buFont typeface="Wingdings" charset="0"/>
              <a:buChar char="à"/>
            </a:pPr>
            <a:endParaRPr lang="de-DE" sz="2000" u="sng" dirty="0">
              <a:latin typeface="Times New Roman"/>
              <a:cs typeface="Times New Roman"/>
            </a:endParaRPr>
          </a:p>
        </p:txBody>
      </p:sp>
      <p:sp>
        <p:nvSpPr>
          <p:cNvPr id="15" name="Inhaltsplatzhalter 2">
            <a:extLst>
              <a:ext uri="{FF2B5EF4-FFF2-40B4-BE49-F238E27FC236}">
                <a16:creationId xmlns:a16="http://schemas.microsoft.com/office/drawing/2014/main" id="{EF1C56CA-D1B7-1A44-98F8-01C04A47BBCF}"/>
              </a:ext>
            </a:extLst>
          </p:cNvPr>
          <p:cNvSpPr txBox="1">
            <a:spLocks/>
          </p:cNvSpPr>
          <p:nvPr/>
        </p:nvSpPr>
        <p:spPr>
          <a:xfrm>
            <a:off x="486583" y="1037272"/>
            <a:ext cx="10323276" cy="5184576"/>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anchor="ctr">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dk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dk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dk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dk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319087" indent="0" algn="just">
              <a:buNone/>
            </a:pPr>
            <a:endParaRPr lang="de-DE" sz="2400" dirty="0">
              <a:solidFill>
                <a:schemeClr val="tx2"/>
              </a:solidFill>
              <a:latin typeface="+mj-lt"/>
            </a:endParaRPr>
          </a:p>
          <a:p>
            <a:pPr marL="0" indent="0" algn="just">
              <a:buNone/>
            </a:pPr>
            <a:endParaRPr lang="de-DE" sz="2400" dirty="0">
              <a:solidFill>
                <a:schemeClr val="tx2"/>
              </a:solidFill>
              <a:latin typeface="+mj-lt"/>
            </a:endParaRPr>
          </a:p>
          <a:p>
            <a:pPr marL="0" indent="0" algn="just">
              <a:buNone/>
            </a:pPr>
            <a:endParaRPr lang="de-DE" sz="2400" dirty="0">
              <a:solidFill>
                <a:schemeClr val="tx2"/>
              </a:solidFill>
              <a:latin typeface="+mj-lt"/>
            </a:endParaRPr>
          </a:p>
          <a:p>
            <a:pPr marL="0" indent="0" algn="just">
              <a:buNone/>
            </a:pPr>
            <a:endParaRPr lang="de-DE" sz="2400" dirty="0">
              <a:solidFill>
                <a:schemeClr val="tx2"/>
              </a:solidFill>
              <a:latin typeface="+mj-lt"/>
            </a:endParaRPr>
          </a:p>
          <a:p>
            <a:pPr marL="0" indent="0" algn="just">
              <a:buNone/>
            </a:pPr>
            <a:endParaRPr lang="de-DE" sz="2400" dirty="0">
              <a:solidFill>
                <a:schemeClr val="tx2"/>
              </a:solidFill>
              <a:latin typeface="+mj-lt"/>
            </a:endParaRPr>
          </a:p>
          <a:p>
            <a:pPr marL="0" indent="0" algn="just">
              <a:buNone/>
            </a:pPr>
            <a:endParaRPr lang="de-DE" dirty="0">
              <a:solidFill>
                <a:schemeClr val="tx2"/>
              </a:solidFill>
              <a:latin typeface="+mj-lt"/>
            </a:endParaRPr>
          </a:p>
          <a:p>
            <a:pPr marL="0" indent="0" algn="just">
              <a:buFont typeface="Arial" panose="020B0604020202020204" pitchFamily="34" charset="0"/>
              <a:buNone/>
            </a:pPr>
            <a:endParaRPr lang="de-DE" dirty="0">
              <a:solidFill>
                <a:schemeClr val="tx2"/>
              </a:solidFill>
              <a:latin typeface="+mj-lt"/>
            </a:endParaRPr>
          </a:p>
        </p:txBody>
      </p:sp>
      <p:sp>
        <p:nvSpPr>
          <p:cNvPr id="16" name="Textfeld 15">
            <a:extLst>
              <a:ext uri="{FF2B5EF4-FFF2-40B4-BE49-F238E27FC236}">
                <a16:creationId xmlns:a16="http://schemas.microsoft.com/office/drawing/2014/main" id="{6FE458EC-280E-1641-AC2F-CE5769723945}"/>
              </a:ext>
            </a:extLst>
          </p:cNvPr>
          <p:cNvSpPr txBox="1"/>
          <p:nvPr/>
        </p:nvSpPr>
        <p:spPr>
          <a:xfrm>
            <a:off x="551384" y="1124744"/>
            <a:ext cx="10116616" cy="5016758"/>
          </a:xfrm>
          <a:prstGeom prst="rect">
            <a:avLst/>
          </a:prstGeom>
          <a:noFill/>
        </p:spPr>
        <p:txBody>
          <a:bodyPr wrap="square" rtlCol="0">
            <a:spAutoFit/>
          </a:bodyPr>
          <a:lstStyle/>
          <a:p>
            <a:r>
              <a:rPr lang="de-DE" sz="2000" b="1" dirty="0">
                <a:solidFill>
                  <a:schemeClr val="tx2"/>
                </a:solidFill>
                <a:cs typeface="Arial" panose="020B0604020202020204" pitchFamily="34" charset="0"/>
              </a:rPr>
              <a:t>Versuch bei der Mittäterschaft</a:t>
            </a:r>
          </a:p>
          <a:p>
            <a:endParaRPr lang="de-DE" sz="2000" b="1" dirty="0">
              <a:solidFill>
                <a:schemeClr val="tx2"/>
              </a:solidFill>
              <a:cs typeface="Arial" panose="020B0604020202020204" pitchFamily="34" charset="0"/>
            </a:endParaRPr>
          </a:p>
          <a:p>
            <a:r>
              <a:rPr lang="de-DE" sz="2000" b="1" dirty="0">
                <a:solidFill>
                  <a:schemeClr val="tx2"/>
                </a:solidFill>
                <a:cs typeface="Arial" panose="020B0604020202020204" pitchFamily="34" charset="0"/>
              </a:rPr>
              <a:t>(I.) Vorprüfung</a:t>
            </a:r>
          </a:p>
          <a:p>
            <a:r>
              <a:rPr lang="de-DE" sz="2000" dirty="0">
                <a:solidFill>
                  <a:schemeClr val="tx2"/>
                </a:solidFill>
                <a:cs typeface="Arial" panose="020B0604020202020204" pitchFamily="34" charset="0"/>
              </a:rPr>
              <a:t>a) Nichtvollendung der Tat</a:t>
            </a:r>
          </a:p>
          <a:p>
            <a:r>
              <a:rPr lang="de-DE" sz="2000" dirty="0">
                <a:solidFill>
                  <a:schemeClr val="tx2"/>
                </a:solidFill>
                <a:cs typeface="Arial" panose="020B0604020202020204" pitchFamily="34" charset="0"/>
              </a:rPr>
              <a:t>b) Strafbarkeit des Versuchs</a:t>
            </a:r>
          </a:p>
          <a:p>
            <a:endParaRPr lang="de-DE" sz="2000" dirty="0">
              <a:solidFill>
                <a:schemeClr val="tx2"/>
              </a:solidFill>
              <a:cs typeface="Arial" panose="020B0604020202020204" pitchFamily="34" charset="0"/>
            </a:endParaRPr>
          </a:p>
          <a:p>
            <a:r>
              <a:rPr lang="de-DE" sz="2000" b="1" dirty="0">
                <a:solidFill>
                  <a:schemeClr val="tx2"/>
                </a:solidFill>
                <a:cs typeface="Arial" panose="020B0604020202020204" pitchFamily="34" charset="0"/>
              </a:rPr>
              <a:t>II. Tatbestand</a:t>
            </a:r>
          </a:p>
          <a:p>
            <a:r>
              <a:rPr lang="de-DE" sz="2000" dirty="0">
                <a:solidFill>
                  <a:schemeClr val="tx2"/>
                </a:solidFill>
                <a:cs typeface="Arial" panose="020B0604020202020204" pitchFamily="34" charset="0"/>
              </a:rPr>
              <a:t>1. Tatentschluss (= Subjektiver Tatbestand)</a:t>
            </a:r>
          </a:p>
          <a:p>
            <a:pPr marL="285750" indent="-285750">
              <a:buFont typeface="Wingdings" pitchFamily="2" charset="2"/>
              <a:buChar char="à"/>
            </a:pPr>
            <a:r>
              <a:rPr lang="de-DE" sz="2000" i="1" dirty="0">
                <a:solidFill>
                  <a:schemeClr val="tx2"/>
                </a:solidFill>
                <a:cs typeface="Arial" panose="020B0604020202020204" pitchFamily="34" charset="0"/>
                <a:sym typeface="Wingdings"/>
              </a:rPr>
              <a:t>Vorsatz bzgl. Tathandlung: Zurechnung nach Grds. des § 25 II StGB</a:t>
            </a:r>
          </a:p>
          <a:p>
            <a:endParaRPr lang="de-DE" sz="2000" i="1" dirty="0">
              <a:solidFill>
                <a:schemeClr val="tx2"/>
              </a:solidFill>
              <a:cs typeface="Arial" panose="020B0604020202020204" pitchFamily="34" charset="0"/>
            </a:endParaRPr>
          </a:p>
          <a:p>
            <a:r>
              <a:rPr lang="de-DE" sz="2000" dirty="0">
                <a:solidFill>
                  <a:schemeClr val="tx2"/>
                </a:solidFill>
                <a:cs typeface="Arial" panose="020B0604020202020204" pitchFamily="34" charset="0"/>
              </a:rPr>
              <a:t>2. Unmittelbares Ansetzen (= Objektiver Tatbestand)</a:t>
            </a:r>
          </a:p>
          <a:p>
            <a:pPr marL="342900" indent="-342900">
              <a:buFont typeface="Wingdings" charset="0"/>
              <a:buChar char="à"/>
            </a:pPr>
            <a:r>
              <a:rPr lang="de-DE" sz="2000" i="1" dirty="0">
                <a:solidFill>
                  <a:schemeClr val="tx2"/>
                </a:solidFill>
                <a:cs typeface="Arial" panose="020B0604020202020204" pitchFamily="34" charset="0"/>
                <a:sym typeface="Wingdings"/>
              </a:rPr>
              <a:t>„Zeitpunkt“ umstritten (siehe Übersicht)!</a:t>
            </a:r>
          </a:p>
          <a:p>
            <a:endParaRPr lang="de-DE" sz="2000" i="1" dirty="0">
              <a:solidFill>
                <a:schemeClr val="tx2"/>
              </a:solidFill>
              <a:cs typeface="Arial" panose="020B0604020202020204" pitchFamily="34" charset="0"/>
            </a:endParaRPr>
          </a:p>
          <a:p>
            <a:r>
              <a:rPr lang="de-DE" sz="2000" b="1" dirty="0">
                <a:solidFill>
                  <a:schemeClr val="tx2"/>
                </a:solidFill>
                <a:cs typeface="Arial" panose="020B0604020202020204" pitchFamily="34" charset="0"/>
              </a:rPr>
              <a:t>III. Rechtswidrigkeit</a:t>
            </a:r>
          </a:p>
          <a:p>
            <a:r>
              <a:rPr lang="de-DE" sz="2000" b="1" dirty="0">
                <a:solidFill>
                  <a:schemeClr val="tx2"/>
                </a:solidFill>
                <a:cs typeface="Arial" panose="020B0604020202020204" pitchFamily="34" charset="0"/>
              </a:rPr>
              <a:t>IV. Schuld</a:t>
            </a:r>
          </a:p>
          <a:p>
            <a:r>
              <a:rPr lang="de-DE" sz="2000" b="1" dirty="0">
                <a:solidFill>
                  <a:schemeClr val="tx2"/>
                </a:solidFill>
                <a:cs typeface="Arial" panose="020B0604020202020204" pitchFamily="34" charset="0"/>
              </a:rPr>
              <a:t>V. Persönlicher Strafaufhebungsgrund</a:t>
            </a:r>
          </a:p>
        </p:txBody>
      </p:sp>
    </p:spTree>
    <p:extLst>
      <p:ext uri="{BB962C8B-B14F-4D97-AF65-F5344CB8AC3E}">
        <p14:creationId xmlns:p14="http://schemas.microsoft.com/office/powerpoint/2010/main" val="313193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23</a:t>
            </a:fld>
            <a:endParaRPr lang="de-DE" altLang="de-DE">
              <a:solidFill>
                <a:schemeClr val="bg1"/>
              </a:solidFill>
              <a:latin typeface="Segoe UI" panose="020B0502040204020203" pitchFamily="34" charset="0"/>
            </a:endParaRPr>
          </a:p>
        </p:txBody>
      </p:sp>
      <p:sp>
        <p:nvSpPr>
          <p:cNvPr id="8" name="Inhaltsplatzhalter 2">
            <a:extLst>
              <a:ext uri="{FF2B5EF4-FFF2-40B4-BE49-F238E27FC236}">
                <a16:creationId xmlns:a16="http://schemas.microsoft.com/office/drawing/2014/main" id="{5B729CFC-AB98-954D-A8C7-94876E430FFC}"/>
              </a:ext>
            </a:extLst>
          </p:cNvPr>
          <p:cNvSpPr txBox="1">
            <a:spLocks/>
          </p:cNvSpPr>
          <p:nvPr/>
        </p:nvSpPr>
        <p:spPr>
          <a:xfrm>
            <a:off x="479376" y="836712"/>
            <a:ext cx="10297144" cy="5256584"/>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dk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dk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dk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dk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0" indent="0" algn="just">
              <a:spcAft>
                <a:spcPts val="1000"/>
              </a:spcAft>
              <a:buNone/>
            </a:pPr>
            <a:r>
              <a:rPr lang="de-DE" sz="2000" b="1" dirty="0">
                <a:solidFill>
                  <a:schemeClr val="tx2"/>
                </a:solidFill>
              </a:rPr>
              <a:t>Zeitpunkt im Einzelnen </a:t>
            </a:r>
            <a:r>
              <a:rPr lang="de-DE" sz="2000" b="1" dirty="0" err="1">
                <a:solidFill>
                  <a:schemeClr val="tx2"/>
                </a:solidFill>
              </a:rPr>
              <a:t>str.</a:t>
            </a:r>
            <a:r>
              <a:rPr lang="de-DE" sz="2000" b="1" dirty="0">
                <a:solidFill>
                  <a:schemeClr val="tx2"/>
                </a:solidFill>
              </a:rPr>
              <a:t>:</a:t>
            </a:r>
          </a:p>
          <a:p>
            <a:pPr algn="just">
              <a:spcAft>
                <a:spcPts val="0"/>
              </a:spcAft>
              <a:buFont typeface="Wingdings" pitchFamily="2" charset="2"/>
              <a:buChar char="§"/>
            </a:pPr>
            <a:r>
              <a:rPr lang="de-DE" sz="2000" b="1" dirty="0">
                <a:solidFill>
                  <a:schemeClr val="tx2"/>
                </a:solidFill>
              </a:rPr>
              <a:t>mM: Einzellösung: </a:t>
            </a:r>
          </a:p>
          <a:p>
            <a:pPr marL="400050" lvl="1" indent="0" algn="just">
              <a:spcAft>
                <a:spcPts val="0"/>
              </a:spcAft>
              <a:buNone/>
            </a:pPr>
            <a:r>
              <a:rPr lang="de-DE" sz="2000" dirty="0">
                <a:solidFill>
                  <a:schemeClr val="tx2"/>
                </a:solidFill>
              </a:rPr>
              <a:t>Alle Mittäter setzen einzeln zur Tat an.</a:t>
            </a:r>
          </a:p>
          <a:p>
            <a:pPr marL="400050" lvl="1" indent="0" algn="just">
              <a:spcAft>
                <a:spcPts val="0"/>
              </a:spcAft>
              <a:buNone/>
            </a:pPr>
            <a:endParaRPr lang="de-DE" sz="2000" dirty="0">
              <a:solidFill>
                <a:schemeClr val="tx2"/>
              </a:solidFill>
            </a:endParaRPr>
          </a:p>
          <a:p>
            <a:pPr algn="just">
              <a:buFont typeface="Wingdings" panose="05000000000000000000" pitchFamily="2" charset="2"/>
              <a:buChar char="§"/>
            </a:pPr>
            <a:r>
              <a:rPr lang="de-DE" sz="2000" b="1" dirty="0">
                <a:solidFill>
                  <a:schemeClr val="tx2"/>
                </a:solidFill>
              </a:rPr>
              <a:t>hM: Gesamtlösung</a:t>
            </a:r>
          </a:p>
          <a:p>
            <a:pPr marL="363538" indent="0" algn="just">
              <a:buFont typeface="Arial" panose="020B0604020202020204" pitchFamily="34" charset="0"/>
              <a:buNone/>
            </a:pPr>
            <a:r>
              <a:rPr lang="de-DE" sz="2000" dirty="0">
                <a:solidFill>
                  <a:schemeClr val="tx2"/>
                </a:solidFill>
              </a:rPr>
              <a:t>Alle Mittäter setzen gemeinsam zur Tat an. Nämlich zu dem Zeitpunkt, in dem bei Alleintäterschaft das unmittelbare Ansetzen zu bejahen wäre; anders formuliert: Sobald einer der Mittäter – auf Basis des gemeinsamen Tatplans – unmittelbar angesetzt hat, gilt dies auch für die anderen. </a:t>
            </a:r>
          </a:p>
          <a:p>
            <a:pPr marL="363538" indent="0" algn="just">
              <a:buFont typeface="Arial" panose="020B0604020202020204" pitchFamily="34" charset="0"/>
              <a:buNone/>
            </a:pPr>
            <a:r>
              <a:rPr lang="de-DE" sz="2000" dirty="0">
                <a:solidFill>
                  <a:schemeClr val="tx2"/>
                </a:solidFill>
              </a:rPr>
              <a:t> </a:t>
            </a:r>
          </a:p>
          <a:p>
            <a:pPr algn="just">
              <a:buFont typeface="Wingdings" pitchFamily="2" charset="2"/>
              <a:buChar char="Ø"/>
            </a:pPr>
            <a:r>
              <a:rPr lang="de-DE" sz="2000" b="1" i="1" dirty="0">
                <a:solidFill>
                  <a:schemeClr val="tx2"/>
                </a:solidFill>
              </a:rPr>
              <a:t>Contra Einzellösung:</a:t>
            </a:r>
          </a:p>
          <a:p>
            <a:pPr algn="just">
              <a:buFont typeface="Wingdings" pitchFamily="2" charset="2"/>
              <a:buChar char="Ø"/>
            </a:pPr>
            <a:r>
              <a:rPr lang="de-DE" sz="2000" dirty="0">
                <a:solidFill>
                  <a:schemeClr val="tx2"/>
                </a:solidFill>
              </a:rPr>
              <a:t>UU werden bereits bloße Vorbereitungshandlungen pönalisiert. </a:t>
            </a:r>
          </a:p>
          <a:p>
            <a:pPr algn="just">
              <a:buFont typeface="Wingdings" pitchFamily="2" charset="2"/>
              <a:buChar char="Ø"/>
            </a:pPr>
            <a:r>
              <a:rPr lang="de-DE" sz="2000" b="1" i="1" dirty="0">
                <a:solidFill>
                  <a:schemeClr val="tx2"/>
                </a:solidFill>
              </a:rPr>
              <a:t>Pro Gesamtlösung:</a:t>
            </a:r>
          </a:p>
          <a:p>
            <a:pPr algn="just">
              <a:buFont typeface="Wingdings" pitchFamily="2" charset="2"/>
              <a:buChar char="Ø"/>
            </a:pPr>
            <a:r>
              <a:rPr lang="de-DE" sz="2000" dirty="0">
                <a:solidFill>
                  <a:schemeClr val="tx2"/>
                </a:solidFill>
              </a:rPr>
              <a:t>Entspricht Konstrukt Mittäterschaft -&gt; Funktionelle Tatherrschaft</a:t>
            </a:r>
          </a:p>
        </p:txBody>
      </p:sp>
      <p:sp>
        <p:nvSpPr>
          <p:cNvPr id="9" name="Textfeld 8">
            <a:extLst>
              <a:ext uri="{FF2B5EF4-FFF2-40B4-BE49-F238E27FC236}">
                <a16:creationId xmlns:a16="http://schemas.microsoft.com/office/drawing/2014/main" id="{37BB73D7-C96C-A34C-A017-21584597BDB0}"/>
              </a:ext>
            </a:extLst>
          </p:cNvPr>
          <p:cNvSpPr txBox="1"/>
          <p:nvPr/>
        </p:nvSpPr>
        <p:spPr>
          <a:xfrm>
            <a:off x="479376" y="179929"/>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Mittäterschaft – Unmittelbares Ansetzen</a:t>
            </a:r>
          </a:p>
        </p:txBody>
      </p:sp>
    </p:spTree>
    <p:extLst>
      <p:ext uri="{BB962C8B-B14F-4D97-AF65-F5344CB8AC3E}">
        <p14:creationId xmlns:p14="http://schemas.microsoft.com/office/powerpoint/2010/main" val="240180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24</a:t>
            </a:fld>
            <a:endParaRPr lang="de-DE" altLang="de-DE">
              <a:solidFill>
                <a:schemeClr val="bg1"/>
              </a:solidFill>
              <a:latin typeface="Segoe UI" panose="020B0502040204020203" pitchFamily="34" charset="0"/>
            </a:endParaRPr>
          </a:p>
        </p:txBody>
      </p:sp>
      <p:sp>
        <p:nvSpPr>
          <p:cNvPr id="9" name="Textfeld 8">
            <a:extLst>
              <a:ext uri="{FF2B5EF4-FFF2-40B4-BE49-F238E27FC236}">
                <a16:creationId xmlns:a16="http://schemas.microsoft.com/office/drawing/2014/main" id="{E83260D5-0C4E-6948-9416-EA4AC68B562A}"/>
              </a:ext>
            </a:extLst>
          </p:cNvPr>
          <p:cNvSpPr txBox="1"/>
          <p:nvPr/>
        </p:nvSpPr>
        <p:spPr>
          <a:xfrm>
            <a:off x="479376" y="323945"/>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Mittäterschaft – Unmittelbares Ansetzen</a:t>
            </a:r>
          </a:p>
        </p:txBody>
      </p:sp>
      <p:sp>
        <p:nvSpPr>
          <p:cNvPr id="6" name="Textfeld 5">
            <a:extLst>
              <a:ext uri="{FF2B5EF4-FFF2-40B4-BE49-F238E27FC236}">
                <a16:creationId xmlns:a16="http://schemas.microsoft.com/office/drawing/2014/main" id="{A6743244-F993-024A-838D-59EEAF27E053}"/>
              </a:ext>
            </a:extLst>
          </p:cNvPr>
          <p:cNvSpPr txBox="1"/>
          <p:nvPr/>
        </p:nvSpPr>
        <p:spPr>
          <a:xfrm>
            <a:off x="623391" y="1157257"/>
            <a:ext cx="10044609" cy="338554"/>
          </a:xfrm>
          <a:prstGeom prst="rect">
            <a:avLst/>
          </a:prstGeom>
          <a:noFill/>
        </p:spPr>
        <p:txBody>
          <a:bodyPr wrap="square" rtlCol="0">
            <a:spAutoFit/>
          </a:bodyPr>
          <a:lstStyle/>
          <a:p>
            <a:pPr algn="just"/>
            <a:endParaRPr lang="de-DE" sz="1600" dirty="0">
              <a:solidFill>
                <a:schemeClr val="tx2"/>
              </a:solidFill>
              <a:cs typeface="Arial" panose="020B0604020202020204" pitchFamily="34" charset="0"/>
            </a:endParaRPr>
          </a:p>
        </p:txBody>
      </p:sp>
      <p:sp>
        <p:nvSpPr>
          <p:cNvPr id="7" name="Textfeld 6">
            <a:extLst>
              <a:ext uri="{FF2B5EF4-FFF2-40B4-BE49-F238E27FC236}">
                <a16:creationId xmlns:a16="http://schemas.microsoft.com/office/drawing/2014/main" id="{63380A6C-04E4-C040-B2F6-E5CF4133A6A9}"/>
              </a:ext>
            </a:extLst>
          </p:cNvPr>
          <p:cNvSpPr txBox="1"/>
          <p:nvPr/>
        </p:nvSpPr>
        <p:spPr>
          <a:xfrm>
            <a:off x="443878" y="1050989"/>
            <a:ext cx="10044610" cy="1015663"/>
          </a:xfrm>
          <a:prstGeom prst="rect">
            <a:avLst/>
          </a:prstGeom>
          <a:noFill/>
        </p:spPr>
        <p:txBody>
          <a:bodyPr wrap="square" rtlCol="0">
            <a:spAutoFit/>
          </a:bodyPr>
          <a:lstStyle/>
          <a:p>
            <a:endParaRPr lang="de-DE" sz="2000" b="1" u="sng" dirty="0">
              <a:latin typeface="Times New Roman"/>
              <a:cs typeface="Times New Roman"/>
            </a:endParaRPr>
          </a:p>
          <a:p>
            <a:endParaRPr lang="de-DE" sz="2000" u="sng" dirty="0">
              <a:latin typeface="Times New Roman"/>
              <a:cs typeface="Times New Roman"/>
            </a:endParaRPr>
          </a:p>
          <a:p>
            <a:pPr marL="342900" indent="-342900">
              <a:buFont typeface="Wingdings" charset="0"/>
              <a:buChar char="à"/>
            </a:pPr>
            <a:endParaRPr lang="de-DE" sz="2000" u="sng" dirty="0">
              <a:latin typeface="Times New Roman"/>
              <a:cs typeface="Times New Roman"/>
            </a:endParaRPr>
          </a:p>
        </p:txBody>
      </p:sp>
      <p:graphicFrame>
        <p:nvGraphicFramePr>
          <p:cNvPr id="8" name="Tabelle 7">
            <a:extLst>
              <a:ext uri="{FF2B5EF4-FFF2-40B4-BE49-F238E27FC236}">
                <a16:creationId xmlns:a16="http://schemas.microsoft.com/office/drawing/2014/main" id="{E879EEFF-892E-D944-BC03-419FD6F6CF42}"/>
              </a:ext>
            </a:extLst>
          </p:cNvPr>
          <p:cNvGraphicFramePr>
            <a:graphicFrameLocks noGrp="1"/>
          </p:cNvGraphicFramePr>
          <p:nvPr/>
        </p:nvGraphicFramePr>
        <p:xfrm>
          <a:off x="453184" y="1046523"/>
          <a:ext cx="10188624" cy="4104456"/>
        </p:xfrm>
        <a:graphic>
          <a:graphicData uri="http://schemas.openxmlformats.org/drawingml/2006/table">
            <a:tbl>
              <a:tblPr firstRow="1" bandRow="1">
                <a:tableStyleId>{5C22544A-7EE6-4342-B048-85BDC9FD1C3A}</a:tableStyleId>
              </a:tblPr>
              <a:tblGrid>
                <a:gridCol w="5094312">
                  <a:extLst>
                    <a:ext uri="{9D8B030D-6E8A-4147-A177-3AD203B41FA5}">
                      <a16:colId xmlns:a16="http://schemas.microsoft.com/office/drawing/2014/main" val="20000"/>
                    </a:ext>
                  </a:extLst>
                </a:gridCol>
                <a:gridCol w="5094312">
                  <a:extLst>
                    <a:ext uri="{9D8B030D-6E8A-4147-A177-3AD203B41FA5}">
                      <a16:colId xmlns:a16="http://schemas.microsoft.com/office/drawing/2014/main" val="20001"/>
                    </a:ext>
                  </a:extLst>
                </a:gridCol>
              </a:tblGrid>
              <a:tr h="425604">
                <a:tc gridSpan="2">
                  <a:txBody>
                    <a:bodyPr/>
                    <a:lstStyle/>
                    <a:p>
                      <a:pPr algn="ctr"/>
                      <a:r>
                        <a:rPr lang="de-DE" dirty="0"/>
                        <a:t>Unmittelbares Ansetzen (= Versuchsbeginn) bei der Mittäterschaft</a:t>
                      </a:r>
                    </a:p>
                  </a:txBody>
                  <a:tcPr/>
                </a:tc>
                <a:tc hMerge="1">
                  <a:txBody>
                    <a:bodyPr/>
                    <a:lstStyle/>
                    <a:p>
                      <a:endParaRPr lang="de-DE"/>
                    </a:p>
                  </a:txBody>
                  <a:tcPr/>
                </a:tc>
                <a:extLst>
                  <a:ext uri="{0D108BD9-81ED-4DB2-BD59-A6C34878D82A}">
                    <a16:rowId xmlns:a16="http://schemas.microsoft.com/office/drawing/2014/main" val="10000"/>
                  </a:ext>
                </a:extLst>
              </a:tr>
              <a:tr h="425604">
                <a:tc>
                  <a:txBody>
                    <a:bodyPr/>
                    <a:lstStyle/>
                    <a:p>
                      <a:pPr algn="just"/>
                      <a:r>
                        <a:rPr lang="de-DE" b="1" u="none" dirty="0">
                          <a:solidFill>
                            <a:schemeClr val="tx2"/>
                          </a:solidFill>
                        </a:rPr>
                        <a:t>Einzellösung (</a:t>
                      </a:r>
                      <a:r>
                        <a:rPr lang="de-DE" b="1" u="none" dirty="0" err="1">
                          <a:solidFill>
                            <a:schemeClr val="tx2"/>
                          </a:solidFill>
                        </a:rPr>
                        <a:t>m.M.</a:t>
                      </a:r>
                      <a:r>
                        <a:rPr lang="de-DE" b="1" u="none" dirty="0">
                          <a:solidFill>
                            <a:schemeClr val="tx2"/>
                          </a:solidFill>
                        </a:rPr>
                        <a:t>)</a:t>
                      </a:r>
                    </a:p>
                  </a:txBody>
                  <a:tcPr/>
                </a:tc>
                <a:tc>
                  <a:txBody>
                    <a:bodyPr/>
                    <a:lstStyle/>
                    <a:p>
                      <a:pPr algn="just"/>
                      <a:r>
                        <a:rPr lang="de-DE" b="1" u="none" dirty="0">
                          <a:solidFill>
                            <a:schemeClr val="tx2"/>
                          </a:solidFill>
                        </a:rPr>
                        <a:t>Gesamtlösung (</a:t>
                      </a:r>
                      <a:r>
                        <a:rPr lang="de-DE" b="1" u="none" dirty="0" err="1">
                          <a:solidFill>
                            <a:schemeClr val="tx2"/>
                          </a:solidFill>
                        </a:rPr>
                        <a:t>h.M</a:t>
                      </a:r>
                      <a:r>
                        <a:rPr lang="de-DE" b="1" u="none" dirty="0">
                          <a:solidFill>
                            <a:schemeClr val="tx2"/>
                          </a:solidFill>
                        </a:rPr>
                        <a:t>.)</a:t>
                      </a:r>
                    </a:p>
                  </a:txBody>
                  <a:tcPr/>
                </a:tc>
                <a:extLst>
                  <a:ext uri="{0D108BD9-81ED-4DB2-BD59-A6C34878D82A}">
                    <a16:rowId xmlns:a16="http://schemas.microsoft.com/office/drawing/2014/main" val="10001"/>
                  </a:ext>
                </a:extLst>
              </a:tr>
              <a:tr h="3253248">
                <a:tc>
                  <a:txBody>
                    <a:bodyPr/>
                    <a:lstStyle/>
                    <a:p>
                      <a:pPr marL="285750" indent="-285750" algn="just">
                        <a:buFont typeface="Wingdings" charset="0"/>
                        <a:buChar char="à"/>
                      </a:pPr>
                      <a:r>
                        <a:rPr lang="de-DE" dirty="0">
                          <a:solidFill>
                            <a:schemeClr val="tx2"/>
                          </a:solidFill>
                          <a:sym typeface="Wingdings"/>
                        </a:rPr>
                        <a:t>Für jeden Mittäter einzeln und gesondert</a:t>
                      </a:r>
                      <a:r>
                        <a:rPr lang="de-DE" baseline="0" dirty="0">
                          <a:solidFill>
                            <a:schemeClr val="tx2"/>
                          </a:solidFill>
                          <a:sym typeface="Wingdings"/>
                        </a:rPr>
                        <a:t> den Versuchsbeginn bestimmen:</a:t>
                      </a:r>
                    </a:p>
                    <a:p>
                      <a:pPr marL="285750" indent="-285750" algn="just">
                        <a:buFont typeface="Wingdings" charset="0"/>
                        <a:buChar char="à"/>
                      </a:pPr>
                      <a:endParaRPr lang="de-DE" baseline="0" dirty="0">
                        <a:solidFill>
                          <a:schemeClr val="tx2"/>
                        </a:solidFill>
                        <a:sym typeface="Wingdings"/>
                      </a:endParaRPr>
                    </a:p>
                    <a:p>
                      <a:pPr marL="457200" lvl="1" indent="0" algn="just">
                        <a:buFont typeface="Wingdings" charset="0"/>
                        <a:buNone/>
                      </a:pPr>
                      <a:r>
                        <a:rPr lang="de-DE" baseline="0" dirty="0">
                          <a:solidFill>
                            <a:schemeClr val="tx2"/>
                          </a:solidFill>
                          <a:sym typeface="Wingdings"/>
                        </a:rPr>
                        <a:t>Entscheidend ist, ob der einzelne Mittäter unmittelbar angesetzt hat</a:t>
                      </a:r>
                    </a:p>
                    <a:p>
                      <a:pPr marL="285750" indent="-285750" algn="just">
                        <a:buFont typeface="Wingdings" charset="0"/>
                        <a:buChar char="à"/>
                      </a:pPr>
                      <a:endParaRPr lang="de-DE" baseline="0" dirty="0">
                        <a:solidFill>
                          <a:schemeClr val="tx2"/>
                        </a:solidFill>
                        <a:sym typeface="Wingdings"/>
                      </a:endParaRPr>
                    </a:p>
                    <a:p>
                      <a:pPr marL="0" indent="0" algn="just">
                        <a:buFont typeface="Wingdings" charset="0"/>
                        <a:buNone/>
                      </a:pPr>
                      <a:endParaRPr lang="de-DE" baseline="0" dirty="0">
                        <a:solidFill>
                          <a:schemeClr val="tx2"/>
                        </a:solidFill>
                        <a:sym typeface="Wingdings"/>
                      </a:endParaRPr>
                    </a:p>
                    <a:p>
                      <a:pPr marL="0" indent="0" algn="just">
                        <a:buFont typeface="Wingdings" charset="0"/>
                        <a:buNone/>
                      </a:pPr>
                      <a:endParaRPr lang="de-DE" baseline="0" dirty="0">
                        <a:solidFill>
                          <a:schemeClr val="tx2"/>
                        </a:solidFill>
                        <a:sym typeface="Wingdings"/>
                      </a:endParaRPr>
                    </a:p>
                    <a:p>
                      <a:pPr marL="0" indent="0" algn="just">
                        <a:buFont typeface="Wingdings" charset="0"/>
                        <a:buNone/>
                      </a:pPr>
                      <a:endParaRPr lang="de-DE" baseline="0" dirty="0">
                        <a:solidFill>
                          <a:schemeClr val="tx2"/>
                        </a:solidFill>
                        <a:sym typeface="Wingdings"/>
                      </a:endParaRPr>
                    </a:p>
                    <a:p>
                      <a:pPr marL="0" indent="0" algn="just">
                        <a:buFont typeface="Wingdings" charset="0"/>
                        <a:buNone/>
                      </a:pPr>
                      <a:r>
                        <a:rPr lang="de-DE" b="1" baseline="0" dirty="0">
                          <a:solidFill>
                            <a:schemeClr val="tx2"/>
                          </a:solidFill>
                          <a:sym typeface="Wingdings"/>
                        </a:rPr>
                        <a:t>Kritik: </a:t>
                      </a:r>
                      <a:r>
                        <a:rPr lang="de-DE" baseline="0" dirty="0">
                          <a:solidFill>
                            <a:schemeClr val="tx2"/>
                          </a:solidFill>
                          <a:sym typeface="Wingdings"/>
                        </a:rPr>
                        <a:t>entspricht nicht dem Konstrukt</a:t>
                      </a:r>
                    </a:p>
                    <a:p>
                      <a:pPr marL="0" indent="0" algn="just">
                        <a:buFont typeface="Wingdings" charset="0"/>
                        <a:buNone/>
                      </a:pPr>
                      <a:r>
                        <a:rPr lang="de-DE" baseline="0" dirty="0">
                          <a:solidFill>
                            <a:schemeClr val="tx2"/>
                          </a:solidFill>
                          <a:sym typeface="Wingdings"/>
                        </a:rPr>
                        <a:t>der Mittäterschaft, vgl. zuvor</a:t>
                      </a:r>
                      <a:endParaRPr lang="de-DE" dirty="0">
                        <a:solidFill>
                          <a:schemeClr val="tx2"/>
                        </a:solidFill>
                      </a:endParaRPr>
                    </a:p>
                  </a:txBody>
                  <a:tcPr/>
                </a:tc>
                <a:tc>
                  <a:txBody>
                    <a:bodyPr/>
                    <a:lstStyle/>
                    <a:p>
                      <a:pPr marL="285750" indent="-285750" algn="just">
                        <a:buFont typeface="Wingdings" charset="0"/>
                        <a:buChar char="à"/>
                      </a:pPr>
                      <a:r>
                        <a:rPr lang="de-DE" dirty="0">
                          <a:solidFill>
                            <a:schemeClr val="tx2"/>
                          </a:solidFill>
                          <a:sym typeface="Wingdings"/>
                        </a:rPr>
                        <a:t>Es findet eine einheitliche (Gesamt-)</a:t>
                      </a:r>
                      <a:r>
                        <a:rPr lang="de-DE" dirty="0" err="1">
                          <a:solidFill>
                            <a:schemeClr val="tx2"/>
                          </a:solidFill>
                          <a:sym typeface="Wingdings"/>
                        </a:rPr>
                        <a:t>Beur</a:t>
                      </a:r>
                      <a:r>
                        <a:rPr lang="de-DE" dirty="0">
                          <a:solidFill>
                            <a:schemeClr val="tx2"/>
                          </a:solidFill>
                          <a:sym typeface="Wingdings"/>
                        </a:rPr>
                        <a:t>-teilung des Versuchsbeginn</a:t>
                      </a:r>
                      <a:r>
                        <a:rPr lang="de-DE" baseline="0" dirty="0">
                          <a:solidFill>
                            <a:schemeClr val="tx2"/>
                          </a:solidFill>
                          <a:sym typeface="Wingdings"/>
                        </a:rPr>
                        <a:t> statt:</a:t>
                      </a:r>
                    </a:p>
                    <a:p>
                      <a:pPr marL="285750" indent="-285750" algn="just">
                        <a:buFont typeface="Wingdings" charset="0"/>
                        <a:buChar char="à"/>
                      </a:pPr>
                      <a:endParaRPr lang="de-DE" baseline="0" dirty="0">
                        <a:solidFill>
                          <a:schemeClr val="tx2"/>
                        </a:solidFill>
                        <a:sym typeface="Wingdings"/>
                      </a:endParaRPr>
                    </a:p>
                    <a:p>
                      <a:pPr marL="457200" lvl="1" indent="0" algn="just">
                        <a:buFont typeface="Wingdings" charset="0"/>
                        <a:buNone/>
                      </a:pPr>
                      <a:r>
                        <a:rPr lang="de-DE" baseline="0" dirty="0">
                          <a:solidFill>
                            <a:schemeClr val="tx2"/>
                          </a:solidFill>
                          <a:sym typeface="Wingdings"/>
                        </a:rPr>
                        <a:t>Sobald einer der Mittäter auf Grundlage    des gemeinsamen Tatplans unmittelbar   angesetzt hat, müssen sich die anderen dies zurechnen lassen</a:t>
                      </a:r>
                    </a:p>
                    <a:p>
                      <a:pPr marL="0" indent="0" algn="just">
                        <a:buFont typeface="Wingdings" charset="0"/>
                        <a:buNone/>
                      </a:pPr>
                      <a:endParaRPr lang="de-DE" baseline="0" dirty="0">
                        <a:solidFill>
                          <a:schemeClr val="tx2"/>
                        </a:solidFill>
                        <a:sym typeface="Wingdings"/>
                      </a:endParaRPr>
                    </a:p>
                    <a:p>
                      <a:pPr marL="0" indent="0" algn="just">
                        <a:buFont typeface="Wingdings" charset="0"/>
                        <a:buNone/>
                      </a:pPr>
                      <a:endParaRPr lang="de-DE" baseline="0" dirty="0">
                        <a:solidFill>
                          <a:schemeClr val="tx2"/>
                        </a:solidFill>
                        <a:sym typeface="Wingdings"/>
                      </a:endParaRPr>
                    </a:p>
                    <a:p>
                      <a:pPr marL="0" indent="0" algn="just">
                        <a:buFont typeface="Wingdings" charset="0"/>
                        <a:buNone/>
                      </a:pPr>
                      <a:r>
                        <a:rPr lang="de-DE" baseline="0" dirty="0">
                          <a:solidFill>
                            <a:schemeClr val="tx2"/>
                          </a:solidFill>
                          <a:sym typeface="Wingdings"/>
                        </a:rPr>
                        <a:t>    </a:t>
                      </a:r>
                      <a:r>
                        <a:rPr lang="de-DE" b="1" baseline="0" dirty="0">
                          <a:solidFill>
                            <a:schemeClr val="tx2"/>
                          </a:solidFill>
                          <a:sym typeface="Wingdings"/>
                        </a:rPr>
                        <a:t> Argument: </a:t>
                      </a:r>
                      <a:r>
                        <a:rPr lang="de-DE" baseline="0" dirty="0">
                          <a:solidFill>
                            <a:schemeClr val="tx2"/>
                          </a:solidFill>
                          <a:sym typeface="Wingdings"/>
                        </a:rPr>
                        <a:t>vorzugswürdig; entspricht    </a:t>
                      </a:r>
                    </a:p>
                    <a:p>
                      <a:pPr marL="0" indent="0" algn="just">
                        <a:buFont typeface="Wingdings" charset="0"/>
                        <a:buNone/>
                      </a:pPr>
                      <a:r>
                        <a:rPr lang="de-DE" baseline="0" dirty="0">
                          <a:solidFill>
                            <a:schemeClr val="tx2"/>
                          </a:solidFill>
                          <a:sym typeface="Wingdings"/>
                        </a:rPr>
                        <a:t>     gerade dem Konstrukt, vgl. zuvor</a:t>
                      </a:r>
                      <a:endParaRPr lang="de-DE" dirty="0">
                        <a:solidFill>
                          <a:schemeClr val="tx2"/>
                        </a:solidFill>
                      </a:endParaRPr>
                    </a:p>
                  </a:txBody>
                  <a:tcPr/>
                </a:tc>
                <a:extLst>
                  <a:ext uri="{0D108BD9-81ED-4DB2-BD59-A6C34878D82A}">
                    <a16:rowId xmlns:a16="http://schemas.microsoft.com/office/drawing/2014/main" val="10002"/>
                  </a:ext>
                </a:extLst>
              </a:tr>
            </a:tbl>
          </a:graphicData>
        </a:graphic>
      </p:graphicFrame>
      <p:sp>
        <p:nvSpPr>
          <p:cNvPr id="12" name="Pfeil nach rechts 11">
            <a:extLst>
              <a:ext uri="{FF2B5EF4-FFF2-40B4-BE49-F238E27FC236}">
                <a16:creationId xmlns:a16="http://schemas.microsoft.com/office/drawing/2014/main" id="{967BE4DC-8217-E143-8614-8D4A80F6F9E3}"/>
              </a:ext>
            </a:extLst>
          </p:cNvPr>
          <p:cNvSpPr/>
          <p:nvPr/>
        </p:nvSpPr>
        <p:spPr>
          <a:xfrm>
            <a:off x="4914891" y="4446582"/>
            <a:ext cx="893077" cy="56659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0429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0-#ppt_w/2"/>
                                          </p:val>
                                        </p:tav>
                                        <p:tav tm="100000">
                                          <p:val>
                                            <p:strVal val="#ppt_x"/>
                                          </p:val>
                                        </p:tav>
                                      </p:tavLst>
                                    </p:anim>
                                    <p:anim calcmode="lin" valueType="num">
                                      <p:cBhvr additive="base">
                                        <p:cTn id="12"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25</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2. Tatkomplex: Geschehen in der Wohnung des C</a:t>
            </a:r>
            <a:endParaRPr lang="de-DE" sz="1600" b="1" dirty="0">
              <a:effectLst/>
              <a:latin typeface="Times"/>
              <a:ea typeface="Times New Roman" panose="02020603050405020304" pitchFamily="18" charset="0"/>
              <a:cs typeface="Times New Roman" panose="02020603050405020304" pitchFamily="18" charset="0"/>
            </a:endParaRPr>
          </a:p>
          <a:p>
            <a:pPr marL="270510" indent="-270510" algn="just">
              <a:lnSpc>
                <a:spcPct val="115000"/>
              </a:lnSpc>
              <a:spcBef>
                <a:spcPts val="6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A. Strafbarkeit von A und B</a:t>
            </a:r>
            <a:endParaRPr lang="de-DE" sz="1600" b="1" dirty="0">
              <a:effectLst/>
              <a:latin typeface="Times"/>
              <a:ea typeface="Times New Roman" panose="02020603050405020304" pitchFamily="18" charset="0"/>
              <a:cs typeface="Times New Roman" panose="02020603050405020304" pitchFamily="18" charset="0"/>
            </a:endParaRPr>
          </a:p>
          <a:p>
            <a:pPr marL="270510" indent="-270510" algn="just">
              <a:lnSpc>
                <a:spcPct val="115000"/>
              </a:lnSpc>
              <a:spcBef>
                <a:spcPts val="6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 §§ 212, 211, 22, 23 I, 25 II StGB</a:t>
            </a:r>
            <a:endParaRPr lang="de-DE" sz="1600" b="1" dirty="0">
              <a:effectLst/>
              <a:latin typeface="Times"/>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Vorprüfung</a:t>
            </a:r>
            <a:endParaRPr lang="de-DE" sz="1600" dirty="0">
              <a:effectLst/>
              <a:latin typeface="Times New Roman" panose="02020603050405020304" pitchFamily="18" charset="0"/>
              <a:ea typeface="Times New Roman" panose="02020603050405020304" pitchFamily="18" charset="0"/>
            </a:endParaRPr>
          </a:p>
          <a:p>
            <a:pPr marL="18000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keine Vollendung, C lebt noch</a:t>
            </a:r>
            <a:endParaRPr lang="de-DE" sz="1600" dirty="0">
              <a:effectLst/>
              <a:latin typeface="Times New Roman" panose="02020603050405020304" pitchFamily="18" charset="0"/>
              <a:ea typeface="Times New Roman" panose="02020603050405020304" pitchFamily="18" charset="0"/>
            </a:endParaRPr>
          </a:p>
          <a:p>
            <a:pPr marL="18000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Strafbarkeit des Versuchs (+), §§ 23 I, 12 I, 212, 211 StGB</a:t>
            </a:r>
          </a:p>
          <a:p>
            <a:pPr indent="0"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1. Versuchstatbestand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 Tatentschluss</a:t>
            </a:r>
            <a:endParaRPr lang="de-DE" sz="1600" dirty="0">
              <a:effectLst/>
              <a:latin typeface="Times New Roman" panose="02020603050405020304" pitchFamily="18" charset="0"/>
              <a:ea typeface="Times New Roman" panose="02020603050405020304" pitchFamily="18" charset="0"/>
            </a:endParaRPr>
          </a:p>
          <a:p>
            <a:pPr marL="285750" lvl="2" indent="-285750" algn="just">
              <a:lnSpc>
                <a:spcPct val="115000"/>
              </a:lnSpc>
              <a:spcBef>
                <a:spcPts val="240"/>
              </a:spcBef>
              <a:buFont typeface="Arial" panose="020B0604020202020204" pitchFamily="34" charset="0"/>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bezüglich Begehung in Mittäterschaft (+)</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857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gemeinschaftlicher Entschluss</a:t>
            </a:r>
            <a:endParaRPr lang="de-DE" sz="1600" dirty="0">
              <a:effectLst/>
              <a:latin typeface="Times"/>
              <a:ea typeface="Times New Roman" panose="02020603050405020304" pitchFamily="18" charset="0"/>
              <a:cs typeface="Symbol" pitchFamily="2" charset="2"/>
            </a:endParaRPr>
          </a:p>
          <a:p>
            <a:pPr marL="2857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bezüglich arbeitsteiligen Zusammenwirkens</a:t>
            </a:r>
            <a:endParaRPr lang="de-DE" sz="1600" dirty="0">
              <a:effectLst/>
              <a:latin typeface="Times"/>
              <a:ea typeface="Times New Roman" panose="02020603050405020304" pitchFamily="18" charset="0"/>
              <a:cs typeface="Symbol" pitchFamily="2" charset="2"/>
            </a:endParaRPr>
          </a:p>
          <a:p>
            <a:pPr marL="285750" lvl="2" indent="-285750" algn="just">
              <a:lnSpc>
                <a:spcPct val="115000"/>
              </a:lnSpc>
              <a:spcBef>
                <a:spcPts val="240"/>
              </a:spcBef>
              <a:buFont typeface="Arial" panose="020B0604020202020204" pitchFamily="34" charset="0"/>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bezüglich Tötung des C (+)</a:t>
            </a:r>
            <a:endParaRPr lang="de-DE" sz="1600" dirty="0">
              <a:effectLst/>
              <a:latin typeface="Times New Roman" panose="02020603050405020304" pitchFamily="18" charset="0"/>
              <a:ea typeface="Times New Roman" panose="02020603050405020304" pitchFamily="18" charset="0"/>
              <a:cs typeface="Symbol" pitchFamily="2" charset="2"/>
            </a:endParaRPr>
          </a:p>
          <a:p>
            <a:pPr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lvl="2"/>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89935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26</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bezüglich Mordmerkmal Heimtücke:</a:t>
            </a:r>
            <a:endParaRPr lang="de-DE" sz="1600" dirty="0">
              <a:effectLst/>
              <a:latin typeface="Times New Roman" panose="02020603050405020304" pitchFamily="18" charset="0"/>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Arglosigkeit im Moment des ersten Angriffs (+)</a:t>
            </a:r>
            <a:endParaRPr lang="de-DE" sz="1600" dirty="0">
              <a:effectLst/>
              <a:latin typeface="Times"/>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darauf beruhende Wehrlosigkeit (+)</a:t>
            </a:r>
            <a:endParaRPr lang="de-DE" sz="1600" dirty="0">
              <a:effectLst/>
              <a:latin typeface="Times"/>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Ausnutzung (+)</a:t>
            </a:r>
            <a:endParaRPr lang="de-DE" sz="1600" dirty="0">
              <a:effectLst/>
              <a:latin typeface="Times"/>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feindliche Willensrichtung (+)</a:t>
            </a:r>
            <a:endParaRPr lang="de-DE" sz="1600" dirty="0">
              <a:effectLst/>
              <a:latin typeface="Times"/>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weitere Einschränkungen: (+/-), vertretbar, aber in allgemeiner Form wohl nicht überzeugend, und möglicherweise sogar anzunehmen;</a:t>
            </a:r>
            <a:endParaRPr lang="de-DE" sz="1600" dirty="0">
              <a:effectLst/>
              <a:latin typeface="Times"/>
              <a:ea typeface="Times New Roman" panose="02020603050405020304" pitchFamily="18" charset="0"/>
              <a:cs typeface="Symbol" pitchFamily="2" charset="2"/>
            </a:endParaRPr>
          </a:p>
          <a:p>
            <a:pPr marL="914400" lvl="4" indent="-228600" algn="just">
              <a:lnSpc>
                <a:spcPct val="115000"/>
              </a:lnSpc>
              <a:spcBef>
                <a:spcPts val="240"/>
              </a:spcBef>
              <a:buFont typeface="Symbol" pitchFamily="2" charset="2"/>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Vertrauensbruch?</a:t>
            </a:r>
            <a:endParaRPr lang="de-DE" sz="1600" dirty="0">
              <a:effectLst/>
              <a:latin typeface="Times"/>
              <a:ea typeface="Times New Roman" panose="02020603050405020304" pitchFamily="18" charset="0"/>
              <a:cs typeface="Symbol" pitchFamily="2" charset="2"/>
            </a:endParaRPr>
          </a:p>
          <a:p>
            <a:pPr marL="914400" lvl="4" indent="-228600" algn="just">
              <a:lnSpc>
                <a:spcPct val="115000"/>
              </a:lnSpc>
              <a:spcBef>
                <a:spcPts val="240"/>
              </a:spcBef>
              <a:buFont typeface="Symbol" pitchFamily="2" charset="2"/>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besondere „Tücke“?</a:t>
            </a:r>
            <a:endParaRPr lang="de-DE" sz="1600" dirty="0">
              <a:effectLst/>
              <a:latin typeface="Times"/>
              <a:ea typeface="Times New Roman" panose="02020603050405020304" pitchFamily="18" charset="0"/>
              <a:cs typeface="Symbol" pitchFamily="2" charset="2"/>
            </a:endParaRPr>
          </a:p>
          <a:p>
            <a:pPr marL="914400" lvl="4" indent="-228600" algn="just">
              <a:lnSpc>
                <a:spcPct val="115000"/>
              </a:lnSpc>
              <a:spcBef>
                <a:spcPts val="240"/>
              </a:spcBef>
              <a:buFont typeface="Symbol" pitchFamily="2" charset="2"/>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Rechtsfolgenlösung (die Tatbestand ohnehin nicht berührt)</a:t>
            </a:r>
          </a:p>
          <a:p>
            <a:pPr marL="685800" lvl="4" algn="just">
              <a:lnSpc>
                <a:spcPct val="115000"/>
              </a:lnSpc>
              <a:spcBef>
                <a:spcPts val="240"/>
              </a:spcBef>
            </a:pPr>
            <a:endParaRPr lang="de-DE" sz="1600" dirty="0">
              <a:effectLst/>
              <a:latin typeface="Times"/>
              <a:ea typeface="Times New Roman" panose="02020603050405020304" pitchFamily="18" charset="0"/>
              <a:cs typeface="Symbol" pitchFamily="2" charset="2"/>
            </a:endParaRPr>
          </a:p>
          <a:p>
            <a:pPr marL="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subjektives Merkmal „Mordlust“: (+), da</a:t>
            </a:r>
            <a:endParaRPr lang="de-DE" sz="1600" dirty="0">
              <a:effectLst/>
              <a:latin typeface="Times New Roman" panose="02020603050405020304" pitchFamily="18" charset="0"/>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Tötung um der Tötung Willen</a:t>
            </a:r>
            <a:endParaRPr lang="de-DE" sz="1600" dirty="0">
              <a:effectLst/>
              <a:latin typeface="Times"/>
              <a:ea typeface="Times New Roman" panose="02020603050405020304" pitchFamily="18" charset="0"/>
              <a:cs typeface="Symbol" pitchFamily="2" charset="2"/>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Zufälligkeit des Opfers</a:t>
            </a:r>
            <a:endParaRPr lang="de-DE" sz="1600" dirty="0">
              <a:latin typeface="Times New Roman" panose="02020603050405020304" pitchFamily="18" charset="0"/>
              <a:ea typeface="Times New Roman" panose="02020603050405020304" pitchFamily="18" charset="0"/>
            </a:endParaRPr>
          </a:p>
          <a:p>
            <a:pPr marL="57150" lvl="2" indent="-285750" algn="just">
              <a:lnSpc>
                <a:spcPct val="115000"/>
              </a:lnSpc>
              <a:spcBef>
                <a:spcPts val="240"/>
              </a:spcBef>
              <a:buSzPts val="1400"/>
              <a:buFont typeface="Wingdings" pitchFamily="2" charset="2"/>
              <a:buChar char="Ø"/>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a:t>
            </a:r>
            <a:r>
              <a:rPr lang="de-DE" sz="1600" dirty="0">
                <a:cs typeface="Times New Roman" panose="02020603050405020304" pitchFamily="18" charset="0"/>
              </a:rPr>
              <a:t>A. schwer vertretbar, dann aber jedenfalls niedrige Beweggründe (die sonst zur Mordlust subsidiär sind)</a:t>
            </a:r>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410313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27</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 Unmittelbares Ansetzen, § 22 StGB</a:t>
            </a:r>
            <a:endParaRPr lang="de-DE" sz="1600" dirty="0">
              <a:effectLst/>
              <a:latin typeface="Times New Roman" panose="02020603050405020304" pitchFamily="18" charset="0"/>
              <a:ea typeface="Times New Roman" panose="02020603050405020304" pitchFamily="18" charset="0"/>
            </a:endParaRPr>
          </a:p>
          <a:p>
            <a:pPr marL="228600"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bei Mittätern nach </a:t>
            </a:r>
            <a:r>
              <a:rPr lang="de-DE" sz="1600" dirty="0" err="1">
                <a:effectLst/>
                <a:latin typeface="Segoe UI" panose="020B0502040204020203" pitchFamily="34" charset="0"/>
                <a:ea typeface="Times New Roman" panose="02020603050405020304" pitchFamily="18" charset="0"/>
                <a:cs typeface="Times New Roman" panose="02020603050405020304" pitchFamily="18" charset="0"/>
              </a:rPr>
              <a:t>h.M</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„Gesamtlösung“</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28600"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somit für A und B jedenfalls mit Zustechen durch A verwirklicht</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28600"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aber auch nach Einzellösung hätte B durch Zugehen auf C selbst die Schwelle zum „jetzt geht’s los“ überschritten</a:t>
            </a:r>
          </a:p>
          <a:p>
            <a:pPr indent="0" algn="just">
              <a:lnSpc>
                <a:spcPct val="115000"/>
              </a:lnSpc>
              <a:spcBef>
                <a:spcPts val="240"/>
              </a:spcBef>
              <a:tabLst>
                <a:tab pos="2361565" algn="l"/>
              </a:tabLst>
            </a:pPr>
            <a:endParaRPr lang="de-DE" sz="1600" dirty="0">
              <a:effectLst/>
              <a:latin typeface="Times New Roman" panose="02020603050405020304" pitchFamily="18" charset="0"/>
              <a:ea typeface="Times New Roman" panose="02020603050405020304" pitchFamily="18" charset="0"/>
              <a:cs typeface="Symbol" pitchFamily="2" charset="2"/>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2. Rechtswidrigkeit, Schuld (+)</a:t>
            </a:r>
          </a:p>
          <a:p>
            <a:pPr algn="just">
              <a:lnSpc>
                <a:spcPct val="115000"/>
              </a:lnSpc>
              <a:spcBef>
                <a:spcPts val="900"/>
              </a:spcBef>
            </a:pPr>
            <a:endParaRPr lang="de-DE" sz="1600" dirty="0">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 Rücktritt, § 24 StGB</a:t>
            </a:r>
            <a:endParaRPr lang="de-DE" sz="1600" dirty="0">
              <a:latin typeface="Times New Roman" panose="02020603050405020304" pitchFamily="18" charset="0"/>
              <a:ea typeface="Times New Roman" panose="02020603050405020304" pitchFamily="18" charset="0"/>
            </a:endParaRPr>
          </a:p>
          <a:p>
            <a:pPr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lvl="2"/>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71869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3"/>
          </p:nvPr>
        </p:nvSpPr>
        <p:spPr/>
        <p:txBody>
          <a:bodyPr/>
          <a:lstStyle/>
          <a:p>
            <a:r>
              <a:rPr lang="de-DE" dirty="0"/>
              <a:t>EXKURS: THEORIE – RÜCKTRITT</a:t>
            </a:r>
          </a:p>
        </p:txBody>
      </p:sp>
      <p:sp>
        <p:nvSpPr>
          <p:cNvPr id="26627" name="Foliennummernplatzhalt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28</a:t>
            </a:fld>
            <a:endParaRPr lang="de-DE" altLang="de-DE">
              <a:solidFill>
                <a:schemeClr val="bg1"/>
              </a:solidFill>
              <a:latin typeface="Segoe UI" panose="020B0502040204020203" pitchFamily="34" charset="0"/>
            </a:endParaRPr>
          </a:p>
        </p:txBody>
      </p:sp>
    </p:spTree>
    <p:extLst>
      <p:ext uri="{BB962C8B-B14F-4D97-AF65-F5344CB8AC3E}">
        <p14:creationId xmlns:p14="http://schemas.microsoft.com/office/powerpoint/2010/main" val="1304814033"/>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29</a:t>
            </a:fld>
            <a:endParaRPr lang="de-DE" altLang="de-DE">
              <a:solidFill>
                <a:schemeClr val="bg1"/>
              </a:solidFill>
              <a:latin typeface="Segoe UI" panose="020B0502040204020203" pitchFamily="34" charset="0"/>
            </a:endParaRPr>
          </a:p>
        </p:txBody>
      </p:sp>
      <p:sp>
        <p:nvSpPr>
          <p:cNvPr id="8" name="Inhaltsplatzhalter 2">
            <a:extLst>
              <a:ext uri="{FF2B5EF4-FFF2-40B4-BE49-F238E27FC236}">
                <a16:creationId xmlns:a16="http://schemas.microsoft.com/office/drawing/2014/main" id="{BD324DD7-CB1F-F04C-9D13-84CBBE847C12}"/>
              </a:ext>
            </a:extLst>
          </p:cNvPr>
          <p:cNvSpPr txBox="1">
            <a:spLocks/>
          </p:cNvSpPr>
          <p:nvPr/>
        </p:nvSpPr>
        <p:spPr>
          <a:xfrm>
            <a:off x="479375" y="1052736"/>
            <a:ext cx="10131473" cy="5112568"/>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buNone/>
            </a:pPr>
            <a:r>
              <a:rPr lang="de-DE" b="1" dirty="0">
                <a:solidFill>
                  <a:schemeClr val="tx2"/>
                </a:solidFill>
                <a:latin typeface="Arial" panose="020B0604020202020204" pitchFamily="34" charset="0"/>
                <a:cs typeface="Arial" panose="020B0604020202020204" pitchFamily="34" charset="0"/>
              </a:rPr>
              <a:t>1. Rechtsnatur/Stellung des Rücktritts im „Deliktsaufbau“</a:t>
            </a:r>
            <a:endParaRPr lang="de-DE"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sym typeface="Wingdings"/>
              </a:rPr>
              <a:t>a) Nach </a:t>
            </a:r>
            <a:r>
              <a:rPr lang="de-DE" dirty="0" err="1">
                <a:solidFill>
                  <a:schemeClr val="tx2"/>
                </a:solidFill>
                <a:latin typeface="Arial" panose="020B0604020202020204" pitchFamily="34" charset="0"/>
                <a:cs typeface="Arial" panose="020B0604020202020204" pitchFamily="34" charset="0"/>
                <a:sym typeface="Wingdings"/>
              </a:rPr>
              <a:t>h.M</a:t>
            </a:r>
            <a:r>
              <a:rPr lang="de-DE" dirty="0">
                <a:solidFill>
                  <a:schemeClr val="tx2"/>
                </a:solidFill>
                <a:latin typeface="Arial" panose="020B0604020202020204" pitchFamily="34" charset="0"/>
                <a:cs typeface="Arial" panose="020B0604020202020204" pitchFamily="34" charset="0"/>
                <a:sym typeface="Wingdings"/>
              </a:rPr>
              <a:t>. stelle dieser</a:t>
            </a:r>
            <a:r>
              <a:rPr lang="de-DE" dirty="0">
                <a:solidFill>
                  <a:schemeClr val="tx2"/>
                </a:solidFill>
                <a:latin typeface="Arial" panose="020B0604020202020204" pitchFamily="34" charset="0"/>
                <a:cs typeface="Arial" panose="020B0604020202020204" pitchFamily="34" charset="0"/>
              </a:rPr>
              <a:t> einen </a:t>
            </a:r>
            <a:r>
              <a:rPr lang="de-DE" b="1" dirty="0">
                <a:solidFill>
                  <a:schemeClr val="tx2"/>
                </a:solidFill>
                <a:latin typeface="Arial" panose="020B0604020202020204" pitchFamily="34" charset="0"/>
                <a:cs typeface="Arial" panose="020B0604020202020204" pitchFamily="34" charset="0"/>
              </a:rPr>
              <a:t>persönlichen Strafaufhebungsgrund </a:t>
            </a:r>
            <a:r>
              <a:rPr lang="de-DE" dirty="0">
                <a:solidFill>
                  <a:schemeClr val="tx2"/>
                </a:solidFill>
                <a:latin typeface="Arial" panose="020B0604020202020204" pitchFamily="34" charset="0"/>
                <a:cs typeface="Arial" panose="020B0604020202020204" pitchFamily="34" charset="0"/>
              </a:rPr>
              <a:t>dar, sodass dieser </a:t>
            </a:r>
            <a:r>
              <a:rPr lang="de-DE" b="1" dirty="0">
                <a:solidFill>
                  <a:schemeClr val="tx2"/>
                </a:solidFill>
                <a:latin typeface="Arial" panose="020B0604020202020204" pitchFamily="34" charset="0"/>
                <a:cs typeface="Arial" panose="020B0604020202020204" pitchFamily="34" charset="0"/>
              </a:rPr>
              <a:t>nach der Schuld </a:t>
            </a:r>
            <a:r>
              <a:rPr lang="de-DE" dirty="0">
                <a:solidFill>
                  <a:schemeClr val="tx2"/>
                </a:solidFill>
                <a:latin typeface="Arial" panose="020B0604020202020204" pitchFamily="34" charset="0"/>
                <a:cs typeface="Arial" panose="020B0604020202020204" pitchFamily="34" charset="0"/>
              </a:rPr>
              <a:t>zu prüfen ist.</a:t>
            </a:r>
          </a:p>
          <a:p>
            <a:pPr marL="0" indent="0" algn="just">
              <a:buNone/>
            </a:pPr>
            <a:r>
              <a:rPr lang="de-DE" dirty="0">
                <a:solidFill>
                  <a:schemeClr val="tx2"/>
                </a:solidFill>
                <a:latin typeface="Arial" panose="020B0604020202020204" pitchFamily="34" charset="0"/>
                <a:cs typeface="Arial" panose="020B0604020202020204" pitchFamily="34" charset="0"/>
              </a:rPr>
              <a:t>b) Nach </a:t>
            </a:r>
            <a:r>
              <a:rPr lang="de-DE" dirty="0" err="1">
                <a:solidFill>
                  <a:schemeClr val="tx2"/>
                </a:solidFill>
                <a:latin typeface="Arial" panose="020B0604020202020204" pitchFamily="34" charset="0"/>
                <a:cs typeface="Arial" panose="020B0604020202020204" pitchFamily="34" charset="0"/>
              </a:rPr>
              <a:t>a.A</a:t>
            </a:r>
            <a:r>
              <a:rPr lang="de-DE" dirty="0">
                <a:solidFill>
                  <a:schemeClr val="tx2"/>
                </a:solidFill>
                <a:latin typeface="Arial" panose="020B0604020202020204" pitchFamily="34" charset="0"/>
                <a:cs typeface="Arial" panose="020B0604020202020204" pitchFamily="34" charset="0"/>
              </a:rPr>
              <a:t>. handele es sich um einen Entschuldigungsgrund, sodass dieser in der Schuld zu prüfen ist.</a:t>
            </a:r>
          </a:p>
          <a:p>
            <a:pPr marL="0" indent="0">
              <a:buNone/>
            </a:pPr>
            <a:endParaRPr lang="de-DE" b="1" u="sng" dirty="0">
              <a:solidFill>
                <a:schemeClr val="tx2"/>
              </a:solidFill>
              <a:latin typeface="Arial" panose="020B0604020202020204" pitchFamily="34" charset="0"/>
              <a:cs typeface="Arial" panose="020B0604020202020204" pitchFamily="34" charset="0"/>
            </a:endParaRPr>
          </a:p>
          <a:p>
            <a:pPr marL="0" indent="0">
              <a:buNone/>
            </a:pPr>
            <a:r>
              <a:rPr lang="de-DE" b="1" dirty="0">
                <a:solidFill>
                  <a:schemeClr val="tx2"/>
                </a:solidFill>
                <a:latin typeface="Arial" panose="020B0604020202020204" pitchFamily="34" charset="0"/>
                <a:cs typeface="Arial" panose="020B0604020202020204" pitchFamily="34" charset="0"/>
              </a:rPr>
              <a:t>2. Gründe/„Argumente“ für die Strafbefreiung</a:t>
            </a:r>
            <a:endParaRPr lang="de-DE"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rPr>
              <a:t>a) </a:t>
            </a:r>
            <a:r>
              <a:rPr lang="de-DE" b="1" dirty="0">
                <a:solidFill>
                  <a:schemeClr val="tx2"/>
                </a:solidFill>
                <a:latin typeface="Arial" panose="020B0604020202020204" pitchFamily="34" charset="0"/>
                <a:cs typeface="Arial" panose="020B0604020202020204" pitchFamily="34" charset="0"/>
              </a:rPr>
              <a:t>Strafzwecktheorie</a:t>
            </a:r>
            <a:r>
              <a:rPr lang="de-DE" dirty="0">
                <a:solidFill>
                  <a:schemeClr val="tx2"/>
                </a:solidFill>
                <a:latin typeface="Arial" panose="020B0604020202020204" pitchFamily="34" charset="0"/>
                <a:cs typeface="Arial" panose="020B0604020202020204" pitchFamily="34" charset="0"/>
              </a:rPr>
              <a:t>, wonach der Täter keiner Bestrafung bedarf, wenn er von selbst in die Legalität zurückkehrt.</a:t>
            </a:r>
          </a:p>
          <a:p>
            <a:pPr marL="0" indent="0" algn="just">
              <a:buNone/>
            </a:pPr>
            <a:r>
              <a:rPr lang="de-DE" dirty="0">
                <a:solidFill>
                  <a:schemeClr val="tx2"/>
                </a:solidFill>
                <a:latin typeface="Arial" panose="020B0604020202020204" pitchFamily="34" charset="0"/>
                <a:cs typeface="Arial" panose="020B0604020202020204" pitchFamily="34" charset="0"/>
                <a:sym typeface="Wingdings" pitchFamily="2" charset="2"/>
              </a:rPr>
              <a:t> </a:t>
            </a:r>
            <a:r>
              <a:rPr lang="de-DE" dirty="0">
                <a:solidFill>
                  <a:schemeClr val="tx2"/>
                </a:solidFill>
                <a:latin typeface="Arial" panose="020B0604020202020204" pitchFamily="34" charset="0"/>
                <a:cs typeface="Arial" panose="020B0604020202020204" pitchFamily="34" charset="0"/>
                <a:sym typeface="Wingdings"/>
              </a:rPr>
              <a:t>Täter ist „minder“ gefährlich und das Bedürfnis nach Strafe entfällt</a:t>
            </a:r>
            <a:endParaRPr lang="de-DE"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rPr>
              <a:t>b</a:t>
            </a:r>
            <a:r>
              <a:rPr lang="de-DE" b="1" dirty="0">
                <a:solidFill>
                  <a:schemeClr val="tx2"/>
                </a:solidFill>
                <a:latin typeface="Arial" panose="020B0604020202020204" pitchFamily="34" charset="0"/>
                <a:cs typeface="Arial" panose="020B0604020202020204" pitchFamily="34" charset="0"/>
              </a:rPr>
              <a:t>) Prämientheorie/Gnadentheorie/</a:t>
            </a:r>
            <a:r>
              <a:rPr lang="de-DE" b="1" dirty="0" err="1">
                <a:solidFill>
                  <a:schemeClr val="tx2"/>
                </a:solidFill>
                <a:latin typeface="Arial" panose="020B0604020202020204" pitchFamily="34" charset="0"/>
                <a:cs typeface="Arial" panose="020B0604020202020204" pitchFamily="34" charset="0"/>
              </a:rPr>
              <a:t>Verdienstlichkeitstheorie</a:t>
            </a:r>
            <a:endParaRPr lang="de-DE" b="1"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sym typeface="Wingdings"/>
              </a:rPr>
              <a:t></a:t>
            </a:r>
            <a:r>
              <a:rPr lang="de-DE" dirty="0">
                <a:solidFill>
                  <a:schemeClr val="tx2"/>
                </a:solidFill>
                <a:latin typeface="Arial" panose="020B0604020202020204" pitchFamily="34" charset="0"/>
                <a:cs typeface="Arial" panose="020B0604020202020204" pitchFamily="34" charset="0"/>
              </a:rPr>
              <a:t> Täter verdient Gnade/Prämie für verdienstliches Verhalten (= Rücktritt) bzw. Handeln stellt eine </a:t>
            </a:r>
            <a:r>
              <a:rPr lang="de-DE" dirty="0" err="1">
                <a:solidFill>
                  <a:schemeClr val="tx2"/>
                </a:solidFill>
                <a:latin typeface="Arial" panose="020B0604020202020204" pitchFamily="34" charset="0"/>
                <a:cs typeface="Arial" panose="020B0604020202020204" pitchFamily="34" charset="0"/>
              </a:rPr>
              <a:t>honorierfähige</a:t>
            </a:r>
            <a:r>
              <a:rPr lang="de-DE" dirty="0">
                <a:solidFill>
                  <a:schemeClr val="tx2"/>
                </a:solidFill>
                <a:latin typeface="Arial" panose="020B0604020202020204" pitchFamily="34" charset="0"/>
                <a:cs typeface="Arial" panose="020B0604020202020204" pitchFamily="34" charset="0"/>
              </a:rPr>
              <a:t> Umkehrleistung dar</a:t>
            </a:r>
          </a:p>
          <a:p>
            <a:pPr marL="0" indent="0" algn="just">
              <a:buNone/>
            </a:pPr>
            <a:r>
              <a:rPr lang="de-DE" dirty="0">
                <a:solidFill>
                  <a:schemeClr val="tx2"/>
                </a:solidFill>
                <a:latin typeface="Arial" panose="020B0604020202020204" pitchFamily="34" charset="0"/>
                <a:cs typeface="Arial" panose="020B0604020202020204" pitchFamily="34" charset="0"/>
              </a:rPr>
              <a:t>c) </a:t>
            </a:r>
            <a:r>
              <a:rPr lang="de-DE" b="1" dirty="0">
                <a:solidFill>
                  <a:schemeClr val="tx2"/>
                </a:solidFill>
                <a:latin typeface="Arial" panose="020B0604020202020204" pitchFamily="34" charset="0"/>
                <a:cs typeface="Arial" panose="020B0604020202020204" pitchFamily="34" charset="0"/>
              </a:rPr>
              <a:t>Kriminalpolitische Theorie/Theorie von der goldenen Brücke </a:t>
            </a:r>
          </a:p>
          <a:p>
            <a:pPr marL="0" indent="0" algn="just">
              <a:buNone/>
            </a:pPr>
            <a:r>
              <a:rPr lang="de-DE" dirty="0">
                <a:solidFill>
                  <a:schemeClr val="tx2"/>
                </a:solidFill>
                <a:latin typeface="Arial" panose="020B0604020202020204" pitchFamily="34" charset="0"/>
                <a:cs typeface="Arial" panose="020B0604020202020204" pitchFamily="34" charset="0"/>
                <a:sym typeface="Wingdings" pitchFamily="2" charset="2"/>
              </a:rPr>
              <a:t> </a:t>
            </a:r>
            <a:r>
              <a:rPr lang="de-DE" dirty="0">
                <a:solidFill>
                  <a:schemeClr val="tx2"/>
                </a:solidFill>
                <a:latin typeface="Arial" panose="020B0604020202020204" pitchFamily="34" charset="0"/>
                <a:cs typeface="Arial" panose="020B0604020202020204" pitchFamily="34" charset="0"/>
              </a:rPr>
              <a:t>Täter erhält goldene Brücke in die Straffreiheit/ Legalität im Hinblick auf den Opferschutz</a:t>
            </a:r>
          </a:p>
          <a:p>
            <a:pPr marL="0" indent="0">
              <a:buNone/>
            </a:pPr>
            <a:endParaRPr lang="de-DE" b="1" dirty="0">
              <a:solidFill>
                <a:schemeClr val="tx2"/>
              </a:solidFill>
              <a:latin typeface="Arial" panose="020B0604020202020204" pitchFamily="34" charset="0"/>
              <a:cs typeface="Arial" panose="020B0604020202020204" pitchFamily="34" charset="0"/>
            </a:endParaRPr>
          </a:p>
          <a:p>
            <a:pPr marL="0" indent="0" algn="just">
              <a:buNone/>
            </a:pPr>
            <a:r>
              <a:rPr lang="de-DE" b="1" dirty="0">
                <a:solidFill>
                  <a:schemeClr val="tx2"/>
                </a:solidFill>
                <a:latin typeface="Arial" panose="020B0604020202020204" pitchFamily="34" charset="0"/>
                <a:cs typeface="Arial" panose="020B0604020202020204" pitchFamily="34" charset="0"/>
              </a:rPr>
              <a:t>Beachte: Theorien stellen eine „Argumentationshilfe“ innerhalb der Rücktrittsprüfung dar; </a:t>
            </a:r>
            <a:r>
              <a:rPr lang="de-DE" b="1" dirty="0" err="1">
                <a:solidFill>
                  <a:schemeClr val="tx2"/>
                </a:solidFill>
                <a:latin typeface="Arial" panose="020B0604020202020204" pitchFamily="34" charset="0"/>
                <a:cs typeface="Arial" panose="020B0604020202020204" pitchFamily="34" charset="0"/>
              </a:rPr>
              <a:t>diesbzgl</a:t>
            </a:r>
            <a:r>
              <a:rPr lang="de-DE" b="1" dirty="0">
                <a:solidFill>
                  <a:schemeClr val="tx2"/>
                </a:solidFill>
                <a:latin typeface="Arial" panose="020B0604020202020204" pitchFamily="34" charset="0"/>
                <a:cs typeface="Arial" panose="020B0604020202020204" pitchFamily="34" charset="0"/>
              </a:rPr>
              <a:t>. ist kein Theorienstreit durchzuführen!</a:t>
            </a: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Grundlagen</a:t>
            </a:r>
          </a:p>
        </p:txBody>
      </p:sp>
      <p:cxnSp>
        <p:nvCxnSpPr>
          <p:cNvPr id="7" name="Gerade Verbindung 6">
            <a:extLst>
              <a:ext uri="{FF2B5EF4-FFF2-40B4-BE49-F238E27FC236}">
                <a16:creationId xmlns:a16="http://schemas.microsoft.com/office/drawing/2014/main" id="{0CE89D98-92BA-4B49-87DD-D0695DFC54EC}"/>
              </a:ext>
            </a:extLst>
          </p:cNvPr>
          <p:cNvCxnSpPr>
            <a:cxnSpLocks/>
          </p:cNvCxnSpPr>
          <p:nvPr/>
        </p:nvCxnSpPr>
        <p:spPr>
          <a:xfrm>
            <a:off x="479375" y="5445224"/>
            <a:ext cx="10081121"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26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4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A und B langweilen sich und beschließen daher eines Morgens, sich einen „Adrenalin-Kick“ dadurch zu verschaffen, dass sie einen Menschen möglichst lautlos und ohne Aufsehen zu erregen töten. Ihre Wahl fällt zufällig auf ihren alleinlebenden gemeinsamen Bekannten C, ohne dass es hierfür einen besonderen Grund gibt. Jeder von ihnen steckt sich ein Küchenmesser mit einer Klingenlänge von 25 cm, das jeweils zur Tötung des C eingesetzt werden soll, in die Jackeninnentasche. Danach begeben sich A und B zu dem Mehrparteienhaus, in dem C wohnt. Nachdem sie dort angekommen sind, betätigt A die Klingel an der Haustür, während B etwas abseits einen auf seinem Handy eingehenden Anruf beantwortet. Als nicht geöffnet wird, geht A (zutreffend) davon aus, dass C wie so oft zuhause, aber zu faul ist, aufzustehen, durch das Treppenhaus zu gehen und die über Nacht stets verschlossene Haustür zu öffnen. A ist bekannt, dass der Hausbewohner H häufig vergisst, am Abend nach dem Abschließen der Haustüre den Schlüssel abzuziehen. Daher drückt A ein nur angelehntes Fenster neben der Haustür auf und greift mit seinem ganzen Arm durch die Fensteröffnung. </a:t>
            </a:r>
            <a:endParaRPr lang="de-DE" sz="1800" dirty="0">
              <a:effectLst/>
              <a:latin typeface="Times New Roman" panose="02020603050405020304" pitchFamily="18" charset="0"/>
              <a:ea typeface="Times New Roman" panose="02020603050405020304" pitchFamily="18"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 – Teil I</a:t>
            </a:r>
          </a:p>
        </p:txBody>
      </p:sp>
      <p:sp>
        <p:nvSpPr>
          <p:cNvPr id="2" name="Fußzeilenplatzhalter 1">
            <a:extLst>
              <a:ext uri="{FF2B5EF4-FFF2-40B4-BE49-F238E27FC236}">
                <a16:creationId xmlns:a16="http://schemas.microsoft.com/office/drawing/2014/main" id="{FD36C619-2C7B-1AA6-3DD9-280F76CE33ED}"/>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3874312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B7F9068F-FB91-E743-8D4B-588C081C132D}"/>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Grundlagen</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30</a:t>
            </a:fld>
            <a:endParaRPr lang="de-DE" altLang="de-DE">
              <a:solidFill>
                <a:schemeClr val="bg1"/>
              </a:solidFill>
              <a:latin typeface="Segoe UI" panose="020B0502040204020203" pitchFamily="34" charset="0"/>
            </a:endParaRPr>
          </a:p>
        </p:txBody>
      </p:sp>
      <p:sp>
        <p:nvSpPr>
          <p:cNvPr id="10" name="Inhaltsplatzhalter 2">
            <a:extLst>
              <a:ext uri="{FF2B5EF4-FFF2-40B4-BE49-F238E27FC236}">
                <a16:creationId xmlns:a16="http://schemas.microsoft.com/office/drawing/2014/main" id="{7867423E-9218-3446-94D2-B6ED45AC0C54}"/>
              </a:ext>
            </a:extLst>
          </p:cNvPr>
          <p:cNvSpPr txBox="1">
            <a:spLocks/>
          </p:cNvSpPr>
          <p:nvPr/>
        </p:nvSpPr>
        <p:spPr>
          <a:xfrm>
            <a:off x="1371600" y="1634243"/>
            <a:ext cx="9601200" cy="3882989"/>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spcAft>
                <a:spcPts val="600"/>
              </a:spcAft>
              <a:buFont typeface="Franklin Gothic Book" panose="020B0503020102020204" pitchFamily="34" charset="0"/>
              <a:buNone/>
            </a:pPr>
            <a:r>
              <a:rPr lang="de-DE" b="1" dirty="0">
                <a:solidFill>
                  <a:schemeClr val="tx2"/>
                </a:solidFill>
              </a:rPr>
              <a:t>Schema: § 24 Abs. 1 StGB</a:t>
            </a:r>
          </a:p>
          <a:p>
            <a:pPr marL="0" indent="0" algn="just">
              <a:spcAft>
                <a:spcPts val="0"/>
              </a:spcAft>
              <a:buNone/>
            </a:pPr>
            <a:r>
              <a:rPr lang="de-DE" dirty="0">
                <a:solidFill>
                  <a:schemeClr val="tx2"/>
                </a:solidFill>
              </a:rPr>
              <a:t>1. Kein Fehlschlag</a:t>
            </a:r>
          </a:p>
          <a:p>
            <a:pPr marL="0" indent="0" algn="just">
              <a:spcAft>
                <a:spcPts val="600"/>
              </a:spcAft>
              <a:buNone/>
            </a:pPr>
            <a:r>
              <a:rPr lang="de-DE" dirty="0">
                <a:solidFill>
                  <a:schemeClr val="tx2"/>
                </a:solidFill>
              </a:rPr>
              <a:t>2. Anforderungen an die Rücktrittshandlung</a:t>
            </a:r>
          </a:p>
          <a:p>
            <a:pPr marL="901700" indent="-363538" algn="just">
              <a:spcAft>
                <a:spcPts val="600"/>
              </a:spcAft>
              <a:buAutoNum type="alphaLcParenR"/>
            </a:pPr>
            <a:r>
              <a:rPr lang="de-DE" dirty="0">
                <a:solidFill>
                  <a:schemeClr val="tx2"/>
                </a:solidFill>
                <a:sym typeface="Wingdings" panose="05000000000000000000" pitchFamily="2" charset="2"/>
              </a:rPr>
              <a:t>Abgrenzung zwischen beendetem und unbeendetem Versuch</a:t>
            </a:r>
          </a:p>
          <a:p>
            <a:pPr marL="901700" indent="-363538" algn="just">
              <a:spcAft>
                <a:spcPts val="600"/>
              </a:spcAft>
              <a:buAutoNum type="alphaLcParenR"/>
            </a:pPr>
            <a:r>
              <a:rPr lang="de-DE" dirty="0">
                <a:solidFill>
                  <a:schemeClr val="tx2"/>
                </a:solidFill>
                <a:sym typeface="Wingdings" panose="05000000000000000000" pitchFamily="2" charset="2"/>
              </a:rPr>
              <a:t>Voraussetzungen der Rücktrittshandlung</a:t>
            </a:r>
            <a:r>
              <a:rPr lang="de-DE" dirty="0">
                <a:solidFill>
                  <a:schemeClr val="tx2"/>
                </a:solidFill>
              </a:rPr>
              <a:t> </a:t>
            </a:r>
          </a:p>
          <a:p>
            <a:pPr marL="0" indent="0" algn="just">
              <a:spcAft>
                <a:spcPts val="600"/>
              </a:spcAft>
              <a:buNone/>
            </a:pPr>
            <a:r>
              <a:rPr lang="de-DE" dirty="0">
                <a:solidFill>
                  <a:schemeClr val="tx2"/>
                </a:solidFill>
              </a:rPr>
              <a:t>3. Freiwilligkeit</a:t>
            </a:r>
          </a:p>
          <a:p>
            <a:pPr marL="0" indent="0" algn="just">
              <a:spcAft>
                <a:spcPts val="600"/>
              </a:spcAft>
              <a:buNone/>
            </a:pPr>
            <a:r>
              <a:rPr lang="de-DE" dirty="0">
                <a:solidFill>
                  <a:schemeClr val="tx2"/>
                </a:solidFill>
              </a:rPr>
              <a:t>	Täter als „Herr seiner Entschlüsse“  </a:t>
            </a:r>
          </a:p>
          <a:p>
            <a:pPr marL="0" indent="0" algn="just">
              <a:spcAft>
                <a:spcPts val="600"/>
              </a:spcAft>
              <a:buNone/>
            </a:pPr>
            <a:endParaRPr lang="de-DE" b="1" dirty="0">
              <a:solidFill>
                <a:schemeClr val="tx2"/>
              </a:solidFill>
            </a:endParaRPr>
          </a:p>
        </p:txBody>
      </p:sp>
      <p:sp>
        <p:nvSpPr>
          <p:cNvPr id="11" name="Abgerundete rechteckige Legende 10">
            <a:extLst>
              <a:ext uri="{FF2B5EF4-FFF2-40B4-BE49-F238E27FC236}">
                <a16:creationId xmlns:a16="http://schemas.microsoft.com/office/drawing/2014/main" id="{215B5FAF-ED0B-1441-BAEF-EEB3087E499B}"/>
              </a:ext>
            </a:extLst>
          </p:cNvPr>
          <p:cNvSpPr/>
          <p:nvPr/>
        </p:nvSpPr>
        <p:spPr>
          <a:xfrm>
            <a:off x="5168740" y="476672"/>
            <a:ext cx="5442109" cy="1441866"/>
          </a:xfrm>
          <a:prstGeom prst="wedgeRoundRectCallout">
            <a:avLst>
              <a:gd name="adj1" fmla="val -75072"/>
              <a:gd name="adj2" fmla="val 79146"/>
              <a:gd name="adj3" fmla="val 16667"/>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de-DE" dirty="0">
                <a:solidFill>
                  <a:schemeClr val="tx2"/>
                </a:solidFill>
              </a:rPr>
              <a:t>Fehlgeschlagen ist der Versuch, wenn der Täter nach seiner Vorstellung den tatbestandlichen Erfolg mit den ihm zur </a:t>
            </a:r>
            <a:r>
              <a:rPr lang="de-DE" dirty="0" err="1">
                <a:solidFill>
                  <a:schemeClr val="tx2"/>
                </a:solidFill>
              </a:rPr>
              <a:t>Verfügung</a:t>
            </a:r>
            <a:r>
              <a:rPr lang="de-DE" dirty="0">
                <a:solidFill>
                  <a:schemeClr val="tx2"/>
                </a:solidFill>
              </a:rPr>
              <a:t> stehenden Mitteln nicht ohne relevante Zäsur </a:t>
            </a:r>
            <a:r>
              <a:rPr lang="de-DE" dirty="0" err="1">
                <a:solidFill>
                  <a:schemeClr val="tx2"/>
                </a:solidFill>
              </a:rPr>
              <a:t>herbeiführen</a:t>
            </a:r>
            <a:r>
              <a:rPr lang="de-DE" dirty="0">
                <a:solidFill>
                  <a:schemeClr val="tx2"/>
                </a:solidFill>
              </a:rPr>
              <a:t> kann.</a:t>
            </a:r>
          </a:p>
        </p:txBody>
      </p:sp>
      <p:sp>
        <p:nvSpPr>
          <p:cNvPr id="13" name="Abgerundete rechteckige Legende 12">
            <a:extLst>
              <a:ext uri="{FF2B5EF4-FFF2-40B4-BE49-F238E27FC236}">
                <a16:creationId xmlns:a16="http://schemas.microsoft.com/office/drawing/2014/main" id="{64471A01-380D-CA4F-B90A-DAC2FEC11B54}"/>
              </a:ext>
            </a:extLst>
          </p:cNvPr>
          <p:cNvSpPr/>
          <p:nvPr/>
        </p:nvSpPr>
        <p:spPr>
          <a:xfrm>
            <a:off x="6804212" y="3933056"/>
            <a:ext cx="5237488" cy="2129556"/>
          </a:xfrm>
          <a:prstGeom prst="wedgeRoundRectCallout">
            <a:avLst>
              <a:gd name="adj1" fmla="val -3212"/>
              <a:gd name="adj2" fmla="val -76727"/>
              <a:gd name="adj3" fmla="val 16667"/>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de-DE" dirty="0">
                <a:solidFill>
                  <a:schemeClr val="tx2"/>
                </a:solidFill>
              </a:rPr>
              <a:t>Der Versuch ist</a:t>
            </a:r>
          </a:p>
          <a:p>
            <a:pPr algn="just"/>
            <a:r>
              <a:rPr lang="de-DE" b="1" dirty="0">
                <a:solidFill>
                  <a:schemeClr val="tx2"/>
                </a:solidFill>
              </a:rPr>
              <a:t>unbeendet</a:t>
            </a:r>
            <a:r>
              <a:rPr lang="de-DE" dirty="0">
                <a:solidFill>
                  <a:schemeClr val="tx2"/>
                </a:solidFill>
              </a:rPr>
              <a:t>, wenn Täter davon ausgeht, noch nicht alles zur </a:t>
            </a:r>
            <a:r>
              <a:rPr lang="de-DE" dirty="0" err="1">
                <a:solidFill>
                  <a:schemeClr val="tx2"/>
                </a:solidFill>
              </a:rPr>
              <a:t>Erfolgsherbeiführung</a:t>
            </a:r>
            <a:r>
              <a:rPr lang="de-DE" dirty="0">
                <a:solidFill>
                  <a:schemeClr val="tx2"/>
                </a:solidFill>
              </a:rPr>
              <a:t> Erforderliche getan zu haben; </a:t>
            </a:r>
          </a:p>
          <a:p>
            <a:pPr algn="just"/>
            <a:r>
              <a:rPr lang="de-DE" b="1" dirty="0">
                <a:solidFill>
                  <a:schemeClr val="tx2"/>
                </a:solidFill>
              </a:rPr>
              <a:t>beendet</a:t>
            </a:r>
            <a:r>
              <a:rPr lang="de-DE" dirty="0">
                <a:solidFill>
                  <a:schemeClr val="tx2"/>
                </a:solidFill>
              </a:rPr>
              <a:t>, wenn Täter davon ausgeht, bereits alles zur </a:t>
            </a:r>
            <a:r>
              <a:rPr lang="de-DE" dirty="0" err="1">
                <a:solidFill>
                  <a:schemeClr val="tx2"/>
                </a:solidFill>
              </a:rPr>
              <a:t>Erfolgsherbeiführung</a:t>
            </a:r>
            <a:r>
              <a:rPr lang="de-DE" dirty="0">
                <a:solidFill>
                  <a:schemeClr val="tx2"/>
                </a:solidFill>
              </a:rPr>
              <a:t> Erforderliche getan zu haben.</a:t>
            </a:r>
          </a:p>
        </p:txBody>
      </p:sp>
    </p:spTree>
    <p:extLst>
      <p:ext uri="{BB962C8B-B14F-4D97-AF65-F5344CB8AC3E}">
        <p14:creationId xmlns:p14="http://schemas.microsoft.com/office/powerpoint/2010/main" val="374602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31</a:t>
            </a:fld>
            <a:endParaRPr lang="de-DE" altLang="de-DE">
              <a:solidFill>
                <a:schemeClr val="bg1"/>
              </a:solidFill>
              <a:latin typeface="Segoe UI" panose="020B0502040204020203" pitchFamily="34" charset="0"/>
            </a:endParaRPr>
          </a:p>
        </p:txBody>
      </p:sp>
      <p:sp>
        <p:nvSpPr>
          <p:cNvPr id="8" name="Inhaltsplatzhalter 2">
            <a:extLst>
              <a:ext uri="{FF2B5EF4-FFF2-40B4-BE49-F238E27FC236}">
                <a16:creationId xmlns:a16="http://schemas.microsoft.com/office/drawing/2014/main" id="{BD324DD7-CB1F-F04C-9D13-84CBBE847C12}"/>
              </a:ext>
            </a:extLst>
          </p:cNvPr>
          <p:cNvSpPr txBox="1">
            <a:spLocks/>
          </p:cNvSpPr>
          <p:nvPr/>
        </p:nvSpPr>
        <p:spPr>
          <a:xfrm>
            <a:off x="479375" y="1052736"/>
            <a:ext cx="10131473" cy="5112568"/>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buNone/>
            </a:pPr>
            <a:r>
              <a:rPr lang="de-DE" b="1" dirty="0">
                <a:solidFill>
                  <a:schemeClr val="tx2"/>
                </a:solidFill>
                <a:latin typeface="Arial" panose="020B0604020202020204" pitchFamily="34" charset="0"/>
                <a:cs typeface="Arial" panose="020B0604020202020204" pitchFamily="34" charset="0"/>
                <a:sym typeface="Wingdings"/>
              </a:rPr>
              <a:t> („Gedankliche“*) 4-oder-5-Schritt-Prüfung:</a:t>
            </a:r>
          </a:p>
          <a:p>
            <a:pPr marL="0" indent="0" algn="just">
              <a:buNone/>
            </a:pPr>
            <a:endParaRPr lang="de-DE" u="sng" dirty="0">
              <a:solidFill>
                <a:schemeClr val="tx2"/>
              </a:solidFill>
              <a:latin typeface="Arial" panose="020B0604020202020204" pitchFamily="34" charset="0"/>
              <a:cs typeface="Arial" panose="020B0604020202020204" pitchFamily="34" charset="0"/>
              <a:sym typeface="Wingdings"/>
            </a:endParaRPr>
          </a:p>
          <a:p>
            <a:pPr marL="0" indent="0" algn="just">
              <a:buNone/>
            </a:pPr>
            <a:r>
              <a:rPr lang="de-DE" dirty="0">
                <a:solidFill>
                  <a:schemeClr val="tx2"/>
                </a:solidFill>
                <a:latin typeface="Arial" panose="020B0604020202020204" pitchFamily="34" charset="0"/>
                <a:cs typeface="Arial" panose="020B0604020202020204" pitchFamily="34" charset="0"/>
                <a:sym typeface="Wingdings"/>
              </a:rPr>
              <a:t>1. Rücktrittshandlung bestimmen anhand Sachverhalt*</a:t>
            </a:r>
          </a:p>
          <a:p>
            <a:pPr marL="0" indent="0" algn="just">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lgn="just">
              <a:buNone/>
            </a:pPr>
            <a:r>
              <a:rPr lang="de-DE" dirty="0">
                <a:solidFill>
                  <a:schemeClr val="tx2"/>
                </a:solidFill>
                <a:latin typeface="Arial" panose="020B0604020202020204" pitchFamily="34" charset="0"/>
                <a:cs typeface="Arial" panose="020B0604020202020204" pitchFamily="34" charset="0"/>
                <a:sym typeface="Wingdings"/>
              </a:rPr>
              <a:t>2. Grob Rücktrittsnorm bestimmen*</a:t>
            </a:r>
          </a:p>
          <a:p>
            <a:pPr marL="0" indent="0" algn="just">
              <a:buNone/>
            </a:pPr>
            <a:endParaRPr lang="de-DE"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rPr>
              <a:t>3. Kein fehlgeschlagener Versuch</a:t>
            </a:r>
          </a:p>
          <a:p>
            <a:pPr marL="0" indent="0" algn="just">
              <a:buNone/>
            </a:pPr>
            <a:endParaRPr lang="de-DE"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rPr>
              <a:t>4. Wenn § 24 I StGB einschlägig,</a:t>
            </a:r>
          </a:p>
          <a:p>
            <a:pPr marL="0" indent="0" algn="just">
              <a:buNone/>
            </a:pPr>
            <a:r>
              <a:rPr lang="de-DE" dirty="0">
                <a:solidFill>
                  <a:schemeClr val="tx2"/>
                </a:solidFill>
                <a:latin typeface="Arial" panose="020B0604020202020204" pitchFamily="34" charset="0"/>
                <a:cs typeface="Arial" panose="020B0604020202020204" pitchFamily="34" charset="0"/>
                <a:sym typeface="Wingdings"/>
              </a:rPr>
              <a:t>-&gt; </a:t>
            </a:r>
            <a:r>
              <a:rPr lang="de-DE" dirty="0">
                <a:solidFill>
                  <a:schemeClr val="tx2"/>
                </a:solidFill>
                <a:latin typeface="Arial" panose="020B0604020202020204" pitchFamily="34" charset="0"/>
                <a:cs typeface="Arial" panose="020B0604020202020204" pitchFamily="34" charset="0"/>
              </a:rPr>
              <a:t>Differenzierung ob Versuch beendet oder unbeendet ist</a:t>
            </a:r>
          </a:p>
          <a:p>
            <a:pPr marL="0" indent="0" algn="just">
              <a:buNone/>
            </a:pPr>
            <a:endParaRPr lang="de-DE" dirty="0">
              <a:solidFill>
                <a:schemeClr val="tx2"/>
              </a:solidFill>
              <a:latin typeface="Arial" panose="020B0604020202020204" pitchFamily="34" charset="0"/>
              <a:cs typeface="Arial" panose="020B0604020202020204" pitchFamily="34" charset="0"/>
            </a:endParaRPr>
          </a:p>
          <a:p>
            <a:pPr marL="0" indent="0" algn="just">
              <a:buNone/>
            </a:pPr>
            <a:r>
              <a:rPr lang="de-DE" dirty="0">
                <a:solidFill>
                  <a:schemeClr val="tx2"/>
                </a:solidFill>
                <a:latin typeface="Arial" panose="020B0604020202020204" pitchFamily="34" charset="0"/>
                <a:cs typeface="Arial" panose="020B0604020202020204" pitchFamily="34" charset="0"/>
              </a:rPr>
              <a:t>5. Prüfung der jeweils konkret einschlägigen Alternative des § 24 StGB mitsamt der konkreten Rücktrittsvoraussetzungen </a:t>
            </a: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Prüfungsschema</a:t>
            </a:r>
          </a:p>
        </p:txBody>
      </p:sp>
    </p:spTree>
    <p:extLst>
      <p:ext uri="{BB962C8B-B14F-4D97-AF65-F5344CB8AC3E}">
        <p14:creationId xmlns:p14="http://schemas.microsoft.com/office/powerpoint/2010/main" val="78629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32</a:t>
            </a:fld>
            <a:endParaRPr lang="de-DE" altLang="de-DE">
              <a:solidFill>
                <a:schemeClr val="bg1"/>
              </a:solidFill>
              <a:latin typeface="Segoe UI" panose="020B0502040204020203" pitchFamily="34" charset="0"/>
            </a:endParaRPr>
          </a:p>
        </p:txBody>
      </p:sp>
      <p:sp>
        <p:nvSpPr>
          <p:cNvPr id="8" name="Inhaltsplatzhalter 2">
            <a:extLst>
              <a:ext uri="{FF2B5EF4-FFF2-40B4-BE49-F238E27FC236}">
                <a16:creationId xmlns:a16="http://schemas.microsoft.com/office/drawing/2014/main" id="{BD324DD7-CB1F-F04C-9D13-84CBBE847C12}"/>
              </a:ext>
            </a:extLst>
          </p:cNvPr>
          <p:cNvSpPr txBox="1">
            <a:spLocks/>
          </p:cNvSpPr>
          <p:nvPr/>
        </p:nvSpPr>
        <p:spPr>
          <a:xfrm>
            <a:off x="479375" y="1196752"/>
            <a:ext cx="10131474" cy="4392488"/>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buNone/>
            </a:pPr>
            <a:r>
              <a:rPr lang="de-DE" b="1" dirty="0">
                <a:solidFill>
                  <a:schemeClr val="tx2"/>
                </a:solidFill>
                <a:latin typeface="Arial" panose="020B0604020202020204" pitchFamily="34" charset="0"/>
                <a:cs typeface="Arial" panose="020B0604020202020204" pitchFamily="34" charset="0"/>
                <a:sym typeface="Wingdings"/>
              </a:rPr>
              <a:t>1. Rücktrittshandlung bestimmen</a:t>
            </a:r>
          </a:p>
          <a:p>
            <a:pPr algn="just"/>
            <a:r>
              <a:rPr lang="de-DE" dirty="0">
                <a:solidFill>
                  <a:schemeClr val="tx2"/>
                </a:solidFill>
                <a:latin typeface="Arial" panose="020B0604020202020204" pitchFamily="34" charset="0"/>
                <a:cs typeface="Arial" panose="020B0604020202020204" pitchFamily="34" charset="0"/>
                <a:sym typeface="Wingdings"/>
              </a:rPr>
              <a:t>Aus dem Sachverhalt sind die möglichen Rücktrittshandlungen zu bestimmen; dies können auch mehrere sein!</a:t>
            </a:r>
          </a:p>
          <a:p>
            <a:pPr algn="just"/>
            <a:r>
              <a:rPr lang="de-DE" dirty="0">
                <a:solidFill>
                  <a:schemeClr val="tx2"/>
                </a:solidFill>
                <a:latin typeface="Arial" panose="020B0604020202020204" pitchFamily="34" charset="0"/>
                <a:cs typeface="Arial" panose="020B0604020202020204" pitchFamily="34" charset="0"/>
                <a:sym typeface="Wingdings"/>
              </a:rPr>
              <a:t>Wenn mehrere, dann immer mit zeitlich erster Handlung die Prüfung beginnen!</a:t>
            </a:r>
          </a:p>
          <a:p>
            <a:pPr algn="just"/>
            <a:r>
              <a:rPr lang="de-DE" dirty="0">
                <a:solidFill>
                  <a:schemeClr val="tx2"/>
                </a:solidFill>
                <a:latin typeface="Arial" panose="020B0604020202020204" pitchFamily="34" charset="0"/>
                <a:cs typeface="Arial" panose="020B0604020202020204" pitchFamily="34" charset="0"/>
                <a:sym typeface="Wingdings"/>
              </a:rPr>
              <a:t>Wenn erste Handlung einschlägig sein sollte bzw. Rücktritt demnach (+), wird mögliche zweite Handlung nicht mehr geprüft!</a:t>
            </a: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r>
              <a:rPr lang="de-DE" b="1" dirty="0">
                <a:solidFill>
                  <a:schemeClr val="tx2"/>
                </a:solidFill>
                <a:latin typeface="Arial" panose="020B0604020202020204" pitchFamily="34" charset="0"/>
                <a:cs typeface="Arial" panose="020B0604020202020204" pitchFamily="34" charset="0"/>
                <a:sym typeface="Wingdings"/>
              </a:rPr>
              <a:t>2. Grob Rücktrittsnorm bestimmen</a:t>
            </a:r>
          </a:p>
          <a:p>
            <a:r>
              <a:rPr lang="de-DE" dirty="0">
                <a:solidFill>
                  <a:schemeClr val="tx2"/>
                </a:solidFill>
                <a:latin typeface="Arial" panose="020B0604020202020204" pitchFamily="34" charset="0"/>
                <a:cs typeface="Arial" panose="020B0604020202020204" pitchFamily="34" charset="0"/>
                <a:sym typeface="Wingdings"/>
              </a:rPr>
              <a:t>§ 24 I StGB bei einem „Alleintäter“</a:t>
            </a:r>
          </a:p>
          <a:p>
            <a:r>
              <a:rPr lang="de-DE" dirty="0">
                <a:solidFill>
                  <a:schemeClr val="tx2"/>
                </a:solidFill>
                <a:latin typeface="Arial" panose="020B0604020202020204" pitchFamily="34" charset="0"/>
                <a:cs typeface="Arial" panose="020B0604020202020204" pitchFamily="34" charset="0"/>
                <a:sym typeface="Wingdings"/>
              </a:rPr>
              <a:t>§ 24 II StGB bei Beteiligung mehrerer</a:t>
            </a: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Prüfungsschema</a:t>
            </a:r>
          </a:p>
        </p:txBody>
      </p:sp>
    </p:spTree>
    <p:extLst>
      <p:ext uri="{BB962C8B-B14F-4D97-AF65-F5344CB8AC3E}">
        <p14:creationId xmlns:p14="http://schemas.microsoft.com/office/powerpoint/2010/main" val="108272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33</a:t>
            </a:fld>
            <a:endParaRPr lang="de-DE" altLang="de-DE">
              <a:solidFill>
                <a:schemeClr val="bg1"/>
              </a:solidFill>
              <a:latin typeface="Segoe UI" panose="020B0502040204020203" pitchFamily="34" charset="0"/>
            </a:endParaRPr>
          </a:p>
        </p:txBody>
      </p:sp>
      <p:sp>
        <p:nvSpPr>
          <p:cNvPr id="8" name="Inhaltsplatzhalter 2">
            <a:extLst>
              <a:ext uri="{FF2B5EF4-FFF2-40B4-BE49-F238E27FC236}">
                <a16:creationId xmlns:a16="http://schemas.microsoft.com/office/drawing/2014/main" id="{BD324DD7-CB1F-F04C-9D13-84CBBE847C12}"/>
              </a:ext>
            </a:extLst>
          </p:cNvPr>
          <p:cNvSpPr txBox="1">
            <a:spLocks/>
          </p:cNvSpPr>
          <p:nvPr/>
        </p:nvSpPr>
        <p:spPr>
          <a:xfrm>
            <a:off x="479375" y="980728"/>
            <a:ext cx="10131474" cy="5112568"/>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buNone/>
            </a:pPr>
            <a:r>
              <a:rPr lang="de-DE" b="1" dirty="0">
                <a:solidFill>
                  <a:schemeClr val="tx2"/>
                </a:solidFill>
                <a:latin typeface="Arial" panose="020B0604020202020204" pitchFamily="34" charset="0"/>
                <a:cs typeface="Arial" panose="020B0604020202020204" pitchFamily="34" charset="0"/>
              </a:rPr>
              <a:t>3. Kein fehlgeschlagener Versuch (= ungeschriebene Negativvoraussetzung)</a:t>
            </a:r>
          </a:p>
          <a:p>
            <a:r>
              <a:rPr lang="de-DE" dirty="0">
                <a:solidFill>
                  <a:schemeClr val="tx2"/>
                </a:solidFill>
                <a:latin typeface="Arial" panose="020B0604020202020204" pitchFamily="34" charset="0"/>
                <a:cs typeface="Arial" panose="020B0604020202020204" pitchFamily="34" charset="0"/>
                <a:sym typeface="Wingdings"/>
              </a:rPr>
              <a:t>Wenn Versuch fehlgeschlagen, scheidet ein Rücktritt aus!</a:t>
            </a:r>
          </a:p>
          <a:p>
            <a:r>
              <a:rPr lang="de-DE" dirty="0">
                <a:solidFill>
                  <a:schemeClr val="tx2"/>
                </a:solidFill>
                <a:latin typeface="Arial" panose="020B0604020202020204" pitchFamily="34" charset="0"/>
                <a:cs typeface="Arial" panose="020B0604020202020204" pitchFamily="34" charset="0"/>
                <a:sym typeface="Wingdings"/>
              </a:rPr>
              <a:t>Fehlschlag (+), wenn die Tat nach der Vorstellung des Täters nicht mehr vollendet werden kann (Kurzform)!*</a:t>
            </a:r>
          </a:p>
          <a:p>
            <a:pPr marL="0" indent="0">
              <a:buNone/>
            </a:pPr>
            <a:r>
              <a:rPr lang="de-DE" b="1" dirty="0">
                <a:solidFill>
                  <a:schemeClr val="tx2"/>
                </a:solidFill>
                <a:latin typeface="Arial" panose="020B0604020202020204" pitchFamily="34" charset="0"/>
                <a:cs typeface="Arial" panose="020B0604020202020204" pitchFamily="34" charset="0"/>
                <a:sym typeface="Wingdings"/>
              </a:rPr>
              <a:t>P. Wiederholungs- und Fortsetzungsmöglichkeiten</a:t>
            </a: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Prüfungsschema</a:t>
            </a:r>
          </a:p>
        </p:txBody>
      </p:sp>
      <p:graphicFrame>
        <p:nvGraphicFramePr>
          <p:cNvPr id="6" name="Tabelle 5">
            <a:extLst>
              <a:ext uri="{FF2B5EF4-FFF2-40B4-BE49-F238E27FC236}">
                <a16:creationId xmlns:a16="http://schemas.microsoft.com/office/drawing/2014/main" id="{3572D078-3C36-1A40-A229-DD096191AFAB}"/>
              </a:ext>
            </a:extLst>
          </p:cNvPr>
          <p:cNvGraphicFramePr>
            <a:graphicFrameLocks noGrp="1"/>
          </p:cNvGraphicFramePr>
          <p:nvPr/>
        </p:nvGraphicFramePr>
        <p:xfrm>
          <a:off x="623392" y="3076416"/>
          <a:ext cx="9793088" cy="2931160"/>
        </p:xfrm>
        <a:graphic>
          <a:graphicData uri="http://schemas.openxmlformats.org/drawingml/2006/table">
            <a:tbl>
              <a:tblPr firstRow="1" bandRow="1">
                <a:tableStyleId>{5C22544A-7EE6-4342-B048-85BDC9FD1C3A}</a:tableStyleId>
              </a:tblPr>
              <a:tblGrid>
                <a:gridCol w="4896544">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a:solidFill>
                            <a:schemeClr val="bg1"/>
                          </a:solidFill>
                          <a:latin typeface="+mn-lt"/>
                          <a:cs typeface="Times New Roman"/>
                          <a:sym typeface="Wingdings"/>
                        </a:rPr>
                        <a:t>m.M.: </a:t>
                      </a:r>
                      <a:r>
                        <a:rPr lang="de-DE" sz="1800" dirty="0" err="1">
                          <a:solidFill>
                            <a:schemeClr val="bg1"/>
                          </a:solidFill>
                          <a:latin typeface="+mn-lt"/>
                          <a:cs typeface="Times New Roman"/>
                          <a:sym typeface="Wingdings"/>
                        </a:rPr>
                        <a:t>Einzelaktstheorie</a:t>
                      </a:r>
                      <a:endParaRPr lang="de-DE" sz="1800" dirty="0">
                        <a:solidFill>
                          <a:schemeClr val="bg1"/>
                        </a:solidFill>
                        <a:latin typeface="+mn-lt"/>
                        <a:cs typeface="Times New Roman"/>
                        <a:sym typeface="Wingding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a:solidFill>
                            <a:schemeClr val="bg1"/>
                          </a:solidFill>
                          <a:latin typeface="+mn-lt"/>
                          <a:cs typeface="Times New Roman"/>
                        </a:rPr>
                        <a:t>h.M.: Gesamtbetrachtungslehre</a:t>
                      </a:r>
                    </a:p>
                  </a:txBody>
                  <a:tcPr/>
                </a:tc>
                <a:extLst>
                  <a:ext uri="{0D108BD9-81ED-4DB2-BD59-A6C34878D82A}">
                    <a16:rowId xmlns:a16="http://schemas.microsoft.com/office/drawing/2014/main" val="10000"/>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DE" sz="1800" kern="1200" dirty="0">
                          <a:solidFill>
                            <a:schemeClr val="tx2"/>
                          </a:solidFill>
                          <a:latin typeface="+mn-lt"/>
                          <a:ea typeface="+mn-ea"/>
                          <a:cs typeface="+mn-cs"/>
                          <a:sym typeface="Wingdings"/>
                        </a:rPr>
                        <a:t>Wiederholungs- und Fortsetzungsmöglich-</a:t>
                      </a:r>
                      <a:r>
                        <a:rPr lang="de-DE" sz="1800" kern="1200" dirty="0" err="1">
                          <a:solidFill>
                            <a:schemeClr val="tx2"/>
                          </a:solidFill>
                          <a:latin typeface="+mn-lt"/>
                          <a:ea typeface="+mn-ea"/>
                          <a:cs typeface="+mn-cs"/>
                          <a:sym typeface="Wingdings"/>
                        </a:rPr>
                        <a:t>keiten</a:t>
                      </a:r>
                      <a:r>
                        <a:rPr lang="de-DE" sz="1800" kern="1200" dirty="0">
                          <a:solidFill>
                            <a:schemeClr val="tx2"/>
                          </a:solidFill>
                          <a:latin typeface="+mn-lt"/>
                          <a:ea typeface="+mn-ea"/>
                          <a:cs typeface="+mn-cs"/>
                          <a:sym typeface="Wingdings"/>
                        </a:rPr>
                        <a:t> bleiben bei der Beurteilung ob der Versuch fehlgeschlagen ist außer Betracht!!</a:t>
                      </a:r>
                    </a:p>
                    <a:p>
                      <a:pPr marL="0" marR="0" indent="0" algn="just" defTabSz="914400" rtl="0" eaLnBrk="1" fontAlgn="auto" latinLnBrk="0" hangingPunct="1">
                        <a:lnSpc>
                          <a:spcPct val="100000"/>
                        </a:lnSpc>
                        <a:spcBef>
                          <a:spcPts val="0"/>
                        </a:spcBef>
                        <a:spcAft>
                          <a:spcPts val="0"/>
                        </a:spcAft>
                        <a:buClrTx/>
                        <a:buSzTx/>
                        <a:buFontTx/>
                        <a:buNone/>
                        <a:tabLst/>
                        <a:defRPr/>
                      </a:pPr>
                      <a:endParaRPr lang="de-DE" sz="1800" kern="1200" dirty="0">
                        <a:solidFill>
                          <a:schemeClr val="tx2"/>
                        </a:solidFill>
                        <a:latin typeface="+mn-lt"/>
                        <a:ea typeface="+mn-ea"/>
                        <a:cs typeface="+mn-cs"/>
                        <a:sym typeface="Wingding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de-DE" sz="1800" kern="1200" dirty="0">
                          <a:solidFill>
                            <a:schemeClr val="tx2"/>
                          </a:solidFill>
                          <a:latin typeface="+mn-lt"/>
                          <a:ea typeface="+mn-ea"/>
                          <a:cs typeface="+mn-cs"/>
                          <a:sym typeface="Wingdings"/>
                        </a:rPr>
                        <a:t> Jeder einzelne Akt wird gesondert beurteilt!</a:t>
                      </a:r>
                    </a:p>
                    <a:p>
                      <a:endParaRPr lang="de-DE" sz="1800" kern="1200" dirty="0">
                        <a:solidFill>
                          <a:schemeClr val="tx2"/>
                        </a:solidFill>
                        <a:latin typeface="+mn-lt"/>
                        <a:ea typeface="+mn-ea"/>
                        <a:cs typeface="+mn-cs"/>
                      </a:endParaRPr>
                    </a:p>
                  </a:txBody>
                  <a:tcPr/>
                </a:tc>
                <a:tc>
                  <a:txBody>
                    <a:bodyPr/>
                    <a:lstStyle/>
                    <a:p>
                      <a:pPr marL="285750" indent="-285750" algn="just">
                        <a:buFont typeface="Wingdings" charset="0"/>
                        <a:buChar char="à"/>
                      </a:pPr>
                      <a:r>
                        <a:rPr lang="de-DE" sz="1800" kern="1200" dirty="0">
                          <a:solidFill>
                            <a:schemeClr val="tx2"/>
                          </a:solidFill>
                          <a:latin typeface="+mn-lt"/>
                          <a:ea typeface="+mn-ea"/>
                          <a:cs typeface="+mn-cs"/>
                          <a:sym typeface="Wingdings"/>
                        </a:rPr>
                        <a:t>Nach Abschluss letzte Ausführungshand-</a:t>
                      </a:r>
                      <a:r>
                        <a:rPr lang="de-DE" sz="1800" kern="1200" dirty="0" err="1">
                          <a:solidFill>
                            <a:schemeClr val="tx2"/>
                          </a:solidFill>
                          <a:latin typeface="+mn-lt"/>
                          <a:ea typeface="+mn-ea"/>
                          <a:cs typeface="+mn-cs"/>
                          <a:sym typeface="Wingdings"/>
                        </a:rPr>
                        <a:t>lung</a:t>
                      </a:r>
                      <a:r>
                        <a:rPr lang="de-DE" sz="1800" kern="1200" dirty="0">
                          <a:solidFill>
                            <a:schemeClr val="tx2"/>
                          </a:solidFill>
                          <a:latin typeface="+mn-lt"/>
                          <a:ea typeface="+mn-ea"/>
                          <a:cs typeface="+mn-cs"/>
                          <a:sym typeface="Wingdings"/>
                        </a:rPr>
                        <a:t> (= Rücktrittshorizont) betrachten:</a:t>
                      </a:r>
                    </a:p>
                    <a:p>
                      <a:pPr marL="285750" indent="-285750" algn="just">
                        <a:buFont typeface="Wingdings" charset="0"/>
                        <a:buChar char="à"/>
                      </a:pPr>
                      <a:r>
                        <a:rPr lang="de-DE" sz="1800" kern="1200" dirty="0">
                          <a:solidFill>
                            <a:schemeClr val="tx2"/>
                          </a:solidFill>
                          <a:latin typeface="+mn-lt"/>
                          <a:ea typeface="+mn-ea"/>
                          <a:cs typeface="+mn-cs"/>
                          <a:sym typeface="Wingdings"/>
                        </a:rPr>
                        <a:t>Handelt es sich um ein einheitliches (Gesamt-)Geschehen?</a:t>
                      </a:r>
                    </a:p>
                    <a:p>
                      <a:pPr marL="285750" marR="0" lvl="0" indent="-285750" algn="just" defTabSz="914400" rtl="0" eaLnBrk="1" fontAlgn="auto" latinLnBrk="0" hangingPunct="1">
                        <a:lnSpc>
                          <a:spcPct val="100000"/>
                        </a:lnSpc>
                        <a:spcBef>
                          <a:spcPts val="0"/>
                        </a:spcBef>
                        <a:spcAft>
                          <a:spcPts val="0"/>
                        </a:spcAft>
                        <a:buClrTx/>
                        <a:buSzTx/>
                        <a:buFont typeface="Wingdings" charset="0"/>
                        <a:buChar char="à"/>
                        <a:tabLst/>
                        <a:defRPr/>
                      </a:pPr>
                      <a:r>
                        <a:rPr lang="de-DE" sz="1800" kern="1200" dirty="0">
                          <a:solidFill>
                            <a:schemeClr val="tx2"/>
                          </a:solidFill>
                          <a:latin typeface="+mn-lt"/>
                          <a:ea typeface="+mn-ea"/>
                          <a:cs typeface="+mn-cs"/>
                        </a:rPr>
                        <a:t>Fehlgeschlagen ist der Versuch, wenn der Täter nach seiner Vorstellung den tatbestandlichen Erfolg mit den ihm zur </a:t>
                      </a:r>
                      <a:r>
                        <a:rPr lang="de-DE" sz="1800" kern="1200" dirty="0" err="1">
                          <a:solidFill>
                            <a:schemeClr val="tx2"/>
                          </a:solidFill>
                          <a:latin typeface="+mn-lt"/>
                          <a:ea typeface="+mn-ea"/>
                          <a:cs typeface="+mn-cs"/>
                        </a:rPr>
                        <a:t>Verfügung</a:t>
                      </a:r>
                      <a:r>
                        <a:rPr lang="de-DE" sz="1800" kern="1200" dirty="0">
                          <a:solidFill>
                            <a:schemeClr val="tx2"/>
                          </a:solidFill>
                          <a:latin typeface="+mn-lt"/>
                          <a:ea typeface="+mn-ea"/>
                          <a:cs typeface="+mn-cs"/>
                        </a:rPr>
                        <a:t> stehenden Mitteln nicht ohne relevante Zäsur </a:t>
                      </a:r>
                      <a:r>
                        <a:rPr lang="de-DE" sz="1800" kern="1200" dirty="0" err="1">
                          <a:solidFill>
                            <a:schemeClr val="tx2"/>
                          </a:solidFill>
                          <a:latin typeface="+mn-lt"/>
                          <a:ea typeface="+mn-ea"/>
                          <a:cs typeface="+mn-cs"/>
                        </a:rPr>
                        <a:t>herbeiführen</a:t>
                      </a:r>
                      <a:r>
                        <a:rPr lang="de-DE" sz="1800" kern="1200" dirty="0">
                          <a:solidFill>
                            <a:schemeClr val="tx2"/>
                          </a:solidFill>
                          <a:latin typeface="+mn-lt"/>
                          <a:ea typeface="+mn-ea"/>
                          <a:cs typeface="+mn-cs"/>
                        </a:rPr>
                        <a:t> kann.</a:t>
                      </a:r>
                      <a:r>
                        <a:rPr lang="de-DE" sz="1800" kern="1200" dirty="0">
                          <a:solidFill>
                            <a:schemeClr val="tx2"/>
                          </a:solidFill>
                          <a:latin typeface="+mn-lt"/>
                          <a:ea typeface="+mn-ea"/>
                          <a:cs typeface="+mn-cs"/>
                          <a:sym typeface="Wingdings"/>
                        </a:rPr>
                        <a:t>*</a:t>
                      </a:r>
                      <a:endParaRPr lang="de-DE" sz="1800" kern="1200" dirty="0">
                        <a:solidFill>
                          <a:schemeClr val="tx2"/>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2572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34</a:t>
            </a:fld>
            <a:endParaRPr lang="de-DE" altLang="de-DE">
              <a:solidFill>
                <a:schemeClr val="bg1"/>
              </a:solidFill>
              <a:latin typeface="Segoe UI" panose="020B0502040204020203" pitchFamily="34" charset="0"/>
            </a:endParaRPr>
          </a:p>
        </p:txBody>
      </p:sp>
      <p:sp>
        <p:nvSpPr>
          <p:cNvPr id="8" name="Inhaltsplatzhalter 2">
            <a:extLst>
              <a:ext uri="{FF2B5EF4-FFF2-40B4-BE49-F238E27FC236}">
                <a16:creationId xmlns:a16="http://schemas.microsoft.com/office/drawing/2014/main" id="{BD324DD7-CB1F-F04C-9D13-84CBBE847C12}"/>
              </a:ext>
            </a:extLst>
          </p:cNvPr>
          <p:cNvSpPr txBox="1">
            <a:spLocks/>
          </p:cNvSpPr>
          <p:nvPr/>
        </p:nvSpPr>
        <p:spPr>
          <a:xfrm>
            <a:off x="479375" y="980728"/>
            <a:ext cx="10131474" cy="5112568"/>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a:p>
            <a:pPr marL="0" indent="0">
              <a:buNone/>
            </a:pPr>
            <a:endParaRPr lang="de-DE" dirty="0">
              <a:solidFill>
                <a:schemeClr val="tx2"/>
              </a:solidFill>
              <a:latin typeface="Arial" panose="020B0604020202020204" pitchFamily="34" charset="0"/>
              <a:cs typeface="Arial" panose="020B0604020202020204" pitchFamily="34" charset="0"/>
              <a:sym typeface="Wingdings"/>
            </a:endParaRP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Prüfungsschema</a:t>
            </a:r>
          </a:p>
        </p:txBody>
      </p:sp>
      <p:sp>
        <p:nvSpPr>
          <p:cNvPr id="7" name="Textfeld 6">
            <a:extLst>
              <a:ext uri="{FF2B5EF4-FFF2-40B4-BE49-F238E27FC236}">
                <a16:creationId xmlns:a16="http://schemas.microsoft.com/office/drawing/2014/main" id="{DA7AEFB7-36EA-4A44-84C7-34413B26D06B}"/>
              </a:ext>
            </a:extLst>
          </p:cNvPr>
          <p:cNvSpPr txBox="1"/>
          <p:nvPr/>
        </p:nvSpPr>
        <p:spPr>
          <a:xfrm>
            <a:off x="479375" y="1055633"/>
            <a:ext cx="10188625" cy="4955203"/>
          </a:xfrm>
          <a:prstGeom prst="rect">
            <a:avLst/>
          </a:prstGeom>
          <a:noFill/>
        </p:spPr>
        <p:txBody>
          <a:bodyPr wrap="square" rtlCol="0">
            <a:spAutoFit/>
          </a:bodyPr>
          <a:lstStyle/>
          <a:p>
            <a:pPr algn="just"/>
            <a:r>
              <a:rPr lang="de-DE" sz="2000" b="1" dirty="0">
                <a:solidFill>
                  <a:schemeClr val="tx2"/>
                </a:solidFill>
                <a:cs typeface="Arial" panose="020B0604020202020204" pitchFamily="34" charset="0"/>
              </a:rPr>
              <a:t>4. Wenn § 24 I StGB einschlägig, Differenzierung, ob Versuch beendet oder unbeendet ist:</a:t>
            </a: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r>
              <a:rPr lang="de-DE" sz="2000" b="1" dirty="0">
                <a:solidFill>
                  <a:schemeClr val="tx2"/>
                </a:solidFill>
                <a:cs typeface="Arial" panose="020B0604020202020204" pitchFamily="34" charset="0"/>
              </a:rPr>
              <a:t>P. Maßgeblicher Zeitpunkt?</a:t>
            </a: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endParaRPr lang="de-DE" sz="2400" b="1" u="sng" dirty="0">
              <a:solidFill>
                <a:srgbClr val="000000"/>
              </a:solidFill>
              <a:latin typeface="Times New Roman"/>
              <a:cs typeface="Times New Roman"/>
            </a:endParaRPr>
          </a:p>
          <a:p>
            <a:endParaRPr lang="de-DE" sz="2000" b="1" dirty="0">
              <a:solidFill>
                <a:schemeClr val="tx2"/>
              </a:solidFill>
              <a:cs typeface="Arial" panose="020B0604020202020204" pitchFamily="34" charset="0"/>
            </a:endParaRPr>
          </a:p>
          <a:p>
            <a:r>
              <a:rPr lang="de-DE" sz="2000" b="1" dirty="0">
                <a:solidFill>
                  <a:schemeClr val="tx2"/>
                </a:solidFill>
                <a:cs typeface="Arial" panose="020B0604020202020204" pitchFamily="34" charset="0"/>
              </a:rPr>
              <a:t>P. Korrigierte Rücktrittshorizont</a:t>
            </a:r>
          </a:p>
        </p:txBody>
      </p:sp>
      <p:graphicFrame>
        <p:nvGraphicFramePr>
          <p:cNvPr id="9" name="Tabelle 8">
            <a:extLst>
              <a:ext uri="{FF2B5EF4-FFF2-40B4-BE49-F238E27FC236}">
                <a16:creationId xmlns:a16="http://schemas.microsoft.com/office/drawing/2014/main" id="{07D81EAF-33FA-4042-93AC-69A39A0E9E8E}"/>
              </a:ext>
            </a:extLst>
          </p:cNvPr>
          <p:cNvGraphicFramePr>
            <a:graphicFrameLocks noGrp="1"/>
          </p:cNvGraphicFramePr>
          <p:nvPr/>
        </p:nvGraphicFramePr>
        <p:xfrm>
          <a:off x="551384" y="1772816"/>
          <a:ext cx="9865096" cy="1285240"/>
        </p:xfrm>
        <a:graphic>
          <a:graphicData uri="http://schemas.openxmlformats.org/drawingml/2006/table">
            <a:tbl>
              <a:tblPr firstRow="1" bandRow="1">
                <a:tableStyleId>{5C22544A-7EE6-4342-B048-85BDC9FD1C3A}</a:tableStyleId>
              </a:tblPr>
              <a:tblGrid>
                <a:gridCol w="4932548">
                  <a:extLst>
                    <a:ext uri="{9D8B030D-6E8A-4147-A177-3AD203B41FA5}">
                      <a16:colId xmlns:a16="http://schemas.microsoft.com/office/drawing/2014/main" val="20000"/>
                    </a:ext>
                  </a:extLst>
                </a:gridCol>
                <a:gridCol w="4932548">
                  <a:extLst>
                    <a:ext uri="{9D8B030D-6E8A-4147-A177-3AD203B41FA5}">
                      <a16:colId xmlns:a16="http://schemas.microsoft.com/office/drawing/2014/main" val="20001"/>
                    </a:ext>
                  </a:extLst>
                </a:gridCol>
              </a:tblGrid>
              <a:tr h="370840">
                <a:tc>
                  <a:txBody>
                    <a:bodyPr/>
                    <a:lstStyle/>
                    <a:p>
                      <a:r>
                        <a:rPr lang="de-DE" dirty="0"/>
                        <a:t>Beendeter Versuch</a:t>
                      </a:r>
                    </a:p>
                  </a:txBody>
                  <a:tcPr/>
                </a:tc>
                <a:tc>
                  <a:txBody>
                    <a:bodyPr/>
                    <a:lstStyle/>
                    <a:p>
                      <a:r>
                        <a:rPr lang="de-DE" dirty="0"/>
                        <a:t>Unbeendeter Versuch</a:t>
                      </a:r>
                    </a:p>
                  </a:txBody>
                  <a:tcPr/>
                </a:tc>
                <a:extLst>
                  <a:ext uri="{0D108BD9-81ED-4DB2-BD59-A6C34878D82A}">
                    <a16:rowId xmlns:a16="http://schemas.microsoft.com/office/drawing/2014/main" val="10000"/>
                  </a:ext>
                </a:extLst>
              </a:tr>
              <a:tr h="370840">
                <a:tc>
                  <a:txBody>
                    <a:bodyPr/>
                    <a:lstStyle/>
                    <a:p>
                      <a:pPr algn="just"/>
                      <a:r>
                        <a:rPr lang="de-DE" dirty="0">
                          <a:solidFill>
                            <a:schemeClr val="tx2"/>
                          </a:solidFill>
                        </a:rPr>
                        <a:t>Der Versuch ist </a:t>
                      </a:r>
                      <a:r>
                        <a:rPr lang="de-DE" b="1" dirty="0">
                          <a:solidFill>
                            <a:schemeClr val="tx2"/>
                          </a:solidFill>
                        </a:rPr>
                        <a:t>beendet</a:t>
                      </a:r>
                      <a:r>
                        <a:rPr lang="de-DE" dirty="0">
                          <a:solidFill>
                            <a:schemeClr val="tx2"/>
                          </a:solidFill>
                        </a:rPr>
                        <a:t>, wenn Täter davon ausgeht, bereits alles zur </a:t>
                      </a:r>
                      <a:r>
                        <a:rPr lang="de-DE" dirty="0" err="1">
                          <a:solidFill>
                            <a:schemeClr val="tx2"/>
                          </a:solidFill>
                        </a:rPr>
                        <a:t>Erfolgsherbeiführung</a:t>
                      </a:r>
                      <a:r>
                        <a:rPr lang="de-DE" dirty="0">
                          <a:solidFill>
                            <a:schemeClr val="tx2"/>
                          </a:solidFill>
                        </a:rPr>
                        <a:t> Erforderliche getan zu haben.</a:t>
                      </a:r>
                    </a:p>
                  </a:txBody>
                  <a:tcPr/>
                </a:tc>
                <a:tc>
                  <a:txBody>
                    <a:bodyPr/>
                    <a:lstStyle/>
                    <a:p>
                      <a:pPr algn="just"/>
                      <a:r>
                        <a:rPr lang="de-DE" dirty="0">
                          <a:solidFill>
                            <a:schemeClr val="tx2"/>
                          </a:solidFill>
                        </a:rPr>
                        <a:t>Der Versuch ist </a:t>
                      </a:r>
                      <a:r>
                        <a:rPr lang="de-DE" b="1" dirty="0">
                          <a:solidFill>
                            <a:schemeClr val="tx2"/>
                          </a:solidFill>
                        </a:rPr>
                        <a:t>unbeendet</a:t>
                      </a:r>
                      <a:r>
                        <a:rPr lang="de-DE" dirty="0">
                          <a:solidFill>
                            <a:schemeClr val="tx2"/>
                          </a:solidFill>
                        </a:rPr>
                        <a:t>, wenn Täter davon ausgeht, noch nicht alles zur </a:t>
                      </a:r>
                      <a:r>
                        <a:rPr lang="de-DE" dirty="0" err="1">
                          <a:solidFill>
                            <a:schemeClr val="tx2"/>
                          </a:solidFill>
                        </a:rPr>
                        <a:t>Erfolgs-herbeiführung</a:t>
                      </a:r>
                      <a:r>
                        <a:rPr lang="de-DE" dirty="0">
                          <a:solidFill>
                            <a:schemeClr val="tx2"/>
                          </a:solidFill>
                        </a:rPr>
                        <a:t> Erforderliche getan zu haben.</a:t>
                      </a:r>
                      <a:endParaRPr lang="de-DE" dirty="0"/>
                    </a:p>
                  </a:txBody>
                  <a:tcPr/>
                </a:tc>
                <a:extLst>
                  <a:ext uri="{0D108BD9-81ED-4DB2-BD59-A6C34878D82A}">
                    <a16:rowId xmlns:a16="http://schemas.microsoft.com/office/drawing/2014/main" val="10001"/>
                  </a:ext>
                </a:extLst>
              </a:tr>
            </a:tbl>
          </a:graphicData>
        </a:graphic>
      </p:graphicFrame>
      <p:graphicFrame>
        <p:nvGraphicFramePr>
          <p:cNvPr id="12" name="Tabelle 11">
            <a:extLst>
              <a:ext uri="{FF2B5EF4-FFF2-40B4-BE49-F238E27FC236}">
                <a16:creationId xmlns:a16="http://schemas.microsoft.com/office/drawing/2014/main" id="{5064A081-1B7C-4B40-86EE-3AB3660FB8CD}"/>
              </a:ext>
            </a:extLst>
          </p:cNvPr>
          <p:cNvGraphicFramePr>
            <a:graphicFrameLocks noGrp="1"/>
          </p:cNvGraphicFramePr>
          <p:nvPr/>
        </p:nvGraphicFramePr>
        <p:xfrm>
          <a:off x="551384" y="3998208"/>
          <a:ext cx="9865096" cy="1285240"/>
        </p:xfrm>
        <a:graphic>
          <a:graphicData uri="http://schemas.openxmlformats.org/drawingml/2006/table">
            <a:tbl>
              <a:tblPr firstRow="1" bandRow="1">
                <a:tableStyleId>{5C22544A-7EE6-4342-B048-85BDC9FD1C3A}</a:tableStyleId>
              </a:tblPr>
              <a:tblGrid>
                <a:gridCol w="4932548">
                  <a:extLst>
                    <a:ext uri="{9D8B030D-6E8A-4147-A177-3AD203B41FA5}">
                      <a16:colId xmlns:a16="http://schemas.microsoft.com/office/drawing/2014/main" val="20000"/>
                    </a:ext>
                  </a:extLst>
                </a:gridCol>
                <a:gridCol w="4932548">
                  <a:extLst>
                    <a:ext uri="{9D8B030D-6E8A-4147-A177-3AD203B41FA5}">
                      <a16:colId xmlns:a16="http://schemas.microsoft.com/office/drawing/2014/main" val="20001"/>
                    </a:ext>
                  </a:extLst>
                </a:gridCol>
              </a:tblGrid>
              <a:tr h="370840">
                <a:tc>
                  <a:txBody>
                    <a:bodyPr/>
                    <a:lstStyle/>
                    <a:p>
                      <a:r>
                        <a:rPr lang="de-DE" dirty="0"/>
                        <a:t>Tatplantheorie</a:t>
                      </a:r>
                    </a:p>
                  </a:txBody>
                  <a:tcPr/>
                </a:tc>
                <a:tc>
                  <a:txBody>
                    <a:bodyPr/>
                    <a:lstStyle/>
                    <a:p>
                      <a:r>
                        <a:rPr lang="de-DE" dirty="0">
                          <a:solidFill>
                            <a:schemeClr val="bg1"/>
                          </a:solidFill>
                        </a:rPr>
                        <a:t>Gesamtbetrachtungslehre / L.</a:t>
                      </a:r>
                      <a:r>
                        <a:rPr lang="de-DE" baseline="0" dirty="0">
                          <a:solidFill>
                            <a:schemeClr val="bg1"/>
                          </a:solidFill>
                        </a:rPr>
                        <a:t> v. R.</a:t>
                      </a:r>
                      <a:endParaRPr lang="de-DE" dirty="0">
                        <a:solidFill>
                          <a:schemeClr val="bg1"/>
                        </a:solidFill>
                      </a:endParaRPr>
                    </a:p>
                  </a:txBody>
                  <a:tcPr/>
                </a:tc>
                <a:extLst>
                  <a:ext uri="{0D108BD9-81ED-4DB2-BD59-A6C34878D82A}">
                    <a16:rowId xmlns:a16="http://schemas.microsoft.com/office/drawing/2014/main" val="10000"/>
                  </a:ext>
                </a:extLst>
              </a:tr>
              <a:tr h="370840">
                <a:tc>
                  <a:txBody>
                    <a:bodyPr/>
                    <a:lstStyle/>
                    <a:p>
                      <a:pPr algn="just"/>
                      <a:r>
                        <a:rPr lang="de-DE" dirty="0"/>
                        <a:t>Vorstellung Täter nach Tatplan zu Beginn der Tat maßgeblich</a:t>
                      </a:r>
                    </a:p>
                  </a:txBody>
                  <a:tcPr/>
                </a:tc>
                <a:tc>
                  <a:txBody>
                    <a:bodyPr/>
                    <a:lstStyle/>
                    <a:p>
                      <a:pPr algn="just"/>
                      <a:r>
                        <a:rPr lang="de-DE" dirty="0">
                          <a:solidFill>
                            <a:srgbClr val="000000"/>
                          </a:solidFill>
                        </a:rPr>
                        <a:t>Vorstellung Täter nach Abschluss letzte Ausführungshandlung (= Rücktrittshorizont) maßgeblich</a:t>
                      </a:r>
                    </a:p>
                  </a:txBody>
                  <a:tcPr/>
                </a:tc>
                <a:extLst>
                  <a:ext uri="{0D108BD9-81ED-4DB2-BD59-A6C34878D82A}">
                    <a16:rowId xmlns:a16="http://schemas.microsoft.com/office/drawing/2014/main" val="10001"/>
                  </a:ext>
                </a:extLst>
              </a:tr>
            </a:tbl>
          </a:graphicData>
        </a:graphic>
      </p:graphicFrame>
      <p:cxnSp>
        <p:nvCxnSpPr>
          <p:cNvPr id="3" name="Gerade Verbindung mit Pfeil 2">
            <a:extLst>
              <a:ext uri="{FF2B5EF4-FFF2-40B4-BE49-F238E27FC236}">
                <a16:creationId xmlns:a16="http://schemas.microsoft.com/office/drawing/2014/main" id="{D5534FD0-F10D-A045-9D05-4D4E6118C8E8}"/>
              </a:ext>
            </a:extLst>
          </p:cNvPr>
          <p:cNvCxnSpPr>
            <a:cxnSpLocks/>
          </p:cNvCxnSpPr>
          <p:nvPr/>
        </p:nvCxnSpPr>
        <p:spPr>
          <a:xfrm>
            <a:off x="263352" y="3982200"/>
            <a:ext cx="10728498" cy="0"/>
          </a:xfrm>
          <a:prstGeom prst="straightConnector1">
            <a:avLst/>
          </a:prstGeom>
          <a:ln w="63500">
            <a:solidFill>
              <a:schemeClr val="accent2"/>
            </a:solidFill>
            <a:tailEnd type="triangle"/>
          </a:ln>
        </p:spPr>
        <p:style>
          <a:lnRef idx="2">
            <a:schemeClr val="accent1"/>
          </a:lnRef>
          <a:fillRef idx="0">
            <a:schemeClr val="accent1"/>
          </a:fillRef>
          <a:effectRef idx="1">
            <a:schemeClr val="accent1"/>
          </a:effectRef>
          <a:fontRef idx="minor">
            <a:schemeClr val="tx1"/>
          </a:fontRef>
        </p:style>
      </p:cxnSp>
      <p:sp>
        <p:nvSpPr>
          <p:cNvPr id="5" name="Textfeld 4">
            <a:extLst>
              <a:ext uri="{FF2B5EF4-FFF2-40B4-BE49-F238E27FC236}">
                <a16:creationId xmlns:a16="http://schemas.microsoft.com/office/drawing/2014/main" id="{B160CD27-1079-2E49-A3F7-47BA1318F482}"/>
              </a:ext>
            </a:extLst>
          </p:cNvPr>
          <p:cNvSpPr txBox="1"/>
          <p:nvPr/>
        </p:nvSpPr>
        <p:spPr>
          <a:xfrm>
            <a:off x="10759630" y="3813542"/>
            <a:ext cx="248786" cy="369332"/>
          </a:xfrm>
          <a:prstGeom prst="rect">
            <a:avLst/>
          </a:prstGeom>
          <a:noFill/>
        </p:spPr>
        <p:txBody>
          <a:bodyPr wrap="none" rtlCol="0">
            <a:spAutoFit/>
          </a:bodyPr>
          <a:lstStyle/>
          <a:p>
            <a:r>
              <a:rPr lang="de-DE" dirty="0"/>
              <a:t>t</a:t>
            </a:r>
          </a:p>
        </p:txBody>
      </p:sp>
      <p:cxnSp>
        <p:nvCxnSpPr>
          <p:cNvPr id="13" name="Gerade Verbindung mit Pfeil 12">
            <a:extLst>
              <a:ext uri="{FF2B5EF4-FFF2-40B4-BE49-F238E27FC236}">
                <a16:creationId xmlns:a16="http://schemas.microsoft.com/office/drawing/2014/main" id="{C41C8815-CD8C-3443-A3BF-C8392F63AB1F}"/>
              </a:ext>
            </a:extLst>
          </p:cNvPr>
          <p:cNvCxnSpPr>
            <a:cxnSpLocks/>
          </p:cNvCxnSpPr>
          <p:nvPr/>
        </p:nvCxnSpPr>
        <p:spPr>
          <a:xfrm>
            <a:off x="263352" y="6093296"/>
            <a:ext cx="10728498" cy="0"/>
          </a:xfrm>
          <a:prstGeom prst="straightConnector1">
            <a:avLst/>
          </a:prstGeom>
          <a:ln w="63500">
            <a:solidFill>
              <a:schemeClr val="accent2"/>
            </a:solidFill>
            <a:tailEnd type="triangle"/>
          </a:ln>
        </p:spPr>
        <p:style>
          <a:lnRef idx="2">
            <a:schemeClr val="accent1"/>
          </a:lnRef>
          <a:fillRef idx="0">
            <a:schemeClr val="accent1"/>
          </a:fillRef>
          <a:effectRef idx="1">
            <a:schemeClr val="accent1"/>
          </a:effectRef>
          <a:fontRef idx="minor">
            <a:schemeClr val="tx1"/>
          </a:fontRef>
        </p:style>
      </p:cxnSp>
      <p:cxnSp>
        <p:nvCxnSpPr>
          <p:cNvPr id="15" name="Gerade Verbindung 14">
            <a:extLst>
              <a:ext uri="{FF2B5EF4-FFF2-40B4-BE49-F238E27FC236}">
                <a16:creationId xmlns:a16="http://schemas.microsoft.com/office/drawing/2014/main" id="{C391AC48-93E1-4845-8DBB-4581AC0F2A70}"/>
              </a:ext>
            </a:extLst>
          </p:cNvPr>
          <p:cNvCxnSpPr/>
          <p:nvPr/>
        </p:nvCxnSpPr>
        <p:spPr>
          <a:xfrm>
            <a:off x="6744072" y="3813542"/>
            <a:ext cx="0" cy="369332"/>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feld 13">
            <a:extLst>
              <a:ext uri="{FF2B5EF4-FFF2-40B4-BE49-F238E27FC236}">
                <a16:creationId xmlns:a16="http://schemas.microsoft.com/office/drawing/2014/main" id="{1D3351CB-88C8-C74C-A97C-E7293CE823AF}"/>
              </a:ext>
            </a:extLst>
          </p:cNvPr>
          <p:cNvSpPr txBox="1"/>
          <p:nvPr/>
        </p:nvSpPr>
        <p:spPr>
          <a:xfrm>
            <a:off x="10759630" y="5924638"/>
            <a:ext cx="248786" cy="369332"/>
          </a:xfrm>
          <a:prstGeom prst="rect">
            <a:avLst/>
          </a:prstGeom>
          <a:noFill/>
        </p:spPr>
        <p:txBody>
          <a:bodyPr wrap="none" rtlCol="0">
            <a:spAutoFit/>
          </a:bodyPr>
          <a:lstStyle/>
          <a:p>
            <a:r>
              <a:rPr lang="de-DE" dirty="0"/>
              <a:t>t</a:t>
            </a:r>
          </a:p>
        </p:txBody>
      </p:sp>
      <p:cxnSp>
        <p:nvCxnSpPr>
          <p:cNvPr id="17" name="Gerade Verbindung 16">
            <a:extLst>
              <a:ext uri="{FF2B5EF4-FFF2-40B4-BE49-F238E27FC236}">
                <a16:creationId xmlns:a16="http://schemas.microsoft.com/office/drawing/2014/main" id="{7224A250-4D34-1040-B040-6AE99710D757}"/>
              </a:ext>
            </a:extLst>
          </p:cNvPr>
          <p:cNvCxnSpPr/>
          <p:nvPr/>
        </p:nvCxnSpPr>
        <p:spPr>
          <a:xfrm>
            <a:off x="2495600" y="3813542"/>
            <a:ext cx="0" cy="3693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Gerade Verbindung 17">
            <a:extLst>
              <a:ext uri="{FF2B5EF4-FFF2-40B4-BE49-F238E27FC236}">
                <a16:creationId xmlns:a16="http://schemas.microsoft.com/office/drawing/2014/main" id="{ECB741B6-D7EC-AC4B-82DA-F2FFFF925ADC}"/>
              </a:ext>
            </a:extLst>
          </p:cNvPr>
          <p:cNvCxnSpPr/>
          <p:nvPr/>
        </p:nvCxnSpPr>
        <p:spPr>
          <a:xfrm>
            <a:off x="6744072" y="5855882"/>
            <a:ext cx="0" cy="3693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Gerade Verbindung 18">
            <a:extLst>
              <a:ext uri="{FF2B5EF4-FFF2-40B4-BE49-F238E27FC236}">
                <a16:creationId xmlns:a16="http://schemas.microsoft.com/office/drawing/2014/main" id="{76AA4AEC-FB2C-524B-B967-8949645F6EBF}"/>
              </a:ext>
            </a:extLst>
          </p:cNvPr>
          <p:cNvCxnSpPr/>
          <p:nvPr/>
        </p:nvCxnSpPr>
        <p:spPr>
          <a:xfrm>
            <a:off x="8040216" y="5855882"/>
            <a:ext cx="0" cy="369332"/>
          </a:xfrm>
          <a:prstGeom prst="line">
            <a:avLst/>
          </a:prstGeom>
        </p:spPr>
        <p:style>
          <a:lnRef idx="2">
            <a:schemeClr val="accent1"/>
          </a:lnRef>
          <a:fillRef idx="0">
            <a:schemeClr val="accent1"/>
          </a:fillRef>
          <a:effectRef idx="1">
            <a:schemeClr val="accent1"/>
          </a:effectRef>
          <a:fontRef idx="minor">
            <a:schemeClr val="tx1"/>
          </a:fontRef>
        </p:style>
      </p:cxnSp>
      <p:sp>
        <p:nvSpPr>
          <p:cNvPr id="20" name="Pfeil nach rechts 19">
            <a:extLst>
              <a:ext uri="{FF2B5EF4-FFF2-40B4-BE49-F238E27FC236}">
                <a16:creationId xmlns:a16="http://schemas.microsoft.com/office/drawing/2014/main" id="{EA51D9EB-2F8C-CC41-8055-C990E93E4CA7}"/>
              </a:ext>
            </a:extLst>
          </p:cNvPr>
          <p:cNvSpPr/>
          <p:nvPr/>
        </p:nvSpPr>
        <p:spPr>
          <a:xfrm>
            <a:off x="6835702" y="5635613"/>
            <a:ext cx="1152128" cy="3793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dirty="0"/>
              <a:t>Korrektur?</a:t>
            </a:r>
          </a:p>
        </p:txBody>
      </p:sp>
      <p:sp>
        <p:nvSpPr>
          <p:cNvPr id="22" name="Abgerundetes Rechteck 21">
            <a:extLst>
              <a:ext uri="{FF2B5EF4-FFF2-40B4-BE49-F238E27FC236}">
                <a16:creationId xmlns:a16="http://schemas.microsoft.com/office/drawing/2014/main" id="{414341B9-4BDB-504B-9F80-9BFA263B99DE}"/>
              </a:ext>
            </a:extLst>
          </p:cNvPr>
          <p:cNvSpPr/>
          <p:nvPr/>
        </p:nvSpPr>
        <p:spPr>
          <a:xfrm>
            <a:off x="8131846" y="5522614"/>
            <a:ext cx="1852586" cy="47495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400" dirty="0"/>
              <a:t>(+), wenn räumlich-zeitlicher </a:t>
            </a:r>
            <a:r>
              <a:rPr lang="de-DE" sz="1400" dirty="0" err="1"/>
              <a:t>Zshg</a:t>
            </a:r>
            <a:r>
              <a:rPr lang="de-DE" sz="1400" dirty="0"/>
              <a:t>.</a:t>
            </a:r>
          </a:p>
        </p:txBody>
      </p:sp>
      <p:cxnSp>
        <p:nvCxnSpPr>
          <p:cNvPr id="4" name="Gerade Verbindung 3">
            <a:extLst>
              <a:ext uri="{FF2B5EF4-FFF2-40B4-BE49-F238E27FC236}">
                <a16:creationId xmlns:a16="http://schemas.microsoft.com/office/drawing/2014/main" id="{B3F63B4A-EC59-B647-AE3D-96517A926FAD}"/>
              </a:ext>
            </a:extLst>
          </p:cNvPr>
          <p:cNvCxnSpPr/>
          <p:nvPr/>
        </p:nvCxnSpPr>
        <p:spPr>
          <a:xfrm flipV="1">
            <a:off x="3645631" y="1628800"/>
            <a:ext cx="288032" cy="432048"/>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21" name="Gerade Verbindung 20">
            <a:extLst>
              <a:ext uri="{FF2B5EF4-FFF2-40B4-BE49-F238E27FC236}">
                <a16:creationId xmlns:a16="http://schemas.microsoft.com/office/drawing/2014/main" id="{E3A6E854-8874-4D45-8CC4-82A6925186BE}"/>
              </a:ext>
            </a:extLst>
          </p:cNvPr>
          <p:cNvCxnSpPr>
            <a:cxnSpLocks/>
          </p:cNvCxnSpPr>
          <p:nvPr/>
        </p:nvCxnSpPr>
        <p:spPr>
          <a:xfrm>
            <a:off x="3931567" y="1627830"/>
            <a:ext cx="364233" cy="435953"/>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24" name="Gerade Verbindung 23">
            <a:extLst>
              <a:ext uri="{FF2B5EF4-FFF2-40B4-BE49-F238E27FC236}">
                <a16:creationId xmlns:a16="http://schemas.microsoft.com/office/drawing/2014/main" id="{64642E5B-1166-3D41-9A84-9F5EFFF0FBBE}"/>
              </a:ext>
            </a:extLst>
          </p:cNvPr>
          <p:cNvCxnSpPr>
            <a:cxnSpLocks/>
          </p:cNvCxnSpPr>
          <p:nvPr/>
        </p:nvCxnSpPr>
        <p:spPr>
          <a:xfrm flipV="1">
            <a:off x="8908505" y="1630131"/>
            <a:ext cx="288032" cy="432048"/>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25" name="Gerade Verbindung 24">
            <a:extLst>
              <a:ext uri="{FF2B5EF4-FFF2-40B4-BE49-F238E27FC236}">
                <a16:creationId xmlns:a16="http://schemas.microsoft.com/office/drawing/2014/main" id="{31971730-6711-524E-BA0C-1278697F6C87}"/>
              </a:ext>
            </a:extLst>
          </p:cNvPr>
          <p:cNvCxnSpPr>
            <a:cxnSpLocks/>
          </p:cNvCxnSpPr>
          <p:nvPr/>
        </p:nvCxnSpPr>
        <p:spPr>
          <a:xfrm>
            <a:off x="9192344" y="1642233"/>
            <a:ext cx="364233" cy="435953"/>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29" name="Gerade Verbindung mit Pfeil 28">
            <a:extLst>
              <a:ext uri="{FF2B5EF4-FFF2-40B4-BE49-F238E27FC236}">
                <a16:creationId xmlns:a16="http://schemas.microsoft.com/office/drawing/2014/main" id="{650B6375-2839-A44A-9B50-9961C3F2B4CE}"/>
              </a:ext>
            </a:extLst>
          </p:cNvPr>
          <p:cNvCxnSpPr>
            <a:cxnSpLocks/>
            <a:stCxn id="27" idx="5"/>
          </p:cNvCxnSpPr>
          <p:nvPr/>
        </p:nvCxnSpPr>
        <p:spPr>
          <a:xfrm>
            <a:off x="4185367" y="1739232"/>
            <a:ext cx="174844" cy="198165"/>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sp>
        <p:nvSpPr>
          <p:cNvPr id="27" name="Oval 26">
            <a:extLst>
              <a:ext uri="{FF2B5EF4-FFF2-40B4-BE49-F238E27FC236}">
                <a16:creationId xmlns:a16="http://schemas.microsoft.com/office/drawing/2014/main" id="{CFC61CEF-BB6B-5A4C-A22E-B7EDCA08A8EE}"/>
              </a:ext>
            </a:extLst>
          </p:cNvPr>
          <p:cNvSpPr/>
          <p:nvPr/>
        </p:nvSpPr>
        <p:spPr>
          <a:xfrm>
            <a:off x="3998074" y="1567255"/>
            <a:ext cx="219427" cy="201484"/>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2" name="Smiley 31">
            <a:extLst>
              <a:ext uri="{FF2B5EF4-FFF2-40B4-BE49-F238E27FC236}">
                <a16:creationId xmlns:a16="http://schemas.microsoft.com/office/drawing/2014/main" id="{3288CA83-00D8-E148-8CA9-92EF0A8798D7}"/>
              </a:ext>
            </a:extLst>
          </p:cNvPr>
          <p:cNvSpPr/>
          <p:nvPr/>
        </p:nvSpPr>
        <p:spPr>
          <a:xfrm>
            <a:off x="3662227" y="1388664"/>
            <a:ext cx="296990" cy="27758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4" name="Smiley 33">
            <a:extLst>
              <a:ext uri="{FF2B5EF4-FFF2-40B4-BE49-F238E27FC236}">
                <a16:creationId xmlns:a16="http://schemas.microsoft.com/office/drawing/2014/main" id="{3E801506-E05A-3D4E-BD2D-6F73014265A4}"/>
              </a:ext>
            </a:extLst>
          </p:cNvPr>
          <p:cNvSpPr/>
          <p:nvPr/>
        </p:nvSpPr>
        <p:spPr>
          <a:xfrm>
            <a:off x="8565641" y="1900973"/>
            <a:ext cx="296990" cy="277580"/>
          </a:xfrm>
          <a:prstGeom prst="smileyFac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36" name="Gerade Verbindung mit Pfeil 35">
            <a:extLst>
              <a:ext uri="{FF2B5EF4-FFF2-40B4-BE49-F238E27FC236}">
                <a16:creationId xmlns:a16="http://schemas.microsoft.com/office/drawing/2014/main" id="{25E54FB6-280C-224D-A0D4-DA811CFEE6EB}"/>
              </a:ext>
            </a:extLst>
          </p:cNvPr>
          <p:cNvCxnSpPr>
            <a:cxnSpLocks/>
          </p:cNvCxnSpPr>
          <p:nvPr/>
        </p:nvCxnSpPr>
        <p:spPr>
          <a:xfrm flipV="1">
            <a:off x="8919392" y="1608734"/>
            <a:ext cx="170383" cy="248134"/>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A9C8EBCF-6FA8-1549-9834-804D25D4A3CB}"/>
              </a:ext>
            </a:extLst>
          </p:cNvPr>
          <p:cNvSpPr/>
          <p:nvPr/>
        </p:nvSpPr>
        <p:spPr>
          <a:xfrm rot="12214816">
            <a:off x="8797761" y="1736286"/>
            <a:ext cx="219427" cy="201484"/>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1995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1" nodeType="clickEffect">
                                  <p:stCondLst>
                                    <p:cond delay="0"/>
                                  </p:stCondLst>
                                  <p:childTnLst>
                                    <p:animMotion origin="layout" path="M 1.04167E-6 4.44444E-6 L 0.02552 0.04976 " pathEditMode="relative" rAng="0" ptsTypes="AA">
                                      <p:cBhvr>
                                        <p:cTn id="26" dur="2000" fill="hold"/>
                                        <p:tgtEl>
                                          <p:spTgt spid="27"/>
                                        </p:tgtEl>
                                        <p:attrNameLst>
                                          <p:attrName>ppt_x</p:attrName>
                                          <p:attrName>ppt_y</p:attrName>
                                        </p:attrNameLst>
                                      </p:cBhvr>
                                      <p:rCtr x="1276" y="2477"/>
                                    </p:animMotion>
                                  </p:childTnLst>
                                </p:cTn>
                              </p:par>
                              <p:par>
                                <p:cTn id="27" presetID="1" presetClass="entr" presetSubtype="0" fill="hold" grpId="1"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0" nodeType="clickEffect">
                                  <p:stCondLst>
                                    <p:cond delay="0"/>
                                  </p:stCondLst>
                                  <p:childTnLst>
                                    <p:animMotion origin="layout" path="M 0 0 L -0.03034 0.00139 " pathEditMode="relative" ptsTypes="AA">
                                      <p:cBhvr>
                                        <p:cTn id="44" dur="2000" fill="hold"/>
                                        <p:tgtEl>
                                          <p:spTgt spid="34"/>
                                        </p:tgtEl>
                                        <p:attrNameLst>
                                          <p:attrName>ppt_x</p:attrName>
                                          <p:attrName>ppt_y</p:attrName>
                                        </p:attrNameLst>
                                      </p:cBhvr>
                                    </p:animMotion>
                                  </p:childTnLst>
                                </p:cTn>
                              </p:par>
                            </p:childTnLst>
                          </p:cTn>
                        </p:par>
                        <p:par>
                          <p:cTn id="45" fill="hold">
                            <p:stCondLst>
                              <p:cond delay="2000"/>
                            </p:stCondLst>
                            <p:childTnLst>
                              <p:par>
                                <p:cTn id="46" presetID="0" presetClass="path" presetSubtype="0" accel="50000" decel="50000" fill="hold" grpId="0" nodeType="afterEffect">
                                  <p:stCondLst>
                                    <p:cond delay="0"/>
                                  </p:stCondLst>
                                  <p:childTnLst>
                                    <p:animMotion origin="layout" path="M -0.00052 -4.07407E-6 L -0.01445 0.03774 " pathEditMode="relative" ptsTypes="AA">
                                      <p:cBhvr>
                                        <p:cTn id="47" dur="2000" fill="hold"/>
                                        <p:tgtEl>
                                          <p:spTgt spid="35"/>
                                        </p:tgtEl>
                                        <p:attrNameLst>
                                          <p:attrName>ppt_x</p:attrName>
                                          <p:attrName>ppt_y</p:attrName>
                                        </p:attrNameLst>
                                      </p:cBhvr>
                                    </p:animMotion>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5"/>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1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5"/>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13"/>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14"/>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18"/>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19"/>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20"/>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P spid="20" grpId="0" animBg="1"/>
      <p:bldP spid="22" grpId="0" animBg="1"/>
      <p:bldP spid="27" grpId="0" animBg="1"/>
      <p:bldP spid="27" grpId="1" animBg="1"/>
      <p:bldP spid="32" grpId="0" animBg="1"/>
      <p:bldP spid="32" grpId="1" animBg="1"/>
      <p:bldP spid="34" grpId="0" animBg="1"/>
      <p:bldP spid="34" grpId="1" animBg="1"/>
      <p:bldP spid="35" grpId="0" animBg="1"/>
      <p:bldP spid="35"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35</a:t>
            </a:fld>
            <a:endParaRPr lang="de-DE" altLang="de-DE">
              <a:solidFill>
                <a:schemeClr val="bg1"/>
              </a:solidFill>
              <a:latin typeface="Segoe UI" panose="020B0502040204020203" pitchFamily="34" charset="0"/>
            </a:endParaRPr>
          </a:p>
        </p:txBody>
      </p:sp>
      <p:sp>
        <p:nvSpPr>
          <p:cNvPr id="10" name="Inhaltsplatzhalter 2">
            <a:extLst>
              <a:ext uri="{FF2B5EF4-FFF2-40B4-BE49-F238E27FC236}">
                <a16:creationId xmlns:a16="http://schemas.microsoft.com/office/drawing/2014/main" id="{7867423E-9218-3446-94D2-B6ED45AC0C54}"/>
              </a:ext>
            </a:extLst>
          </p:cNvPr>
          <p:cNvSpPr txBox="1">
            <a:spLocks/>
          </p:cNvSpPr>
          <p:nvPr/>
        </p:nvSpPr>
        <p:spPr>
          <a:xfrm>
            <a:off x="1487488" y="908720"/>
            <a:ext cx="9174834" cy="5087590"/>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p:txBody>
      </p:sp>
      <p:graphicFrame>
        <p:nvGraphicFramePr>
          <p:cNvPr id="18" name="Diagramm 17">
            <a:extLst>
              <a:ext uri="{FF2B5EF4-FFF2-40B4-BE49-F238E27FC236}">
                <a16:creationId xmlns:a16="http://schemas.microsoft.com/office/drawing/2014/main" id="{5233760B-C70E-4A47-9780-4FC28AFC68BC}"/>
              </a:ext>
            </a:extLst>
          </p:cNvPr>
          <p:cNvGraphicFramePr/>
          <p:nvPr/>
        </p:nvGraphicFramePr>
        <p:xfrm>
          <a:off x="1657239" y="933698"/>
          <a:ext cx="8953611" cy="5303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Pfeil nach links und rechts 18">
            <a:extLst>
              <a:ext uri="{FF2B5EF4-FFF2-40B4-BE49-F238E27FC236}">
                <a16:creationId xmlns:a16="http://schemas.microsoft.com/office/drawing/2014/main" id="{ED8C06C1-F39F-4D4D-9DAE-F4D712E95EE0}"/>
              </a:ext>
            </a:extLst>
          </p:cNvPr>
          <p:cNvSpPr/>
          <p:nvPr/>
        </p:nvSpPr>
        <p:spPr>
          <a:xfrm rot="19502494">
            <a:off x="5278563" y="4503288"/>
            <a:ext cx="1910084" cy="513003"/>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0" name="Pfeil nach links und rechts 19">
            <a:extLst>
              <a:ext uri="{FF2B5EF4-FFF2-40B4-BE49-F238E27FC236}">
                <a16:creationId xmlns:a16="http://schemas.microsoft.com/office/drawing/2014/main" id="{1B1ED07B-F828-5147-82C1-685DCBA9FDED}"/>
              </a:ext>
            </a:extLst>
          </p:cNvPr>
          <p:cNvSpPr/>
          <p:nvPr/>
        </p:nvSpPr>
        <p:spPr>
          <a:xfrm rot="19502494">
            <a:off x="5526577" y="3596763"/>
            <a:ext cx="1555493" cy="513003"/>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2DB46486-5F5C-2F4E-BC15-0A96F7A72FF9}"/>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Struktur des § 24 StGB (Exkurs)</a:t>
            </a:r>
          </a:p>
        </p:txBody>
      </p:sp>
    </p:spTree>
    <p:extLst>
      <p:ext uri="{BB962C8B-B14F-4D97-AF65-F5344CB8AC3E}">
        <p14:creationId xmlns:p14="http://schemas.microsoft.com/office/powerpoint/2010/main" val="345618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graphicEl>
                                              <a:dgm id="{2B3D11CF-5861-664B-ADAD-52867380F00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graphicEl>
                                              <a:dgm id="{3CDE576B-9066-9F47-8ED7-072871FB20D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graphicEl>
                                              <a:dgm id="{9189CD42-C8A3-5E42-8622-E4C9419C29A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graphicEl>
                                              <a:dgm id="{12B77DAA-5A93-144E-BAE5-1B9C4CCD9F3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graphicEl>
                                              <a:dgm id="{DD4DA962-180F-E745-95F3-7FA92AC344F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graphicEl>
                                              <a:dgm id="{D7E07489-26FB-0344-9495-9ED6693E2AD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graphicEl>
                                              <a:dgm id="{60D0DD35-DB30-EA49-894A-148B5BF1567F}"/>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graphicEl>
                                              <a:dgm id="{8A8E87EE-E7EF-9549-A232-93666760C583}"/>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graphicEl>
                                              <a:dgm id="{C27D9BCB-1B66-2C44-9B30-7E00D1D9545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graphicEl>
                                              <a:dgm id="{D257BBEF-1A6E-6946-A481-6D5A9A9ABC8B}"/>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graphicEl>
                                              <a:dgm id="{392916AA-D746-EB45-B9EB-A25075A539A7}"/>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graphicEl>
                                              <a:dgm id="{14D096BD-9378-104A-A1AD-F2D9E9FF3020}"/>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graphicEl>
                                              <a:dgm id="{02304682-A20A-9849-9174-5096DFB51A55}"/>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graphicEl>
                                              <a:dgm id="{D2555490-B737-7E4C-A113-4B9AE9508CF2}"/>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graphicEl>
                                              <a:dgm id="{F26704B4-7C40-AC4B-98E0-5DF64FD4A61D}"/>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graphicEl>
                                              <a:dgm id="{3C8EA303-78D0-D449-B02C-5035421478F7}"/>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
                                            <p:graphicEl>
                                              <a:dgm id="{6391C0F0-DB52-C747-B707-F63083B693E5}"/>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Dgm bld="one"/>
        </p:bldSub>
      </p:bldGraphic>
      <p:bldP spid="19" grpId="0" animBg="1"/>
      <p:bldP spid="2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36</a:t>
            </a:fld>
            <a:endParaRPr lang="de-DE" altLang="de-DE">
              <a:solidFill>
                <a:schemeClr val="bg1"/>
              </a:solidFill>
              <a:latin typeface="Segoe UI" panose="020B0502040204020203" pitchFamily="34" charset="0"/>
            </a:endParaRPr>
          </a:p>
        </p:txBody>
      </p:sp>
      <p:sp>
        <p:nvSpPr>
          <p:cNvPr id="10" name="Inhaltsplatzhalter 2">
            <a:extLst>
              <a:ext uri="{FF2B5EF4-FFF2-40B4-BE49-F238E27FC236}">
                <a16:creationId xmlns:a16="http://schemas.microsoft.com/office/drawing/2014/main" id="{7867423E-9218-3446-94D2-B6ED45AC0C54}"/>
              </a:ext>
            </a:extLst>
          </p:cNvPr>
          <p:cNvSpPr txBox="1">
            <a:spLocks/>
          </p:cNvSpPr>
          <p:nvPr/>
        </p:nvSpPr>
        <p:spPr>
          <a:xfrm>
            <a:off x="1559496" y="1988840"/>
            <a:ext cx="8928992" cy="3888432"/>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spcAft>
                <a:spcPts val="600"/>
              </a:spcAft>
              <a:buNone/>
            </a:pPr>
            <a:r>
              <a:rPr lang="de-DE" b="1" dirty="0">
                <a:solidFill>
                  <a:schemeClr val="tx2"/>
                </a:solidFill>
              </a:rPr>
              <a:t>§ 24 I StGB</a:t>
            </a: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r>
              <a:rPr lang="de-DE" b="1" dirty="0">
                <a:solidFill>
                  <a:schemeClr val="tx2"/>
                </a:solidFill>
              </a:rPr>
              <a:t>§ 24 II StGB</a:t>
            </a: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p:txBody>
      </p:sp>
      <p:sp>
        <p:nvSpPr>
          <p:cNvPr id="2" name="Textfeld 1">
            <a:extLst>
              <a:ext uri="{FF2B5EF4-FFF2-40B4-BE49-F238E27FC236}">
                <a16:creationId xmlns:a16="http://schemas.microsoft.com/office/drawing/2014/main" id="{BFFE0BE5-4EDE-0349-A3F2-EDE3B75D38AD}"/>
              </a:ext>
            </a:extLst>
          </p:cNvPr>
          <p:cNvSpPr txBox="1"/>
          <p:nvPr/>
        </p:nvSpPr>
        <p:spPr>
          <a:xfrm>
            <a:off x="403126" y="1065379"/>
            <a:ext cx="11021466" cy="646331"/>
          </a:xfrm>
          <a:prstGeom prst="rect">
            <a:avLst/>
          </a:prstGeom>
          <a:noFill/>
        </p:spPr>
        <p:txBody>
          <a:bodyPr wrap="square" rtlCol="0">
            <a:spAutoFit/>
          </a:bodyPr>
          <a:lstStyle/>
          <a:p>
            <a:pPr algn="just"/>
            <a:r>
              <a:rPr lang="de-DE" b="1" dirty="0">
                <a:solidFill>
                  <a:schemeClr val="tx2"/>
                </a:solidFill>
                <a:latin typeface="Segoe UI" panose="020B0502040204020203" pitchFamily="34" charset="0"/>
              </a:rPr>
              <a:t>5. Prüfung der jeweils konkret einschlägigen Alternative des § 24 StGB mitsamt der konkreten (Rücktritts-)Voraussetzungen:</a:t>
            </a:r>
          </a:p>
        </p:txBody>
      </p:sp>
      <p:graphicFrame>
        <p:nvGraphicFramePr>
          <p:cNvPr id="15" name="Tabelle 14">
            <a:extLst>
              <a:ext uri="{FF2B5EF4-FFF2-40B4-BE49-F238E27FC236}">
                <a16:creationId xmlns:a16="http://schemas.microsoft.com/office/drawing/2014/main" id="{44D1E6EC-3E8C-3145-852F-EC1FC006E5D3}"/>
              </a:ext>
            </a:extLst>
          </p:cNvPr>
          <p:cNvGraphicFramePr>
            <a:graphicFrameLocks noGrp="1"/>
          </p:cNvGraphicFramePr>
          <p:nvPr/>
        </p:nvGraphicFramePr>
        <p:xfrm>
          <a:off x="1631504" y="2492896"/>
          <a:ext cx="8784976" cy="1112520"/>
        </p:xfrm>
        <a:graphic>
          <a:graphicData uri="http://schemas.openxmlformats.org/drawingml/2006/table">
            <a:tbl>
              <a:tblPr firstRow="1" bandRow="1">
                <a:tableStyleId>{21E4AEA4-8DFA-4A89-87EB-49C32662AFE0}</a:tableStyleId>
              </a:tblPr>
              <a:tblGrid>
                <a:gridCol w="4392488">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tblGrid>
              <a:tr h="370840">
                <a:tc>
                  <a:txBody>
                    <a:bodyPr/>
                    <a:lstStyle/>
                    <a:p>
                      <a:r>
                        <a:rPr lang="de-DE" dirty="0"/>
                        <a:t>Beendeter</a:t>
                      </a:r>
                      <a:r>
                        <a:rPr lang="de-DE" baseline="0" dirty="0"/>
                        <a:t> Versuch</a:t>
                      </a:r>
                      <a:endParaRPr lang="de-DE" dirty="0"/>
                    </a:p>
                  </a:txBody>
                  <a:tcPr/>
                </a:tc>
                <a:tc>
                  <a:txBody>
                    <a:bodyPr/>
                    <a:lstStyle/>
                    <a:p>
                      <a:r>
                        <a:rPr lang="de-DE" dirty="0"/>
                        <a:t>Unbeendeter Versuch</a:t>
                      </a:r>
                    </a:p>
                  </a:txBody>
                  <a:tcPr/>
                </a:tc>
                <a:extLst>
                  <a:ext uri="{0D108BD9-81ED-4DB2-BD59-A6C34878D82A}">
                    <a16:rowId xmlns:a16="http://schemas.microsoft.com/office/drawing/2014/main" val="10000"/>
                  </a:ext>
                </a:extLst>
              </a:tr>
              <a:tr h="370840">
                <a:tc>
                  <a:txBody>
                    <a:bodyPr/>
                    <a:lstStyle/>
                    <a:p>
                      <a:r>
                        <a:rPr lang="de-DE" dirty="0"/>
                        <a:t>1. § 24 I 1 Alt. 2 StGB</a:t>
                      </a:r>
                    </a:p>
                  </a:txBody>
                  <a:tcPr/>
                </a:tc>
                <a:tc>
                  <a:txBody>
                    <a:bodyPr/>
                    <a:lstStyle/>
                    <a:p>
                      <a:r>
                        <a:rPr lang="de-DE" dirty="0"/>
                        <a:t>§ 24 I 1 Alt. 1 StGB</a:t>
                      </a:r>
                    </a:p>
                  </a:txBody>
                  <a:tcPr/>
                </a:tc>
                <a:extLst>
                  <a:ext uri="{0D108BD9-81ED-4DB2-BD59-A6C34878D82A}">
                    <a16:rowId xmlns:a16="http://schemas.microsoft.com/office/drawing/2014/main" val="10001"/>
                  </a:ext>
                </a:extLst>
              </a:tr>
              <a:tr h="370840">
                <a:tc>
                  <a:txBody>
                    <a:bodyPr/>
                    <a:lstStyle/>
                    <a:p>
                      <a:r>
                        <a:rPr lang="de-DE" dirty="0">
                          <a:sym typeface="Wingdings"/>
                        </a:rPr>
                        <a:t> Wenn (-), 2. § 24 I 2 StGB</a:t>
                      </a:r>
                      <a:endParaRPr lang="de-DE" dirty="0"/>
                    </a:p>
                  </a:txBody>
                  <a:tcPr/>
                </a:tc>
                <a:tc>
                  <a:txBody>
                    <a:bodyPr/>
                    <a:lstStyle/>
                    <a:p>
                      <a:endParaRPr lang="de-DE" dirty="0"/>
                    </a:p>
                  </a:txBody>
                  <a:tcPr/>
                </a:tc>
                <a:extLst>
                  <a:ext uri="{0D108BD9-81ED-4DB2-BD59-A6C34878D82A}">
                    <a16:rowId xmlns:a16="http://schemas.microsoft.com/office/drawing/2014/main" val="10002"/>
                  </a:ext>
                </a:extLst>
              </a:tr>
            </a:tbl>
          </a:graphicData>
        </a:graphic>
      </p:graphicFrame>
      <p:graphicFrame>
        <p:nvGraphicFramePr>
          <p:cNvPr id="16" name="Tabelle 15">
            <a:extLst>
              <a:ext uri="{FF2B5EF4-FFF2-40B4-BE49-F238E27FC236}">
                <a16:creationId xmlns:a16="http://schemas.microsoft.com/office/drawing/2014/main" id="{898EDE7C-A872-7348-A421-A2D6F7008BAC}"/>
              </a:ext>
            </a:extLst>
          </p:cNvPr>
          <p:cNvGraphicFramePr>
            <a:graphicFrameLocks noGrp="1"/>
          </p:cNvGraphicFramePr>
          <p:nvPr/>
        </p:nvGraphicFramePr>
        <p:xfrm>
          <a:off x="1619991" y="4437112"/>
          <a:ext cx="8784976" cy="1112520"/>
        </p:xfrm>
        <a:graphic>
          <a:graphicData uri="http://schemas.openxmlformats.org/drawingml/2006/table">
            <a:tbl>
              <a:tblPr firstRow="1" bandRow="1">
                <a:tableStyleId>{21E4AEA4-8DFA-4A89-87EB-49C32662AFE0}</a:tableStyleId>
              </a:tblPr>
              <a:tblGrid>
                <a:gridCol w="4392488">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tblGrid>
              <a:tr h="370840">
                <a:tc>
                  <a:txBody>
                    <a:bodyPr/>
                    <a:lstStyle/>
                    <a:p>
                      <a:r>
                        <a:rPr lang="de-DE" dirty="0"/>
                        <a:t>Nicht vollendete Tat</a:t>
                      </a:r>
                    </a:p>
                  </a:txBody>
                  <a:tcPr/>
                </a:tc>
                <a:tc>
                  <a:txBody>
                    <a:bodyPr/>
                    <a:lstStyle/>
                    <a:p>
                      <a:r>
                        <a:rPr lang="de-DE" dirty="0"/>
                        <a:t>Vollendete Tat</a:t>
                      </a:r>
                    </a:p>
                  </a:txBody>
                  <a:tcPr/>
                </a:tc>
                <a:extLst>
                  <a:ext uri="{0D108BD9-81ED-4DB2-BD59-A6C34878D82A}">
                    <a16:rowId xmlns:a16="http://schemas.microsoft.com/office/drawing/2014/main" val="10000"/>
                  </a:ext>
                </a:extLst>
              </a:tr>
              <a:tr h="370840">
                <a:tc>
                  <a:txBody>
                    <a:bodyPr/>
                    <a:lstStyle/>
                    <a:p>
                      <a:r>
                        <a:rPr lang="de-DE" dirty="0"/>
                        <a:t>1. § 24 II 1 StGB</a:t>
                      </a:r>
                    </a:p>
                  </a:txBody>
                  <a:tcPr/>
                </a:tc>
                <a:tc>
                  <a:txBody>
                    <a:bodyPr/>
                    <a:lstStyle/>
                    <a:p>
                      <a:r>
                        <a:rPr lang="de-DE" dirty="0"/>
                        <a:t>§ 24 II 2 Alt. 2 StGB</a:t>
                      </a:r>
                    </a:p>
                  </a:txBody>
                  <a:tcPr/>
                </a:tc>
                <a:extLst>
                  <a:ext uri="{0D108BD9-81ED-4DB2-BD59-A6C34878D82A}">
                    <a16:rowId xmlns:a16="http://schemas.microsoft.com/office/drawing/2014/main" val="10001"/>
                  </a:ext>
                </a:extLst>
              </a:tr>
              <a:tr h="370840">
                <a:tc>
                  <a:txBody>
                    <a:bodyPr/>
                    <a:lstStyle/>
                    <a:p>
                      <a:r>
                        <a:rPr lang="de-DE" dirty="0">
                          <a:sym typeface="Wingdings"/>
                        </a:rPr>
                        <a:t> Wenn (-), 2. § 24 II 2 Alt. 1 StGB</a:t>
                      </a:r>
                      <a:endParaRPr lang="de-DE" dirty="0"/>
                    </a:p>
                  </a:txBody>
                  <a:tcPr/>
                </a:tc>
                <a:tc>
                  <a:txBody>
                    <a:bodyPr/>
                    <a:lstStyle/>
                    <a:p>
                      <a:endParaRPr lang="de-DE" dirty="0"/>
                    </a:p>
                  </a:txBody>
                  <a:tcPr/>
                </a:tc>
                <a:extLst>
                  <a:ext uri="{0D108BD9-81ED-4DB2-BD59-A6C34878D82A}">
                    <a16:rowId xmlns:a16="http://schemas.microsoft.com/office/drawing/2014/main" val="10002"/>
                  </a:ext>
                </a:extLst>
              </a:tr>
            </a:tbl>
          </a:graphicData>
        </a:graphic>
      </p:graphicFrame>
      <p:sp>
        <p:nvSpPr>
          <p:cNvPr id="12" name="Textfeld 11">
            <a:extLst>
              <a:ext uri="{FF2B5EF4-FFF2-40B4-BE49-F238E27FC236}">
                <a16:creationId xmlns:a16="http://schemas.microsoft.com/office/drawing/2014/main" id="{524691EC-5613-A343-8C91-4D4A54B5963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Prüfungsschema</a:t>
            </a:r>
          </a:p>
        </p:txBody>
      </p:sp>
    </p:spTree>
    <p:extLst>
      <p:ext uri="{BB962C8B-B14F-4D97-AF65-F5344CB8AC3E}">
        <p14:creationId xmlns:p14="http://schemas.microsoft.com/office/powerpoint/2010/main" val="126374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37</a:t>
            </a:fld>
            <a:endParaRPr lang="de-DE" altLang="de-DE">
              <a:solidFill>
                <a:schemeClr val="bg1"/>
              </a:solidFill>
              <a:latin typeface="Segoe UI" panose="020B0502040204020203" pitchFamily="34" charset="0"/>
            </a:endParaRPr>
          </a:p>
        </p:txBody>
      </p:sp>
      <p:sp>
        <p:nvSpPr>
          <p:cNvPr id="10" name="Inhaltsplatzhalter 2">
            <a:extLst>
              <a:ext uri="{FF2B5EF4-FFF2-40B4-BE49-F238E27FC236}">
                <a16:creationId xmlns:a16="http://schemas.microsoft.com/office/drawing/2014/main" id="{7867423E-9218-3446-94D2-B6ED45AC0C54}"/>
              </a:ext>
            </a:extLst>
          </p:cNvPr>
          <p:cNvSpPr txBox="1">
            <a:spLocks/>
          </p:cNvSpPr>
          <p:nvPr/>
        </p:nvSpPr>
        <p:spPr>
          <a:xfrm>
            <a:off x="1559495" y="476672"/>
            <a:ext cx="9051355" cy="5616624"/>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p:txBody>
      </p:sp>
      <p:graphicFrame>
        <p:nvGraphicFramePr>
          <p:cNvPr id="15" name="Tabelle 14">
            <a:extLst>
              <a:ext uri="{FF2B5EF4-FFF2-40B4-BE49-F238E27FC236}">
                <a16:creationId xmlns:a16="http://schemas.microsoft.com/office/drawing/2014/main" id="{AACCF5F5-6979-3240-A2A0-6019547A49F7}"/>
              </a:ext>
            </a:extLst>
          </p:cNvPr>
          <p:cNvGraphicFramePr>
            <a:graphicFrameLocks noGrp="1"/>
          </p:cNvGraphicFramePr>
          <p:nvPr/>
        </p:nvGraphicFramePr>
        <p:xfrm>
          <a:off x="1694170" y="548680"/>
          <a:ext cx="8784976" cy="1112520"/>
        </p:xfrm>
        <a:graphic>
          <a:graphicData uri="http://schemas.openxmlformats.org/drawingml/2006/table">
            <a:tbl>
              <a:tblPr firstRow="1" bandRow="1">
                <a:tableStyleId>{21E4AEA4-8DFA-4A89-87EB-49C32662AFE0}</a:tableStyleId>
              </a:tblPr>
              <a:tblGrid>
                <a:gridCol w="4392488">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tblGrid>
              <a:tr h="370840">
                <a:tc>
                  <a:txBody>
                    <a:bodyPr/>
                    <a:lstStyle/>
                    <a:p>
                      <a:r>
                        <a:rPr lang="de-DE" dirty="0"/>
                        <a:t>Beendeter</a:t>
                      </a:r>
                      <a:r>
                        <a:rPr lang="de-DE" baseline="0" dirty="0"/>
                        <a:t> Versuch</a:t>
                      </a:r>
                      <a:endParaRPr lang="de-DE" dirty="0"/>
                    </a:p>
                  </a:txBody>
                  <a:tcPr/>
                </a:tc>
                <a:tc>
                  <a:txBody>
                    <a:bodyPr/>
                    <a:lstStyle/>
                    <a:p>
                      <a:r>
                        <a:rPr lang="de-DE" dirty="0"/>
                        <a:t>Unbeendeter Versuch</a:t>
                      </a:r>
                    </a:p>
                  </a:txBody>
                  <a:tcPr/>
                </a:tc>
                <a:extLst>
                  <a:ext uri="{0D108BD9-81ED-4DB2-BD59-A6C34878D82A}">
                    <a16:rowId xmlns:a16="http://schemas.microsoft.com/office/drawing/2014/main" val="10000"/>
                  </a:ext>
                </a:extLst>
              </a:tr>
              <a:tr h="370840">
                <a:tc>
                  <a:txBody>
                    <a:bodyPr/>
                    <a:lstStyle/>
                    <a:p>
                      <a:r>
                        <a:rPr lang="de-DE" dirty="0"/>
                        <a:t>1. § 24 I 1 Alt. 2 StGB</a:t>
                      </a:r>
                    </a:p>
                  </a:txBody>
                  <a:tcPr/>
                </a:tc>
                <a:tc>
                  <a:txBody>
                    <a:bodyPr/>
                    <a:lstStyle/>
                    <a:p>
                      <a:r>
                        <a:rPr lang="de-DE" dirty="0"/>
                        <a:t>§ 24 I 1 Alt. 1 StGB</a:t>
                      </a:r>
                    </a:p>
                  </a:txBody>
                  <a:tcPr/>
                </a:tc>
                <a:extLst>
                  <a:ext uri="{0D108BD9-81ED-4DB2-BD59-A6C34878D82A}">
                    <a16:rowId xmlns:a16="http://schemas.microsoft.com/office/drawing/2014/main" val="10001"/>
                  </a:ext>
                </a:extLst>
              </a:tr>
              <a:tr h="370840">
                <a:tc>
                  <a:txBody>
                    <a:bodyPr/>
                    <a:lstStyle/>
                    <a:p>
                      <a:r>
                        <a:rPr lang="de-DE" dirty="0">
                          <a:sym typeface="Wingdings"/>
                        </a:rPr>
                        <a:t> Wenn (-), 2. § 24 I 2 StGB</a:t>
                      </a:r>
                      <a:endParaRPr lang="de-DE" dirty="0"/>
                    </a:p>
                  </a:txBody>
                  <a:tcPr/>
                </a:tc>
                <a:tc>
                  <a:txBody>
                    <a:bodyPr/>
                    <a:lstStyle/>
                    <a:p>
                      <a:endParaRPr lang="de-DE" dirty="0"/>
                    </a:p>
                  </a:txBody>
                  <a:tcPr/>
                </a:tc>
                <a:extLst>
                  <a:ext uri="{0D108BD9-81ED-4DB2-BD59-A6C34878D82A}">
                    <a16:rowId xmlns:a16="http://schemas.microsoft.com/office/drawing/2014/main" val="10002"/>
                  </a:ext>
                </a:extLst>
              </a:tr>
            </a:tbl>
          </a:graphicData>
        </a:graphic>
      </p:graphicFrame>
      <p:graphicFrame>
        <p:nvGraphicFramePr>
          <p:cNvPr id="16" name="Tabelle 15">
            <a:extLst>
              <a:ext uri="{FF2B5EF4-FFF2-40B4-BE49-F238E27FC236}">
                <a16:creationId xmlns:a16="http://schemas.microsoft.com/office/drawing/2014/main" id="{6C803FEC-60C5-1940-BE3D-21A1B0E07426}"/>
              </a:ext>
            </a:extLst>
          </p:cNvPr>
          <p:cNvGraphicFramePr>
            <a:graphicFrameLocks noGrp="1"/>
          </p:cNvGraphicFramePr>
          <p:nvPr/>
        </p:nvGraphicFramePr>
        <p:xfrm>
          <a:off x="1703509" y="1844824"/>
          <a:ext cx="8775636" cy="2301240"/>
        </p:xfrm>
        <a:graphic>
          <a:graphicData uri="http://schemas.openxmlformats.org/drawingml/2006/table">
            <a:tbl>
              <a:tblPr firstRow="1" bandRow="1">
                <a:tableStyleId>{5C22544A-7EE6-4342-B048-85BDC9FD1C3A}</a:tableStyleId>
              </a:tblPr>
              <a:tblGrid>
                <a:gridCol w="4387818">
                  <a:extLst>
                    <a:ext uri="{9D8B030D-6E8A-4147-A177-3AD203B41FA5}">
                      <a16:colId xmlns:a16="http://schemas.microsoft.com/office/drawing/2014/main" val="20000"/>
                    </a:ext>
                  </a:extLst>
                </a:gridCol>
                <a:gridCol w="4387818">
                  <a:extLst>
                    <a:ext uri="{9D8B030D-6E8A-4147-A177-3AD203B41FA5}">
                      <a16:colId xmlns:a16="http://schemas.microsoft.com/office/drawing/2014/main" val="20001"/>
                    </a:ext>
                  </a:extLst>
                </a:gridCol>
              </a:tblGrid>
              <a:tr h="370840">
                <a:tc>
                  <a:txBody>
                    <a:bodyPr/>
                    <a:lstStyle/>
                    <a:p>
                      <a:r>
                        <a:rPr lang="de-DE" dirty="0"/>
                        <a:t>1. § 24 I 1 Alt. 2 StGB</a:t>
                      </a:r>
                    </a:p>
                  </a:txBody>
                  <a:tcPr/>
                </a:tc>
                <a:tc>
                  <a:txBody>
                    <a:bodyPr/>
                    <a:lstStyle/>
                    <a:p>
                      <a:r>
                        <a:rPr lang="de-DE" dirty="0"/>
                        <a:t>§ 24 I 1 Alt. 1 StGB</a:t>
                      </a:r>
                    </a:p>
                  </a:txBody>
                  <a:tcPr/>
                </a:tc>
                <a:extLst>
                  <a:ext uri="{0D108BD9-81ED-4DB2-BD59-A6C34878D82A}">
                    <a16:rowId xmlns:a16="http://schemas.microsoft.com/office/drawing/2014/main" val="10000"/>
                  </a:ext>
                </a:extLst>
              </a:tr>
              <a:tr h="370840">
                <a:tc>
                  <a:txBody>
                    <a:bodyPr/>
                    <a:lstStyle/>
                    <a:p>
                      <a:r>
                        <a:rPr lang="de-DE" dirty="0"/>
                        <a:t>1.</a:t>
                      </a:r>
                      <a:r>
                        <a:rPr lang="de-DE" baseline="0" dirty="0"/>
                        <a:t> „Vollendung verhindert“ = Nichtvollendung der Tat</a:t>
                      </a:r>
                      <a:endParaRPr lang="de-DE" dirty="0"/>
                    </a:p>
                  </a:txBody>
                  <a:tcPr/>
                </a:tc>
                <a:tc>
                  <a:txBody>
                    <a:bodyPr/>
                    <a:lstStyle/>
                    <a:p>
                      <a:r>
                        <a:rPr lang="de-DE" dirty="0"/>
                        <a:t>1. „Aufgeben der weiteren </a:t>
                      </a:r>
                      <a:r>
                        <a:rPr lang="de-DE" b="1" dirty="0"/>
                        <a:t>Tat*</a:t>
                      </a:r>
                      <a:r>
                        <a:rPr lang="de-DE" dirty="0" err="1"/>
                        <a:t>ausführung</a:t>
                      </a:r>
                      <a:r>
                        <a:rPr lang="de-DE" dirty="0"/>
                        <a:t>“</a:t>
                      </a:r>
                    </a:p>
                    <a:p>
                      <a:pPr marL="285750" indent="-285750">
                        <a:buFont typeface="Wingdings" charset="0"/>
                        <a:buChar char="à"/>
                      </a:pPr>
                      <a:r>
                        <a:rPr lang="de-DE" dirty="0">
                          <a:sym typeface="Wingdings"/>
                        </a:rPr>
                        <a:t>Bloßes Nichtstun genügt</a:t>
                      </a:r>
                    </a:p>
                    <a:p>
                      <a:pPr marL="0" indent="0">
                        <a:buFont typeface="Wingdings" charset="0"/>
                        <a:buNone/>
                      </a:pPr>
                      <a:r>
                        <a:rPr lang="de-DE" dirty="0">
                          <a:solidFill>
                            <a:schemeClr val="tx1"/>
                          </a:solidFill>
                          <a:sym typeface="Wingdings"/>
                        </a:rPr>
                        <a:t>(P.)</a:t>
                      </a:r>
                      <a:r>
                        <a:rPr lang="de-DE" b="1" dirty="0">
                          <a:solidFill>
                            <a:schemeClr val="tx1"/>
                          </a:solidFill>
                          <a:sym typeface="Wingdings"/>
                        </a:rPr>
                        <a:t>*</a:t>
                      </a:r>
                      <a:r>
                        <a:rPr lang="de-DE" dirty="0">
                          <a:solidFill>
                            <a:schemeClr val="tx1"/>
                          </a:solidFill>
                          <a:sym typeface="Wingdings"/>
                        </a:rPr>
                        <a:t> Denkzettelfälle – BGHSt 39, 221</a:t>
                      </a:r>
                    </a:p>
                  </a:txBody>
                  <a:tcPr/>
                </a:tc>
                <a:extLst>
                  <a:ext uri="{0D108BD9-81ED-4DB2-BD59-A6C34878D82A}">
                    <a16:rowId xmlns:a16="http://schemas.microsoft.com/office/drawing/2014/main" val="10001"/>
                  </a:ext>
                </a:extLst>
              </a:tr>
              <a:tr h="370840">
                <a:tc>
                  <a:txBody>
                    <a:bodyPr/>
                    <a:lstStyle/>
                    <a:p>
                      <a:r>
                        <a:rPr lang="de-DE" dirty="0"/>
                        <a:t>2. „Verhinderungskausalität“</a:t>
                      </a:r>
                    </a:p>
                  </a:txBody>
                  <a:tcPr/>
                </a:tc>
                <a:tc>
                  <a:txBody>
                    <a:bodyPr/>
                    <a:lstStyle/>
                    <a:p>
                      <a:r>
                        <a:rPr lang="de-DE" dirty="0"/>
                        <a:t>2. Freiwilligkeit</a:t>
                      </a:r>
                    </a:p>
                  </a:txBody>
                  <a:tcPr/>
                </a:tc>
                <a:extLst>
                  <a:ext uri="{0D108BD9-81ED-4DB2-BD59-A6C34878D82A}">
                    <a16:rowId xmlns:a16="http://schemas.microsoft.com/office/drawing/2014/main" val="10002"/>
                  </a:ext>
                </a:extLst>
              </a:tr>
              <a:tr h="370840">
                <a:tc>
                  <a:txBody>
                    <a:bodyPr/>
                    <a:lstStyle/>
                    <a:p>
                      <a:r>
                        <a:rPr lang="de-DE" dirty="0"/>
                        <a:t>3. Freiwilligkeit</a:t>
                      </a:r>
                    </a:p>
                  </a:txBody>
                  <a:tcPr/>
                </a:tc>
                <a:tc>
                  <a:txBody>
                    <a:bodyPr/>
                    <a:lstStyle/>
                    <a:p>
                      <a:endParaRPr lang="de-DE" dirty="0"/>
                    </a:p>
                  </a:txBody>
                  <a:tcPr/>
                </a:tc>
                <a:extLst>
                  <a:ext uri="{0D108BD9-81ED-4DB2-BD59-A6C34878D82A}">
                    <a16:rowId xmlns:a16="http://schemas.microsoft.com/office/drawing/2014/main" val="10003"/>
                  </a:ext>
                </a:extLst>
              </a:tr>
            </a:tbl>
          </a:graphicData>
        </a:graphic>
      </p:graphicFrame>
      <p:graphicFrame>
        <p:nvGraphicFramePr>
          <p:cNvPr id="17" name="Tabelle 16">
            <a:extLst>
              <a:ext uri="{FF2B5EF4-FFF2-40B4-BE49-F238E27FC236}">
                <a16:creationId xmlns:a16="http://schemas.microsoft.com/office/drawing/2014/main" id="{30C41593-006C-AE42-BF5A-92C4BD66B5F1}"/>
              </a:ext>
            </a:extLst>
          </p:cNvPr>
          <p:cNvGraphicFramePr>
            <a:graphicFrameLocks noGrp="1"/>
          </p:cNvGraphicFramePr>
          <p:nvPr/>
        </p:nvGraphicFramePr>
        <p:xfrm>
          <a:off x="1703512" y="4268688"/>
          <a:ext cx="8775633" cy="1752600"/>
        </p:xfrm>
        <a:graphic>
          <a:graphicData uri="http://schemas.openxmlformats.org/drawingml/2006/table">
            <a:tbl>
              <a:tblPr firstRow="1" bandRow="1">
                <a:tableStyleId>{5C22544A-7EE6-4342-B048-85BDC9FD1C3A}</a:tableStyleId>
              </a:tblPr>
              <a:tblGrid>
                <a:gridCol w="8775633">
                  <a:extLst>
                    <a:ext uri="{9D8B030D-6E8A-4147-A177-3AD203B41FA5}">
                      <a16:colId xmlns:a16="http://schemas.microsoft.com/office/drawing/2014/main" val="20000"/>
                    </a:ext>
                  </a:extLst>
                </a:gridCol>
              </a:tblGrid>
              <a:tr h="370840">
                <a:tc>
                  <a:txBody>
                    <a:bodyPr/>
                    <a:lstStyle/>
                    <a:p>
                      <a:r>
                        <a:rPr lang="de-DE" dirty="0"/>
                        <a:t>2. § 24 I 2 StGB (gilt nur für den beendeten Versuch!)</a:t>
                      </a:r>
                    </a:p>
                  </a:txBody>
                  <a:tcPr/>
                </a:tc>
                <a:extLst>
                  <a:ext uri="{0D108BD9-81ED-4DB2-BD59-A6C34878D82A}">
                    <a16:rowId xmlns:a16="http://schemas.microsoft.com/office/drawing/2014/main" val="10000"/>
                  </a:ext>
                </a:extLst>
              </a:tr>
              <a:tr h="370840">
                <a:tc>
                  <a:txBody>
                    <a:bodyPr/>
                    <a:lstStyle/>
                    <a:p>
                      <a:r>
                        <a:rPr lang="de-DE" dirty="0"/>
                        <a:t>1. „Tat</a:t>
                      </a:r>
                      <a:r>
                        <a:rPr lang="de-DE" baseline="0" dirty="0"/>
                        <a:t> ohne Zutun nicht vollendet“ </a:t>
                      </a:r>
                    </a:p>
                    <a:p>
                      <a:r>
                        <a:rPr lang="de-DE" baseline="0" dirty="0"/>
                        <a:t>= Nichtvollendung der Tat bspw. </a:t>
                      </a:r>
                      <a:r>
                        <a:rPr lang="de-DE" b="1" baseline="0" dirty="0"/>
                        <a:t>bei fehlender „Verhinderungskausalität“</a:t>
                      </a:r>
                      <a:endParaRPr lang="de-DE" b="1" dirty="0"/>
                    </a:p>
                  </a:txBody>
                  <a:tcPr/>
                </a:tc>
                <a:extLst>
                  <a:ext uri="{0D108BD9-81ED-4DB2-BD59-A6C34878D82A}">
                    <a16:rowId xmlns:a16="http://schemas.microsoft.com/office/drawing/2014/main" val="10001"/>
                  </a:ext>
                </a:extLst>
              </a:tr>
              <a:tr h="370840">
                <a:tc>
                  <a:txBody>
                    <a:bodyPr/>
                    <a:lstStyle/>
                    <a:p>
                      <a:r>
                        <a:rPr lang="de-DE" dirty="0"/>
                        <a:t>2. Ernsthaftes Bemühen („Zufall kein</a:t>
                      </a:r>
                      <a:r>
                        <a:rPr lang="de-DE" baseline="0" dirty="0"/>
                        <a:t> Raum lassen“)</a:t>
                      </a:r>
                      <a:endParaRPr lang="de-DE" dirty="0"/>
                    </a:p>
                  </a:txBody>
                  <a:tcPr/>
                </a:tc>
                <a:extLst>
                  <a:ext uri="{0D108BD9-81ED-4DB2-BD59-A6C34878D82A}">
                    <a16:rowId xmlns:a16="http://schemas.microsoft.com/office/drawing/2014/main" val="10002"/>
                  </a:ext>
                </a:extLst>
              </a:tr>
              <a:tr h="370840">
                <a:tc>
                  <a:txBody>
                    <a:bodyPr/>
                    <a:lstStyle/>
                    <a:p>
                      <a:r>
                        <a:rPr lang="de-DE" dirty="0"/>
                        <a:t>3. Freiwilligkeit</a:t>
                      </a:r>
                    </a:p>
                  </a:txBody>
                  <a:tcPr/>
                </a:tc>
                <a:extLst>
                  <a:ext uri="{0D108BD9-81ED-4DB2-BD59-A6C34878D82A}">
                    <a16:rowId xmlns:a16="http://schemas.microsoft.com/office/drawing/2014/main" val="10003"/>
                  </a:ext>
                </a:extLst>
              </a:tr>
            </a:tbl>
          </a:graphicData>
        </a:graphic>
      </p:graphicFrame>
      <p:sp>
        <p:nvSpPr>
          <p:cNvPr id="18" name="Pfeil nach unten 17">
            <a:extLst>
              <a:ext uri="{FF2B5EF4-FFF2-40B4-BE49-F238E27FC236}">
                <a16:creationId xmlns:a16="http://schemas.microsoft.com/office/drawing/2014/main" id="{47B602AE-B54F-3B47-ADBD-F3D801F4763B}"/>
              </a:ext>
            </a:extLst>
          </p:cNvPr>
          <p:cNvSpPr/>
          <p:nvPr/>
        </p:nvSpPr>
        <p:spPr>
          <a:xfrm>
            <a:off x="5869148" y="1412776"/>
            <a:ext cx="432048" cy="57606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9" name="Rechteckiger Pfeil 18">
            <a:extLst>
              <a:ext uri="{FF2B5EF4-FFF2-40B4-BE49-F238E27FC236}">
                <a16:creationId xmlns:a16="http://schemas.microsoft.com/office/drawing/2014/main" id="{5D173CBD-24C5-5B43-99E5-F246E2E1E8BA}"/>
              </a:ext>
            </a:extLst>
          </p:cNvPr>
          <p:cNvSpPr/>
          <p:nvPr/>
        </p:nvSpPr>
        <p:spPr>
          <a:xfrm rot="5400000">
            <a:off x="4594907" y="3616275"/>
            <a:ext cx="737754" cy="615888"/>
          </a:xfrm>
          <a:prstGeom prst="bentArrow">
            <a:avLst>
              <a:gd name="adj1" fmla="val 25000"/>
              <a:gd name="adj2" fmla="val 25000"/>
              <a:gd name="adj3" fmla="val 25000"/>
              <a:gd name="adj4" fmla="val 4582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58557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38</a:t>
            </a:fld>
            <a:endParaRPr lang="de-DE" altLang="de-DE">
              <a:solidFill>
                <a:schemeClr val="bg1"/>
              </a:solidFill>
              <a:latin typeface="Segoe UI" panose="020B0502040204020203" pitchFamily="34" charset="0"/>
            </a:endParaRPr>
          </a:p>
        </p:txBody>
      </p:sp>
      <p:sp>
        <p:nvSpPr>
          <p:cNvPr id="10" name="Inhaltsplatzhalter 2">
            <a:extLst>
              <a:ext uri="{FF2B5EF4-FFF2-40B4-BE49-F238E27FC236}">
                <a16:creationId xmlns:a16="http://schemas.microsoft.com/office/drawing/2014/main" id="{7867423E-9218-3446-94D2-B6ED45AC0C54}"/>
              </a:ext>
            </a:extLst>
          </p:cNvPr>
          <p:cNvSpPr txBox="1">
            <a:spLocks/>
          </p:cNvSpPr>
          <p:nvPr/>
        </p:nvSpPr>
        <p:spPr>
          <a:xfrm>
            <a:off x="1559495" y="476672"/>
            <a:ext cx="9051355" cy="5616624"/>
          </a:xfrm>
          <a:prstGeom prst="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dk1"/>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dk1"/>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dk1"/>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dk1"/>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dk1"/>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dk1"/>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dk1"/>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dk1"/>
                </a:solidFill>
                <a:latin typeface="+mn-lt"/>
                <a:ea typeface="+mn-ea"/>
                <a:cs typeface="+mn-cs"/>
              </a:defRPr>
            </a:lvl9pPr>
          </a:lstStyle>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a:p>
            <a:pPr marL="0" indent="0" algn="just">
              <a:spcAft>
                <a:spcPts val="600"/>
              </a:spcAft>
              <a:buNone/>
            </a:pPr>
            <a:endParaRPr lang="de-DE" b="1" dirty="0">
              <a:solidFill>
                <a:schemeClr val="tx2"/>
              </a:solidFill>
            </a:endParaRPr>
          </a:p>
        </p:txBody>
      </p:sp>
      <p:graphicFrame>
        <p:nvGraphicFramePr>
          <p:cNvPr id="12" name="Tabelle 11">
            <a:extLst>
              <a:ext uri="{FF2B5EF4-FFF2-40B4-BE49-F238E27FC236}">
                <a16:creationId xmlns:a16="http://schemas.microsoft.com/office/drawing/2014/main" id="{41DA9BA5-F6E6-424B-893C-1042D66F5F8F}"/>
              </a:ext>
            </a:extLst>
          </p:cNvPr>
          <p:cNvGraphicFramePr>
            <a:graphicFrameLocks noGrp="1"/>
          </p:cNvGraphicFramePr>
          <p:nvPr/>
        </p:nvGraphicFramePr>
        <p:xfrm>
          <a:off x="1694170" y="548680"/>
          <a:ext cx="8784976" cy="1112520"/>
        </p:xfrm>
        <a:graphic>
          <a:graphicData uri="http://schemas.openxmlformats.org/drawingml/2006/table">
            <a:tbl>
              <a:tblPr firstRow="1" bandRow="1">
                <a:tableStyleId>{21E4AEA4-8DFA-4A89-87EB-49C32662AFE0}</a:tableStyleId>
              </a:tblPr>
              <a:tblGrid>
                <a:gridCol w="4392488">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tblGrid>
              <a:tr h="370840">
                <a:tc>
                  <a:txBody>
                    <a:bodyPr/>
                    <a:lstStyle/>
                    <a:p>
                      <a:r>
                        <a:rPr lang="de-DE" dirty="0"/>
                        <a:t>Nicht</a:t>
                      </a:r>
                      <a:r>
                        <a:rPr lang="de-DE" baseline="0" dirty="0"/>
                        <a:t> vollendete Tat</a:t>
                      </a:r>
                      <a:endParaRPr lang="de-DE" dirty="0"/>
                    </a:p>
                  </a:txBody>
                  <a:tcPr/>
                </a:tc>
                <a:tc>
                  <a:txBody>
                    <a:bodyPr/>
                    <a:lstStyle/>
                    <a:p>
                      <a:r>
                        <a:rPr lang="de-DE" dirty="0"/>
                        <a:t>Vollendete Tat</a:t>
                      </a:r>
                    </a:p>
                  </a:txBody>
                  <a:tcPr/>
                </a:tc>
                <a:extLst>
                  <a:ext uri="{0D108BD9-81ED-4DB2-BD59-A6C34878D82A}">
                    <a16:rowId xmlns:a16="http://schemas.microsoft.com/office/drawing/2014/main" val="10000"/>
                  </a:ext>
                </a:extLst>
              </a:tr>
              <a:tr h="370840">
                <a:tc>
                  <a:txBody>
                    <a:bodyPr/>
                    <a:lstStyle/>
                    <a:p>
                      <a:r>
                        <a:rPr lang="de-DE" dirty="0"/>
                        <a:t>1. § 24 II 1 StGB</a:t>
                      </a:r>
                    </a:p>
                  </a:txBody>
                  <a:tcPr/>
                </a:tc>
                <a:tc>
                  <a:txBody>
                    <a:bodyPr/>
                    <a:lstStyle/>
                    <a:p>
                      <a:r>
                        <a:rPr lang="de-DE" dirty="0"/>
                        <a:t>§ 24 II 2 Alt. 2 StGB</a:t>
                      </a:r>
                    </a:p>
                  </a:txBody>
                  <a:tcPr/>
                </a:tc>
                <a:extLst>
                  <a:ext uri="{0D108BD9-81ED-4DB2-BD59-A6C34878D82A}">
                    <a16:rowId xmlns:a16="http://schemas.microsoft.com/office/drawing/2014/main" val="10001"/>
                  </a:ext>
                </a:extLst>
              </a:tr>
              <a:tr h="370840">
                <a:tc>
                  <a:txBody>
                    <a:bodyPr/>
                    <a:lstStyle/>
                    <a:p>
                      <a:r>
                        <a:rPr lang="de-DE" dirty="0">
                          <a:sym typeface="Wingdings"/>
                        </a:rPr>
                        <a:t> Wenn (-), 2. § 24 II 2 Alt. 1 StGB</a:t>
                      </a:r>
                      <a:endParaRPr lang="de-DE" dirty="0"/>
                    </a:p>
                  </a:txBody>
                  <a:tcPr/>
                </a:tc>
                <a:tc>
                  <a:txBody>
                    <a:bodyPr/>
                    <a:lstStyle/>
                    <a:p>
                      <a:endParaRPr lang="de-DE" dirty="0"/>
                    </a:p>
                  </a:txBody>
                  <a:tcPr/>
                </a:tc>
                <a:extLst>
                  <a:ext uri="{0D108BD9-81ED-4DB2-BD59-A6C34878D82A}">
                    <a16:rowId xmlns:a16="http://schemas.microsoft.com/office/drawing/2014/main" val="10002"/>
                  </a:ext>
                </a:extLst>
              </a:tr>
            </a:tbl>
          </a:graphicData>
        </a:graphic>
      </p:graphicFrame>
      <p:graphicFrame>
        <p:nvGraphicFramePr>
          <p:cNvPr id="13" name="Tabelle 12">
            <a:extLst>
              <a:ext uri="{FF2B5EF4-FFF2-40B4-BE49-F238E27FC236}">
                <a16:creationId xmlns:a16="http://schemas.microsoft.com/office/drawing/2014/main" id="{70A0252C-EE73-234D-BBED-902772F7E25A}"/>
              </a:ext>
            </a:extLst>
          </p:cNvPr>
          <p:cNvGraphicFramePr>
            <a:graphicFrameLocks noGrp="1"/>
          </p:cNvGraphicFramePr>
          <p:nvPr/>
        </p:nvGraphicFramePr>
        <p:xfrm>
          <a:off x="1703509" y="1844824"/>
          <a:ext cx="8775636" cy="2392680"/>
        </p:xfrm>
        <a:graphic>
          <a:graphicData uri="http://schemas.openxmlformats.org/drawingml/2006/table">
            <a:tbl>
              <a:tblPr firstRow="1" bandRow="1">
                <a:tableStyleId>{5C22544A-7EE6-4342-B048-85BDC9FD1C3A}</a:tableStyleId>
              </a:tblPr>
              <a:tblGrid>
                <a:gridCol w="4387818">
                  <a:extLst>
                    <a:ext uri="{9D8B030D-6E8A-4147-A177-3AD203B41FA5}">
                      <a16:colId xmlns:a16="http://schemas.microsoft.com/office/drawing/2014/main" val="20000"/>
                    </a:ext>
                  </a:extLst>
                </a:gridCol>
                <a:gridCol w="4387818">
                  <a:extLst>
                    <a:ext uri="{9D8B030D-6E8A-4147-A177-3AD203B41FA5}">
                      <a16:colId xmlns:a16="http://schemas.microsoft.com/office/drawing/2014/main" val="20001"/>
                    </a:ext>
                  </a:extLst>
                </a:gridCol>
              </a:tblGrid>
              <a:tr h="370840">
                <a:tc>
                  <a:txBody>
                    <a:bodyPr/>
                    <a:lstStyle/>
                    <a:p>
                      <a:r>
                        <a:rPr lang="de-DE" dirty="0"/>
                        <a:t>1. § 24 II 1 StGB (vgl.</a:t>
                      </a:r>
                      <a:r>
                        <a:rPr lang="de-DE" baseline="0" dirty="0"/>
                        <a:t> § 24 I 1 Alt. 2 StGB)</a:t>
                      </a:r>
                      <a:endParaRPr lang="de-DE" dirty="0"/>
                    </a:p>
                  </a:txBody>
                  <a:tcPr/>
                </a:tc>
                <a:tc>
                  <a:txBody>
                    <a:bodyPr/>
                    <a:lstStyle/>
                    <a:p>
                      <a:r>
                        <a:rPr lang="de-DE" dirty="0"/>
                        <a:t>§ 24 II 2 Alt. 2 StGB</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a:t>1.</a:t>
                      </a:r>
                      <a:r>
                        <a:rPr lang="de-DE" baseline="0" dirty="0"/>
                        <a:t> „Vollendung verhindert“ = Nichtvollendung der Tat</a:t>
                      </a:r>
                      <a:endParaRPr lang="de-DE" dirty="0"/>
                    </a:p>
                  </a:txBody>
                  <a:tcPr/>
                </a:tc>
                <a:tc>
                  <a:txBody>
                    <a:bodyPr/>
                    <a:lstStyle/>
                    <a:p>
                      <a:r>
                        <a:rPr lang="de-DE" dirty="0"/>
                        <a:t>1. Vollendung der Tat</a:t>
                      </a:r>
                      <a:endParaRPr lang="de-DE" dirty="0">
                        <a:sym typeface="Wingdings"/>
                      </a:endParaRPr>
                    </a:p>
                  </a:txBody>
                  <a:tcPr/>
                </a:tc>
                <a:extLst>
                  <a:ext uri="{0D108BD9-81ED-4DB2-BD59-A6C34878D82A}">
                    <a16:rowId xmlns:a16="http://schemas.microsoft.com/office/drawing/2014/main" val="10001"/>
                  </a:ext>
                </a:extLst>
              </a:tr>
              <a:tr h="370840">
                <a:tc>
                  <a:txBody>
                    <a:bodyPr/>
                    <a:lstStyle/>
                    <a:p>
                      <a:r>
                        <a:rPr lang="de-DE" dirty="0"/>
                        <a:t>2. „Verhinderungskausalität“</a:t>
                      </a:r>
                    </a:p>
                  </a:txBody>
                  <a:tcPr/>
                </a:tc>
                <a:tc>
                  <a:txBody>
                    <a:bodyPr/>
                    <a:lstStyle/>
                    <a:p>
                      <a:r>
                        <a:rPr lang="de-DE" dirty="0"/>
                        <a:t>2. </a:t>
                      </a:r>
                      <a:r>
                        <a:rPr lang="de-DE" b="1" dirty="0"/>
                        <a:t>Fehlende „Vollendungskausalität“</a:t>
                      </a:r>
                    </a:p>
                  </a:txBody>
                  <a:tcPr/>
                </a:tc>
                <a:extLst>
                  <a:ext uri="{0D108BD9-81ED-4DB2-BD59-A6C34878D82A}">
                    <a16:rowId xmlns:a16="http://schemas.microsoft.com/office/drawing/2014/main" val="10002"/>
                  </a:ext>
                </a:extLst>
              </a:tr>
              <a:tr h="370840">
                <a:tc>
                  <a:txBody>
                    <a:bodyPr/>
                    <a:lstStyle/>
                    <a:p>
                      <a:r>
                        <a:rPr lang="de-DE" dirty="0"/>
                        <a:t>3. Freiwilligkeit</a:t>
                      </a:r>
                    </a:p>
                  </a:txBody>
                  <a:tcPr/>
                </a:tc>
                <a:tc>
                  <a:txBody>
                    <a:bodyPr/>
                    <a:lstStyle/>
                    <a:p>
                      <a:r>
                        <a:rPr lang="de-DE" dirty="0"/>
                        <a:t>3. Ernsthaftes Bemühen</a:t>
                      </a:r>
                    </a:p>
                  </a:txBody>
                  <a:tcPr/>
                </a:tc>
                <a:extLst>
                  <a:ext uri="{0D108BD9-81ED-4DB2-BD59-A6C34878D82A}">
                    <a16:rowId xmlns:a16="http://schemas.microsoft.com/office/drawing/2014/main" val="10003"/>
                  </a:ext>
                </a:extLst>
              </a:tr>
              <a:tr h="370840">
                <a:tc>
                  <a:txBody>
                    <a:bodyPr/>
                    <a:lstStyle/>
                    <a:p>
                      <a:endParaRPr lang="de-DE" dirty="0"/>
                    </a:p>
                  </a:txBody>
                  <a:tcPr/>
                </a:tc>
                <a:tc>
                  <a:txBody>
                    <a:bodyPr/>
                    <a:lstStyle/>
                    <a:p>
                      <a:r>
                        <a:rPr lang="de-DE" dirty="0"/>
                        <a:t>4. Freiwilligkeit</a:t>
                      </a:r>
                    </a:p>
                  </a:txBody>
                  <a:tcPr/>
                </a:tc>
                <a:extLst>
                  <a:ext uri="{0D108BD9-81ED-4DB2-BD59-A6C34878D82A}">
                    <a16:rowId xmlns:a16="http://schemas.microsoft.com/office/drawing/2014/main" val="10004"/>
                  </a:ext>
                </a:extLst>
              </a:tr>
            </a:tbl>
          </a:graphicData>
        </a:graphic>
      </p:graphicFrame>
      <p:graphicFrame>
        <p:nvGraphicFramePr>
          <p:cNvPr id="14" name="Tabelle 13">
            <a:extLst>
              <a:ext uri="{FF2B5EF4-FFF2-40B4-BE49-F238E27FC236}">
                <a16:creationId xmlns:a16="http://schemas.microsoft.com/office/drawing/2014/main" id="{EACC843F-A302-2449-8DC9-906A804D1BD5}"/>
              </a:ext>
            </a:extLst>
          </p:cNvPr>
          <p:cNvGraphicFramePr>
            <a:graphicFrameLocks noGrp="1"/>
          </p:cNvGraphicFramePr>
          <p:nvPr/>
        </p:nvGraphicFramePr>
        <p:xfrm>
          <a:off x="1703512" y="4293096"/>
          <a:ext cx="8775633" cy="1752600"/>
        </p:xfrm>
        <a:graphic>
          <a:graphicData uri="http://schemas.openxmlformats.org/drawingml/2006/table">
            <a:tbl>
              <a:tblPr firstRow="1" bandRow="1">
                <a:tableStyleId>{5C22544A-7EE6-4342-B048-85BDC9FD1C3A}</a:tableStyleId>
              </a:tblPr>
              <a:tblGrid>
                <a:gridCol w="8775633">
                  <a:extLst>
                    <a:ext uri="{9D8B030D-6E8A-4147-A177-3AD203B41FA5}">
                      <a16:colId xmlns:a16="http://schemas.microsoft.com/office/drawing/2014/main" val="20000"/>
                    </a:ext>
                  </a:extLst>
                </a:gridCol>
              </a:tblGrid>
              <a:tr h="370840">
                <a:tc>
                  <a:txBody>
                    <a:bodyPr/>
                    <a:lstStyle/>
                    <a:p>
                      <a:r>
                        <a:rPr lang="de-DE" dirty="0"/>
                        <a:t>2. § 24 II 2 Alt. 1 StGB (vgl. § 24 I</a:t>
                      </a:r>
                      <a:r>
                        <a:rPr lang="de-DE" baseline="0" dirty="0"/>
                        <a:t> 2 StGB</a:t>
                      </a:r>
                      <a:r>
                        <a:rPr lang="de-DE" dirty="0"/>
                        <a:t>)</a:t>
                      </a:r>
                    </a:p>
                  </a:txBody>
                  <a:tcPr/>
                </a:tc>
                <a:extLst>
                  <a:ext uri="{0D108BD9-81ED-4DB2-BD59-A6C34878D82A}">
                    <a16:rowId xmlns:a16="http://schemas.microsoft.com/office/drawing/2014/main" val="10000"/>
                  </a:ext>
                </a:extLst>
              </a:tr>
              <a:tr h="370840">
                <a:tc>
                  <a:txBody>
                    <a:bodyPr/>
                    <a:lstStyle/>
                    <a:p>
                      <a:r>
                        <a:rPr lang="de-DE" dirty="0"/>
                        <a:t>1. „Tat</a:t>
                      </a:r>
                      <a:r>
                        <a:rPr lang="de-DE" baseline="0" dirty="0"/>
                        <a:t> ohne Zutun nicht vollendet“ </a:t>
                      </a:r>
                    </a:p>
                    <a:p>
                      <a:r>
                        <a:rPr lang="de-DE" baseline="0" dirty="0"/>
                        <a:t>= Nichtvollendung der Tat bspw. </a:t>
                      </a:r>
                      <a:r>
                        <a:rPr lang="de-DE" b="1" baseline="0" dirty="0"/>
                        <a:t>bei fehlender „Verhinderungskausalität“</a:t>
                      </a:r>
                      <a:endParaRPr lang="de-DE" b="1" dirty="0"/>
                    </a:p>
                  </a:txBody>
                  <a:tcPr/>
                </a:tc>
                <a:extLst>
                  <a:ext uri="{0D108BD9-81ED-4DB2-BD59-A6C34878D82A}">
                    <a16:rowId xmlns:a16="http://schemas.microsoft.com/office/drawing/2014/main" val="10001"/>
                  </a:ext>
                </a:extLst>
              </a:tr>
              <a:tr h="370840">
                <a:tc>
                  <a:txBody>
                    <a:bodyPr/>
                    <a:lstStyle/>
                    <a:p>
                      <a:r>
                        <a:rPr lang="de-DE" dirty="0"/>
                        <a:t>2. Ernsthaftes Bemühen („Zufall kein</a:t>
                      </a:r>
                      <a:r>
                        <a:rPr lang="de-DE" baseline="0" dirty="0"/>
                        <a:t> Raum lassen“)</a:t>
                      </a:r>
                      <a:endParaRPr lang="de-DE" dirty="0"/>
                    </a:p>
                  </a:txBody>
                  <a:tcPr/>
                </a:tc>
                <a:extLst>
                  <a:ext uri="{0D108BD9-81ED-4DB2-BD59-A6C34878D82A}">
                    <a16:rowId xmlns:a16="http://schemas.microsoft.com/office/drawing/2014/main" val="10002"/>
                  </a:ext>
                </a:extLst>
              </a:tr>
              <a:tr h="370840">
                <a:tc>
                  <a:txBody>
                    <a:bodyPr/>
                    <a:lstStyle/>
                    <a:p>
                      <a:r>
                        <a:rPr lang="de-DE" dirty="0"/>
                        <a:t>3. Freiwilligkeit</a:t>
                      </a:r>
                    </a:p>
                  </a:txBody>
                  <a:tcPr/>
                </a:tc>
                <a:extLst>
                  <a:ext uri="{0D108BD9-81ED-4DB2-BD59-A6C34878D82A}">
                    <a16:rowId xmlns:a16="http://schemas.microsoft.com/office/drawing/2014/main" val="10003"/>
                  </a:ext>
                </a:extLst>
              </a:tr>
            </a:tbl>
          </a:graphicData>
        </a:graphic>
      </p:graphicFrame>
      <p:sp>
        <p:nvSpPr>
          <p:cNvPr id="20" name="Pfeil nach unten 19">
            <a:extLst>
              <a:ext uri="{FF2B5EF4-FFF2-40B4-BE49-F238E27FC236}">
                <a16:creationId xmlns:a16="http://schemas.microsoft.com/office/drawing/2014/main" id="{3C7B2BF8-6804-1D46-B4E7-4AA04C36BFD6}"/>
              </a:ext>
            </a:extLst>
          </p:cNvPr>
          <p:cNvSpPr/>
          <p:nvPr/>
        </p:nvSpPr>
        <p:spPr>
          <a:xfrm>
            <a:off x="5869148" y="1556792"/>
            <a:ext cx="432048" cy="43204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1" name="Rechteckiger Pfeil 20">
            <a:extLst>
              <a:ext uri="{FF2B5EF4-FFF2-40B4-BE49-F238E27FC236}">
                <a16:creationId xmlns:a16="http://schemas.microsoft.com/office/drawing/2014/main" id="{3F958C27-81AF-E14E-9C28-476A23C81D5D}"/>
              </a:ext>
            </a:extLst>
          </p:cNvPr>
          <p:cNvSpPr/>
          <p:nvPr/>
        </p:nvSpPr>
        <p:spPr>
          <a:xfrm rot="5400000">
            <a:off x="4432720" y="3421904"/>
            <a:ext cx="1094311" cy="648072"/>
          </a:xfrm>
          <a:prstGeom prst="bentArrow">
            <a:avLst>
              <a:gd name="adj1" fmla="val 25000"/>
              <a:gd name="adj2" fmla="val 22372"/>
              <a:gd name="adj3" fmla="val 25000"/>
              <a:gd name="adj4" fmla="val 4582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221117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39</a:t>
            </a:fld>
            <a:endParaRPr lang="de-DE" altLang="de-DE">
              <a:solidFill>
                <a:schemeClr val="bg1"/>
              </a:solidFill>
              <a:latin typeface="Segoe UI" panose="020B0502040204020203" pitchFamily="34" charset="0"/>
            </a:endParaRP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Freiwilligkeit</a:t>
            </a:r>
          </a:p>
        </p:txBody>
      </p:sp>
      <p:graphicFrame>
        <p:nvGraphicFramePr>
          <p:cNvPr id="9" name="Diagramm 8">
            <a:extLst>
              <a:ext uri="{FF2B5EF4-FFF2-40B4-BE49-F238E27FC236}">
                <a16:creationId xmlns:a16="http://schemas.microsoft.com/office/drawing/2014/main" id="{857A45A7-BDCB-984B-9909-0B39862F4F4F}"/>
              </a:ext>
            </a:extLst>
          </p:cNvPr>
          <p:cNvGraphicFramePr/>
          <p:nvPr/>
        </p:nvGraphicFramePr>
        <p:xfrm>
          <a:off x="479376" y="1005706"/>
          <a:ext cx="10157212" cy="5303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326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2B3D11CF-5861-664B-ADAD-52867380F00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E6FC7FFD-94D7-5D40-8FD1-94CEFC1F863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graphicEl>
                                              <a:dgm id="{2EA4C274-D007-7546-B638-AE2BE87890D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dgm id="{3CDE576B-9066-9F47-8ED7-072871FB20D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graphicEl>
                                              <a:dgm id="{9189CD42-C8A3-5E42-8622-E4C9419C29A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D257BBEF-1A6E-6946-A481-6D5A9A9ABC8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graphicEl>
                                              <a:dgm id="{392916AA-D746-EB45-B9EB-A25075A539A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4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So kann er den innen im Schloss steckenden Schlüssel, den der Hausbewohner H dort tatsächlich wieder vergessen hat, ergreifen, herausziehen und mithilfe des Schlüssels die Haustüre von außen öffnen. Den Schlüssel zieht A danach ab und steckt ihn in seine Hosentasche. Er beabsichtigt von Anfang an, den Schlüssel zunächst zu behalten und im Lauf des Tages wegzuwerfen, um den Eigentümer des Schlüssels zu ärgern. B bekommt von alldem nichts mit und geht davon aus, dass C die Türe mittels des elektronischen Türöffners geöffnet hat. Nachdem B das Telefonat beendet hat, betreten A und B das Haus, gehen durch das Treppenhaus zur Wohnungstür des C und klopfen dort an.</a:t>
            </a:r>
          </a:p>
          <a:p>
            <a:pPr algn="just">
              <a:lnSpc>
                <a:spcPct val="100000"/>
              </a:lnSpc>
              <a:spcBef>
                <a:spcPts val="300"/>
              </a:spcBef>
            </a:pPr>
            <a:endParaRPr lang="de-DE" sz="1800" dirty="0">
              <a:effectLst/>
              <a:latin typeface="Segoe UI" panose="020B0502040204020203" pitchFamily="34" charset="0"/>
              <a:ea typeface="Times New Roman" panose="02020603050405020304" pitchFamily="18" charset="0"/>
              <a:cs typeface="Arial" panose="020B0604020202020204" pitchFamily="34" charset="0"/>
            </a:endParaRPr>
          </a:p>
          <a:p>
            <a:pPr algn="just">
              <a:lnSpc>
                <a:spcPct val="114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A und B werden von C, der mit einem Jogginganzug und Filzpantoffeln bekleidet ist, in die Wohnung gelassen und setzen sich im Wohnzimmer auf das Sofa. C bereitet in der zum Wohnzimmer offenen Küche Kaffee </a:t>
            </a:r>
            <a:r>
              <a:rPr lang="de-DE" sz="1800">
                <a:effectLst/>
                <a:latin typeface="Segoe UI" panose="020B0502040204020203" pitchFamily="34" charset="0"/>
                <a:ea typeface="Times New Roman" panose="02020603050405020304" pitchFamily="18" charset="0"/>
                <a:cs typeface="Arial" panose="020B0604020202020204" pitchFamily="34" charset="0"/>
              </a:rPr>
              <a:t>für seine </a:t>
            </a:r>
            <a:r>
              <a:rPr lang="de-DE" sz="1800" dirty="0">
                <a:effectLst/>
                <a:latin typeface="Segoe UI" panose="020B0502040204020203" pitchFamily="34" charset="0"/>
                <a:ea typeface="Times New Roman" panose="02020603050405020304" pitchFamily="18" charset="0"/>
                <a:cs typeface="Arial" panose="020B0604020202020204" pitchFamily="34" charset="0"/>
              </a:rPr>
              <a:t>Bekannten zu und bemerkt nicht, womit A und B sich beschäftigen. </a:t>
            </a:r>
            <a:endParaRPr lang="de-DE" sz="1800" dirty="0">
              <a:effectLst/>
              <a:latin typeface="Times New Roman" panose="02020603050405020304" pitchFamily="18" charset="0"/>
              <a:ea typeface="Times New Roman" panose="02020603050405020304" pitchFamily="18"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 – Teil I</a:t>
            </a:r>
          </a:p>
        </p:txBody>
      </p:sp>
      <p:sp>
        <p:nvSpPr>
          <p:cNvPr id="2" name="Fußzeilenplatzhalter 1">
            <a:extLst>
              <a:ext uri="{FF2B5EF4-FFF2-40B4-BE49-F238E27FC236}">
                <a16:creationId xmlns:a16="http://schemas.microsoft.com/office/drawing/2014/main" id="{FD36C619-2C7B-1AA6-3DD9-280F76CE33ED}"/>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4042067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40</a:t>
            </a:fld>
            <a:endParaRPr lang="de-DE" altLang="de-DE">
              <a:solidFill>
                <a:schemeClr val="bg1"/>
              </a:solidFill>
              <a:latin typeface="Segoe UI" panose="020B0502040204020203" pitchFamily="34" charset="0"/>
            </a:endParaRPr>
          </a:p>
        </p:txBody>
      </p:sp>
      <p:sp>
        <p:nvSpPr>
          <p:cNvPr id="10" name="Textfeld 9">
            <a:extLst>
              <a:ext uri="{FF2B5EF4-FFF2-40B4-BE49-F238E27FC236}">
                <a16:creationId xmlns:a16="http://schemas.microsoft.com/office/drawing/2014/main" id="{2F6CF25D-325A-9640-B1C5-45A4195AE09B}"/>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Rücktritt – Freiwilligkeit</a:t>
            </a:r>
          </a:p>
        </p:txBody>
      </p:sp>
      <p:sp>
        <p:nvSpPr>
          <p:cNvPr id="6" name="Textfeld 5">
            <a:extLst>
              <a:ext uri="{FF2B5EF4-FFF2-40B4-BE49-F238E27FC236}">
                <a16:creationId xmlns:a16="http://schemas.microsoft.com/office/drawing/2014/main" id="{A86BCA36-50BF-894A-92C7-156AD58DF5CE}"/>
              </a:ext>
            </a:extLst>
          </p:cNvPr>
          <p:cNvSpPr txBox="1"/>
          <p:nvPr/>
        </p:nvSpPr>
        <p:spPr>
          <a:xfrm>
            <a:off x="479376" y="1008956"/>
            <a:ext cx="10225136" cy="2431435"/>
          </a:xfrm>
          <a:prstGeom prst="rect">
            <a:avLst/>
          </a:prstGeom>
          <a:noFill/>
        </p:spPr>
        <p:txBody>
          <a:bodyPr wrap="square" rtlCol="0">
            <a:spAutoFit/>
          </a:bodyPr>
          <a:lstStyle/>
          <a:p>
            <a:pPr algn="just"/>
            <a:r>
              <a:rPr lang="de-DE" sz="2000" b="1" dirty="0">
                <a:solidFill>
                  <a:schemeClr val="tx2"/>
                </a:solidFill>
                <a:cs typeface="Arial" panose="020B0604020202020204" pitchFamily="34" charset="0"/>
                <a:sym typeface="Wingdings" pitchFamily="2" charset="2"/>
              </a:rPr>
              <a:t></a:t>
            </a:r>
            <a:r>
              <a:rPr lang="de-DE" sz="2000" b="1" dirty="0">
                <a:solidFill>
                  <a:schemeClr val="tx2"/>
                </a:solidFill>
                <a:cs typeface="Arial" panose="020B0604020202020204" pitchFamily="34" charset="0"/>
                <a:sym typeface="Wingdings"/>
              </a:rPr>
              <a:t> Immer eine Einzelfallbetrachtung, die anhand des Motivs des Täters und des Sachverhalts argumentativ entschieden werden muss!</a:t>
            </a:r>
          </a:p>
          <a:p>
            <a:pPr algn="just"/>
            <a:endParaRPr lang="de-DE" sz="2400" dirty="0">
              <a:solidFill>
                <a:srgbClr val="FF0000"/>
              </a:solidFill>
              <a:latin typeface="Times New Roman"/>
              <a:cs typeface="Times New Roman"/>
            </a:endParaRPr>
          </a:p>
          <a:p>
            <a:pPr marL="342900" indent="-342900" algn="just">
              <a:buFont typeface="Wingdings" pitchFamily="2" charset="2"/>
              <a:buChar char="à"/>
            </a:pPr>
            <a:r>
              <a:rPr lang="de-DE" sz="2000" b="1" dirty="0">
                <a:solidFill>
                  <a:schemeClr val="tx2"/>
                </a:solidFill>
                <a:cs typeface="Arial" panose="020B0604020202020204" pitchFamily="34" charset="0"/>
                <a:sym typeface="Wingdings" pitchFamily="2" charset="2"/>
              </a:rPr>
              <a:t>Das Merkmal der Freiwilligkeit scheidet in der Regel bei einer Zwangslage des Täters aus:</a:t>
            </a:r>
          </a:p>
          <a:p>
            <a:endParaRPr lang="de-DE" sz="2400" dirty="0">
              <a:solidFill>
                <a:srgbClr val="FF0000"/>
              </a:solidFill>
              <a:latin typeface="Times New Roman"/>
              <a:cs typeface="Times New Roman"/>
              <a:sym typeface="Wingdings" pitchFamily="2" charset="2"/>
            </a:endParaRPr>
          </a:p>
          <a:p>
            <a:endParaRPr lang="de-DE" sz="2400" dirty="0">
              <a:solidFill>
                <a:srgbClr val="FF0000"/>
              </a:solidFill>
              <a:latin typeface="Times New Roman"/>
              <a:cs typeface="Times New Roman"/>
            </a:endParaRPr>
          </a:p>
        </p:txBody>
      </p:sp>
      <p:graphicFrame>
        <p:nvGraphicFramePr>
          <p:cNvPr id="7" name="Tabelle 6">
            <a:extLst>
              <a:ext uri="{FF2B5EF4-FFF2-40B4-BE49-F238E27FC236}">
                <a16:creationId xmlns:a16="http://schemas.microsoft.com/office/drawing/2014/main" id="{117304C8-5416-C347-8A94-97A8EE3B337F}"/>
              </a:ext>
            </a:extLst>
          </p:cNvPr>
          <p:cNvGraphicFramePr>
            <a:graphicFrameLocks noGrp="1"/>
          </p:cNvGraphicFramePr>
          <p:nvPr/>
        </p:nvGraphicFramePr>
        <p:xfrm>
          <a:off x="623391" y="2780928"/>
          <a:ext cx="9987458" cy="3205480"/>
        </p:xfrm>
        <a:graphic>
          <a:graphicData uri="http://schemas.openxmlformats.org/drawingml/2006/table">
            <a:tbl>
              <a:tblPr firstRow="1" bandRow="1">
                <a:tableStyleId>{5C22544A-7EE6-4342-B048-85BDC9FD1C3A}</a:tableStyleId>
              </a:tblPr>
              <a:tblGrid>
                <a:gridCol w="4993729">
                  <a:extLst>
                    <a:ext uri="{9D8B030D-6E8A-4147-A177-3AD203B41FA5}">
                      <a16:colId xmlns:a16="http://schemas.microsoft.com/office/drawing/2014/main" val="20000"/>
                    </a:ext>
                  </a:extLst>
                </a:gridCol>
                <a:gridCol w="4993729">
                  <a:extLst>
                    <a:ext uri="{9D8B030D-6E8A-4147-A177-3AD203B41FA5}">
                      <a16:colId xmlns:a16="http://schemas.microsoft.com/office/drawing/2014/main" val="20001"/>
                    </a:ext>
                  </a:extLst>
                </a:gridCol>
              </a:tblGrid>
              <a:tr h="370840">
                <a:tc>
                  <a:txBody>
                    <a:bodyPr/>
                    <a:lstStyle/>
                    <a:p>
                      <a:r>
                        <a:rPr lang="de-DE" dirty="0"/>
                        <a:t>Innere Zwangslage</a:t>
                      </a:r>
                    </a:p>
                  </a:txBody>
                  <a:tcPr/>
                </a:tc>
                <a:tc>
                  <a:txBody>
                    <a:bodyPr/>
                    <a:lstStyle/>
                    <a:p>
                      <a:r>
                        <a:rPr lang="de-DE" dirty="0"/>
                        <a:t>Äußere</a:t>
                      </a:r>
                      <a:r>
                        <a:rPr lang="de-DE" baseline="0" dirty="0"/>
                        <a:t> Zwangslage</a:t>
                      </a:r>
                      <a:endParaRPr lang="de-DE" dirty="0"/>
                    </a:p>
                  </a:txBody>
                  <a:tcPr/>
                </a:tc>
                <a:extLst>
                  <a:ext uri="{0D108BD9-81ED-4DB2-BD59-A6C34878D82A}">
                    <a16:rowId xmlns:a16="http://schemas.microsoft.com/office/drawing/2014/main" val="10000"/>
                  </a:ext>
                </a:extLst>
              </a:tr>
              <a:tr h="370840">
                <a:tc>
                  <a:txBody>
                    <a:bodyPr/>
                    <a:lstStyle/>
                    <a:p>
                      <a:pPr algn="just"/>
                      <a:r>
                        <a:rPr lang="de-DE" dirty="0">
                          <a:solidFill>
                            <a:schemeClr val="tx2"/>
                          </a:solidFill>
                        </a:rPr>
                        <a:t>= Zwingende innere</a:t>
                      </a:r>
                      <a:r>
                        <a:rPr lang="de-DE" baseline="0" dirty="0">
                          <a:solidFill>
                            <a:schemeClr val="tx2"/>
                          </a:solidFill>
                        </a:rPr>
                        <a:t> Hemmnisse wie Panik, Schock oder unüberwindlicher seelischer Druck</a:t>
                      </a:r>
                    </a:p>
                    <a:p>
                      <a:endParaRPr lang="de-DE" baseline="0" dirty="0">
                        <a:solidFill>
                          <a:schemeClr val="tx2"/>
                        </a:solidFill>
                      </a:endParaRPr>
                    </a:p>
                    <a:p>
                      <a:endParaRPr lang="de-DE" baseline="0" dirty="0">
                        <a:solidFill>
                          <a:schemeClr val="tx2"/>
                        </a:solidFill>
                      </a:endParaRPr>
                    </a:p>
                    <a:p>
                      <a:endParaRPr lang="de-DE" baseline="0" dirty="0">
                        <a:solidFill>
                          <a:schemeClr val="tx2"/>
                        </a:solidFill>
                      </a:endParaRPr>
                    </a:p>
                    <a:p>
                      <a:r>
                        <a:rPr lang="de-DE" baseline="0" dirty="0">
                          <a:solidFill>
                            <a:schemeClr val="tx2"/>
                          </a:solidFill>
                        </a:rPr>
                        <a:t>Bspw.: Panik, sodass der Täter „nur noch weg“ will; psychische Blockade</a:t>
                      </a:r>
                    </a:p>
                    <a:p>
                      <a:r>
                        <a:rPr lang="de-DE" baseline="0" dirty="0">
                          <a:solidFill>
                            <a:schemeClr val="tx2"/>
                          </a:solidFill>
                        </a:rPr>
                        <a:t>-&gt; Täter kann kein Blut sehen oder Tat nicht vor den Augen der Kinder ausführen</a:t>
                      </a:r>
                      <a:endParaRPr lang="de-DE" dirty="0">
                        <a:solidFill>
                          <a:schemeClr val="tx2"/>
                        </a:solidFill>
                      </a:endParaRPr>
                    </a:p>
                  </a:txBody>
                  <a:tcPr/>
                </a:tc>
                <a:tc>
                  <a:txBody>
                    <a:bodyPr/>
                    <a:lstStyle/>
                    <a:p>
                      <a:pPr algn="just"/>
                      <a:r>
                        <a:rPr lang="de-DE" dirty="0">
                          <a:solidFill>
                            <a:schemeClr val="tx2"/>
                          </a:solidFill>
                        </a:rPr>
                        <a:t>=</a:t>
                      </a:r>
                      <a:r>
                        <a:rPr lang="de-DE" baseline="0" dirty="0">
                          <a:solidFill>
                            <a:schemeClr val="tx2"/>
                          </a:solidFill>
                        </a:rPr>
                        <a:t> Wenn sich der äußere Sachverhalt nach der Vorstellung des Täters derart zu seinem Nachteil verändert hat, dass er das mit der weiteren Tatausführung verbundene Tatrisiko vernünftigerweise nicht mehr eingehen kann</a:t>
                      </a:r>
                    </a:p>
                    <a:p>
                      <a:endParaRPr lang="de-DE" baseline="0" dirty="0">
                        <a:solidFill>
                          <a:schemeClr val="tx2"/>
                        </a:solidFill>
                      </a:endParaRPr>
                    </a:p>
                    <a:p>
                      <a:r>
                        <a:rPr lang="de-DE" baseline="0" dirty="0">
                          <a:solidFill>
                            <a:schemeClr val="tx2"/>
                          </a:solidFill>
                        </a:rPr>
                        <a:t>Bspw.: Hilferufe Opfer; zu viele Zeugen...</a:t>
                      </a:r>
                      <a:endParaRPr lang="de-DE" dirty="0">
                        <a:solidFill>
                          <a:schemeClr val="tx2"/>
                        </a:solidFill>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7884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41</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 Unmittelbares Ansetzen, § 22 StGB</a:t>
            </a:r>
            <a:endParaRPr lang="de-DE" sz="1600" dirty="0">
              <a:effectLst/>
              <a:latin typeface="Times New Roman" panose="02020603050405020304" pitchFamily="18" charset="0"/>
              <a:ea typeface="Times New Roman" panose="02020603050405020304" pitchFamily="18" charset="0"/>
            </a:endParaRPr>
          </a:p>
          <a:p>
            <a:pPr marL="228600"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bei Mittätern nach </a:t>
            </a:r>
            <a:r>
              <a:rPr lang="de-DE" sz="1600" dirty="0" err="1">
                <a:effectLst/>
                <a:latin typeface="Segoe UI" panose="020B0502040204020203" pitchFamily="34" charset="0"/>
                <a:ea typeface="Times New Roman" panose="02020603050405020304" pitchFamily="18" charset="0"/>
                <a:cs typeface="Times New Roman" panose="02020603050405020304" pitchFamily="18" charset="0"/>
              </a:rPr>
              <a:t>h.M</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„Gesamtlösung“</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28600"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somit für A und B jedenfalls mit Zustechen durch A verwirklicht</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28600"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aber auch nach Einzellösung hätte B durch Zugehen auf C selbst die Schwelle zum „jetzt geht’s los“ überschritten</a:t>
            </a:r>
          </a:p>
          <a:p>
            <a:pPr indent="0" algn="just">
              <a:lnSpc>
                <a:spcPct val="115000"/>
              </a:lnSpc>
              <a:spcBef>
                <a:spcPts val="240"/>
              </a:spcBef>
              <a:tabLst>
                <a:tab pos="2361565" algn="l"/>
              </a:tabLst>
            </a:pPr>
            <a:endParaRPr lang="de-DE" sz="1600" dirty="0">
              <a:effectLst/>
              <a:latin typeface="Times New Roman" panose="02020603050405020304" pitchFamily="18" charset="0"/>
              <a:ea typeface="Times New Roman" panose="02020603050405020304" pitchFamily="18" charset="0"/>
              <a:cs typeface="Symbol" pitchFamily="2" charset="2"/>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2. Rechtswidrigkeit, Schuld (+)</a:t>
            </a:r>
          </a:p>
          <a:p>
            <a:pPr algn="just">
              <a:lnSpc>
                <a:spcPct val="115000"/>
              </a:lnSpc>
              <a:spcBef>
                <a:spcPts val="900"/>
              </a:spcBef>
            </a:pPr>
            <a:endParaRPr lang="de-DE" sz="1600" dirty="0">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 Rücktritt, § 24 StGB</a:t>
            </a:r>
            <a:endParaRPr lang="de-DE" sz="1600" dirty="0">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Anwendung von Abs. 2, da mehrere Beteiligte</a:t>
            </a:r>
            <a:endParaRPr lang="de-DE" sz="1600" dirty="0">
              <a:latin typeface="Times New Roman" panose="02020603050405020304" pitchFamily="18" charset="0"/>
              <a:ea typeface="Times New Roman" panose="02020603050405020304" pitchFamily="18" charset="0"/>
            </a:endParaRPr>
          </a:p>
          <a:p>
            <a:pPr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lvl="2"/>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331961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42</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Fehlgeschlagener Versuch:</a:t>
            </a:r>
            <a:endParaRPr lang="de-DE" sz="1600" dirty="0">
              <a:latin typeface="Times New Roman" panose="02020603050405020304" pitchFamily="18" charset="0"/>
              <a:ea typeface="Times New Roman" panose="02020603050405020304" pitchFamily="18" charset="0"/>
            </a:endParaRPr>
          </a:p>
          <a:p>
            <a:pPr marL="285750" indent="-28575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Definition: Täter kann nach seiner Vorstellung von Tat Erfolg mit zur Verfügung stehenden Mitteln nicht mehr (ohne wesentliche Zäsur) vollenden</a:t>
            </a:r>
            <a:endParaRPr lang="de-DE"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nach sog. Einzelaktstheorie Fehlschlag vertretbar; vorzugswürdig ist aber Gesamtbetrachtungslehre, danach hier kein fehlgeschlagener Versuch, da A und B bewusst war, dass sie Erfolg durchaus hätten herbeiführen können</a:t>
            </a:r>
            <a:endParaRPr lang="de-DE"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Umstand, dass „lautlose“ Tötung nicht mehr möglich war, unerheblich, da Unerreichbarkeit des außertatbestandlichen Ziels nicht zum Fehlschlag führt</a:t>
            </a:r>
          </a:p>
          <a:p>
            <a:pPr indent="0" algn="just">
              <a:lnSpc>
                <a:spcPct val="115000"/>
              </a:lnSpc>
              <a:spcBef>
                <a:spcPts val="900"/>
              </a:spcBef>
            </a:pPr>
            <a:endParaRPr lang="de-DE"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Erforderliche Rücktrittshandlung</a:t>
            </a:r>
            <a:endParaRPr lang="de-DE" sz="1600" dirty="0">
              <a:latin typeface="Times New Roman" panose="02020603050405020304" pitchFamily="18" charset="0"/>
              <a:ea typeface="Times New Roman" panose="02020603050405020304" pitchFamily="18" charset="0"/>
            </a:endParaRPr>
          </a:p>
          <a:p>
            <a:pPr marL="285750" indent="-285750"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bei mehreren Beteiligten </a:t>
            </a:r>
            <a:r>
              <a:rPr lang="de-DE" sz="1600" dirty="0" err="1">
                <a:effectLst/>
                <a:latin typeface="Segoe UI" panose="020B0502040204020203" pitchFamily="34" charset="0"/>
                <a:ea typeface="Times New Roman" panose="02020603050405020304" pitchFamily="18" charset="0"/>
                <a:cs typeface="Times New Roman" panose="02020603050405020304" pitchFamily="18" charset="0"/>
              </a:rPr>
              <a:t>grds</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keine Abgrenzung zwischen beendetem und unbeendetem Versuch erforderlich, sondern </a:t>
            </a:r>
            <a:r>
              <a:rPr lang="de-DE" sz="1600" dirty="0" err="1">
                <a:effectLst/>
                <a:latin typeface="Segoe UI" panose="020B0502040204020203" pitchFamily="34" charset="0"/>
                <a:ea typeface="Times New Roman" panose="02020603050405020304" pitchFamily="18" charset="0"/>
                <a:cs typeface="Times New Roman" panose="02020603050405020304" pitchFamily="18" charset="0"/>
              </a:rPr>
              <a:t>grds</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immer Verhinderung des Erfolges (oder ggf. ernsthaftes Bemühen) erforderlich</a:t>
            </a:r>
            <a:endParaRPr lang="de-DE" sz="1600" dirty="0">
              <a:effectLst/>
              <a:latin typeface="Times New Roman" panose="02020603050405020304" pitchFamily="18" charset="0"/>
              <a:ea typeface="Times New Roman" panose="02020603050405020304" pitchFamily="18" charset="0"/>
              <a:cs typeface="Symbol" pitchFamily="2" charset="2"/>
            </a:endParaRPr>
          </a:p>
          <a:p>
            <a:pPr indent="0" algn="just">
              <a:lnSpc>
                <a:spcPct val="115000"/>
              </a:lnSpc>
              <a:spcBef>
                <a:spcPts val="900"/>
              </a:spcBef>
            </a:pPr>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24017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43</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2" indent="-285750" algn="just">
              <a:lnSpc>
                <a:spcPct val="115000"/>
              </a:lnSpc>
              <a:spcBef>
                <a:spcPts val="240"/>
              </a:spcBef>
              <a:buFont typeface="Arial" panose="020B0604020202020204" pitchFamily="34" charset="0"/>
              <a:buChar char="•"/>
              <a:tabLst>
                <a:tab pos="2361565" algn="l"/>
              </a:tabLst>
            </a:pPr>
            <a:r>
              <a:rPr lang="de-DE" sz="1600" dirty="0">
                <a:cs typeface="Times New Roman" panose="02020603050405020304" pitchFamily="18" charset="0"/>
              </a:rPr>
              <a:t>aber in Situation des unbeendeten Versuchs auch bei mehreren Beteiligten Rücktritt durch Aufgeben der Tat denkbar, wenn dieses dazu führt, dass Erfolg nicht mehr eintreten kann, mithin also im Aufgeben zugleich eine Erfolgsverhinderung liegt</a:t>
            </a:r>
          </a:p>
          <a:p>
            <a:pPr marL="285750" lvl="2" indent="-285750" algn="just">
              <a:lnSpc>
                <a:spcPct val="115000"/>
              </a:lnSpc>
              <a:spcBef>
                <a:spcPts val="240"/>
              </a:spcBef>
              <a:buFont typeface="Arial" panose="020B0604020202020204" pitchFamily="34" charset="0"/>
              <a:buChar char="•"/>
              <a:tabLst>
                <a:tab pos="2361565" algn="l"/>
              </a:tabLst>
            </a:pPr>
            <a:r>
              <a:rPr lang="de-DE" sz="1600" dirty="0">
                <a:cs typeface="Times New Roman" panose="02020603050405020304" pitchFamily="18" charset="0"/>
              </a:rPr>
              <a:t>hier bei einvernehmlichem Rücktrittsentschluss (+)</a:t>
            </a:r>
          </a:p>
          <a:p>
            <a:pPr marL="0" lvl="2" algn="just">
              <a:lnSpc>
                <a:spcPct val="115000"/>
              </a:lnSpc>
              <a:spcBef>
                <a:spcPts val="240"/>
              </a:spcBef>
              <a:tabLst>
                <a:tab pos="2361565" algn="l"/>
              </a:tabLst>
            </a:pPr>
            <a:endParaRPr lang="de-DE" sz="1600" dirty="0">
              <a:effectLst/>
              <a:latin typeface="Times New Roman" panose="02020603050405020304" pitchFamily="18" charset="0"/>
              <a:ea typeface="Times New Roman" panose="02020603050405020304" pitchFamily="18" charset="0"/>
              <a:cs typeface="Symbol" pitchFamily="2" charset="2"/>
            </a:endParaRPr>
          </a:p>
          <a:p>
            <a:pPr indent="0"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Freiwilligkeit</a:t>
            </a:r>
            <a:endParaRPr lang="de-DE" sz="1600" dirty="0">
              <a:effectLst/>
              <a:latin typeface="Times New Roman" panose="02020603050405020304" pitchFamily="18" charset="0"/>
              <a:ea typeface="Times New Roman" panose="02020603050405020304" pitchFamily="18" charset="0"/>
            </a:endParaRPr>
          </a:p>
          <a:p>
            <a:pPr marL="285750" lvl="2" indent="-285750" algn="just">
              <a:lnSpc>
                <a:spcPct val="115000"/>
              </a:lnSpc>
              <a:spcBef>
                <a:spcPts val="240"/>
              </a:spcBef>
              <a:buFont typeface="Arial" panose="020B0604020202020204" pitchFamily="34" charset="0"/>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autonome (nicht heteronome) Motive</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85750" lvl="2" indent="-285750" algn="just">
              <a:lnSpc>
                <a:spcPct val="115000"/>
              </a:lnSpc>
              <a:spcBef>
                <a:spcPts val="240"/>
              </a:spcBef>
              <a:buFont typeface="Arial" panose="020B0604020202020204" pitchFamily="34" charset="0"/>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hier letztlich Entscheidung von A und B ohne Druck von außen; „Verlust des Interesses“ führt nicht zur Unfreiwilligkeit, keine hochrangigen Motive erforderlich</a:t>
            </a:r>
            <a:endParaRPr lang="de-DE" sz="1600" dirty="0">
              <a:effectLst/>
              <a:latin typeface="Times New Roman" panose="02020603050405020304" pitchFamily="18" charset="0"/>
              <a:ea typeface="Times New Roman" panose="02020603050405020304" pitchFamily="18" charset="0"/>
              <a:cs typeface="Symbol" pitchFamily="2" charset="2"/>
            </a:endParaRPr>
          </a:p>
          <a:p>
            <a:pPr marL="285750" lvl="2" indent="-285750" algn="just">
              <a:lnSpc>
                <a:spcPct val="115000"/>
              </a:lnSpc>
              <a:spcBef>
                <a:spcPts val="240"/>
              </a:spcBef>
              <a:buFont typeface="Arial" panose="020B0604020202020204" pitchFamily="34" charset="0"/>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auch „Verbrechervernunft“ hat hier nicht zum Aufgeben gedrängt</a:t>
            </a:r>
          </a:p>
          <a:p>
            <a:pPr marL="0" lvl="2" algn="just">
              <a:lnSpc>
                <a:spcPct val="115000"/>
              </a:lnSpc>
              <a:spcBef>
                <a:spcPts val="240"/>
              </a:spcBef>
              <a:tabLst>
                <a:tab pos="2361565" algn="l"/>
              </a:tabLst>
            </a:pPr>
            <a:endParaRPr lang="de-DE"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lvl="2" algn="just">
              <a:lnSpc>
                <a:spcPct val="115000"/>
              </a:lnSpc>
              <a:spcBef>
                <a:spcPts val="240"/>
              </a:spcBef>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4. Ergebnis (-)</a:t>
            </a:r>
            <a:endParaRPr lang="de-DE" sz="1600" dirty="0">
              <a:effectLst/>
              <a:latin typeface="Times New Roman" panose="02020603050405020304" pitchFamily="18" charset="0"/>
              <a:ea typeface="Times New Roman" panose="02020603050405020304" pitchFamily="18" charset="0"/>
            </a:endParaRPr>
          </a:p>
          <a:p>
            <a:pPr indent="0" algn="just">
              <a:lnSpc>
                <a:spcPct val="115000"/>
              </a:lnSpc>
              <a:spcBef>
                <a:spcPts val="900"/>
              </a:spcBef>
            </a:pPr>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0379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44</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70510" indent="-270510" algn="just">
              <a:lnSpc>
                <a:spcPct val="115000"/>
              </a:lnSpc>
              <a:spcBef>
                <a:spcPts val="3000"/>
              </a:spcBef>
            </a:pPr>
            <a:r>
              <a:rPr lang="en-US" sz="1600" b="1" dirty="0">
                <a:effectLst/>
                <a:latin typeface="Segoe UI" panose="020B0502040204020203" pitchFamily="34" charset="0"/>
                <a:ea typeface="Times New Roman" panose="02020603050405020304" pitchFamily="18" charset="0"/>
                <a:cs typeface="Times New Roman" panose="02020603050405020304" pitchFamily="18" charset="0"/>
              </a:rPr>
              <a:t>II. §§ 223 I, 224 I, 25 II </a:t>
            </a:r>
            <a:r>
              <a:rPr lang="en-US" sz="1600" b="1" dirty="0" err="1">
                <a:effectLst/>
                <a:latin typeface="Segoe UI" panose="020B0502040204020203" pitchFamily="34" charset="0"/>
                <a:ea typeface="Times New Roman" panose="02020603050405020304" pitchFamily="18" charset="0"/>
                <a:cs typeface="Times New Roman" panose="02020603050405020304" pitchFamily="18" charset="0"/>
              </a:rPr>
              <a:t>StGB</a:t>
            </a:r>
            <a:endParaRPr lang="de-DE" sz="1600" b="1" dirty="0">
              <a:effectLst/>
              <a:latin typeface="Times"/>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1.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 Objektiver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Taterfolg Grunddelikt: Gesundheitsschädigung und körperliche Misshandlung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Mittäterschaftliche Begehung, § 25 II StGB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Qualifikation nach § 224 I StGB</a:t>
            </a:r>
            <a:endParaRPr lang="de-DE" sz="1600" dirty="0">
              <a:effectLst/>
              <a:latin typeface="Times New Roman" panose="02020603050405020304" pitchFamily="18" charset="0"/>
              <a:ea typeface="Times New Roman" panose="02020603050405020304" pitchFamily="18" charset="0"/>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2 Alt. 1: (-), keine Waffe, vgl. o. zu § 244 I Nr. 1a StGB</a:t>
            </a: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2 Alt. 2: gefährliches Werkzeug (+)</a:t>
            </a: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3: hinterlistiger Überfall:</a:t>
            </a: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SzPts val="1400"/>
              <a:buFont typeface="Symbol" pitchFamily="2" charset="2"/>
              <a:buChar char=""/>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plötzlicher, unerwarteter Angriff (+)</a:t>
            </a:r>
            <a:endParaRPr lang="de-DE" sz="1600" dirty="0">
              <a:effectLst/>
              <a:latin typeface="Times"/>
              <a:ea typeface="Times New Roman" panose="02020603050405020304" pitchFamily="18" charset="0"/>
              <a:cs typeface="Symbol" pitchFamily="2" charset="2"/>
            </a:endParaRPr>
          </a:p>
          <a:p>
            <a:pPr marL="685800" lvl="1" indent="-228600" algn="just">
              <a:lnSpc>
                <a:spcPct val="115000"/>
              </a:lnSpc>
              <a:spcBef>
                <a:spcPts val="240"/>
              </a:spcBef>
              <a:buSzPts val="1400"/>
              <a:buFont typeface="Symbol" pitchFamily="2" charset="2"/>
              <a:buChar char=""/>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aber wohl keine planvolle Verdeckung der Angriffsabsicht, sondern nur Ausnutzung des Überraschungseffekts (a.A. bei entsprechender Begründung vertretbar)</a:t>
            </a:r>
            <a:endParaRPr lang="de-DE" sz="1600" dirty="0">
              <a:effectLst/>
              <a:latin typeface="Times"/>
              <a:ea typeface="Times New Roman" panose="02020603050405020304" pitchFamily="18" charset="0"/>
              <a:cs typeface="Symbol" pitchFamily="2" charset="2"/>
            </a:endParaRPr>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4247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45</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4: gemeinschaftliche Begehung (+)</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5: das Leben gefährdende Behandlung: nach </a:t>
            </a:r>
            <a:r>
              <a:rPr lang="de-DE" sz="1600" dirty="0" err="1">
                <a:effectLst/>
                <a:latin typeface="Segoe UI" panose="020B0502040204020203" pitchFamily="34" charset="0"/>
                <a:ea typeface="Times New Roman" panose="02020603050405020304" pitchFamily="18" charset="0"/>
                <a:cs typeface="Times New Roman" panose="02020603050405020304" pitchFamily="18" charset="0"/>
              </a:rPr>
              <a:t>h.M</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 da auch nur abstrakte Gefahr ausreicht</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Auch § 25 II StGB betreffend Qualifikationsmerkmale</a:t>
            </a:r>
            <a:endParaRPr lang="de-DE" sz="1600" dirty="0">
              <a:effectLst/>
              <a:latin typeface="Times New Roman" panose="02020603050405020304" pitchFamily="18" charset="0"/>
              <a:ea typeface="Times New Roman" panose="02020603050405020304" pitchFamily="18" charset="0"/>
              <a:cs typeface="Symbol" pitchFamily="2" charset="2"/>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 Vorsatz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2. Rechtswidrigkeit, Schuld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 Ergebnis (+)</a:t>
            </a:r>
          </a:p>
          <a:p>
            <a:pPr algn="just">
              <a:lnSpc>
                <a:spcPct val="115000"/>
              </a:lnSpc>
              <a:spcBef>
                <a:spcPts val="900"/>
              </a:spcBef>
            </a:pPr>
            <a:endParaRPr lang="de-DE" sz="1600" dirty="0">
              <a:effectLst/>
              <a:latin typeface="Segoe UI" panose="020B0502040204020203" pitchFamily="34" charset="0"/>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III. § 221 StGB </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keine Hilflosigkeit des C; entsprechend auch § 323c StGB, da keine Hilfe erforderlich</a:t>
            </a:r>
            <a:endParaRPr lang="de-DE" sz="1600" dirty="0">
              <a:effectLst/>
              <a:latin typeface="Times New Roman" panose="02020603050405020304" pitchFamily="18" charset="0"/>
              <a:ea typeface="Times New Roman" panose="02020603050405020304" pitchFamily="18" charset="0"/>
            </a:endParaRPr>
          </a:p>
          <a:p>
            <a:pPr marL="990600" algn="just">
              <a:lnSpc>
                <a:spcPct val="115000"/>
              </a:lnSpc>
              <a:spcBef>
                <a:spcPts val="900"/>
              </a:spcBef>
            </a:pPr>
            <a:endParaRPr lang="de-DE" sz="1600" dirty="0"/>
          </a:p>
          <a:p>
            <a:pPr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38122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46</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IV. §§ 123 I Alt. 2, 25 II StGB </a:t>
            </a:r>
          </a:p>
          <a:p>
            <a:pPr marL="270510" indent="-270510" algn="just">
              <a:lnSpc>
                <a:spcPct val="115000"/>
              </a:lnSpc>
              <a:spcBef>
                <a:spcPts val="3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1.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 Objektiver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Tatobjekt Wohnung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Verbleiben in Wohnung trotz Aufforderung, diese zu verlassen, zumindest zunächst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 Subjektiver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auch bzgl. § 25 II StGB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2. Rechtswidrigkeit, Schuld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 Ergebnis (+)</a:t>
            </a:r>
            <a:endParaRPr lang="de-DE" sz="1600" dirty="0">
              <a:effectLst/>
              <a:latin typeface="Times New Roman" panose="02020603050405020304" pitchFamily="18" charset="0"/>
              <a:ea typeface="Times New Roman" panose="02020603050405020304" pitchFamily="18" charset="0"/>
            </a:endParaRPr>
          </a:p>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V. Konkurrenzen</a:t>
            </a:r>
          </a:p>
          <a:p>
            <a:pPr marL="270510" indent="-270510" algn="just">
              <a:lnSpc>
                <a:spcPct val="115000"/>
              </a:lnSpc>
              <a:spcBef>
                <a:spcPts val="3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 </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223, 224 I Nr. 2, 3, 4, 5, 123 I Alt. 2, 52 StGB</a:t>
            </a:r>
            <a:endParaRPr lang="de-DE" sz="1600" dirty="0">
              <a:effectLst/>
              <a:latin typeface="Times New Roman" panose="02020603050405020304" pitchFamily="18" charset="0"/>
              <a:ea typeface="Times New Roman" panose="02020603050405020304" pitchFamily="18" charset="0"/>
            </a:endParaRPr>
          </a:p>
          <a:p>
            <a:pPr marL="0" lvl="2"/>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15827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47</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B. Strafbarkeit des C</a:t>
            </a:r>
            <a:endParaRPr lang="de-DE" sz="1600" b="1" dirty="0">
              <a:effectLst/>
              <a:latin typeface="Times"/>
              <a:ea typeface="Times New Roman" panose="02020603050405020304" pitchFamily="18" charset="0"/>
              <a:cs typeface="Times New Roman" panose="02020603050405020304" pitchFamily="18" charset="0"/>
            </a:endParaRPr>
          </a:p>
          <a:p>
            <a:pPr marL="270510" indent="-270510" algn="just">
              <a:lnSpc>
                <a:spcPct val="115000"/>
              </a:lnSpc>
              <a:spcBef>
                <a:spcPts val="6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 §§ 223, 224 I Nr. 2, 5 StGB </a:t>
            </a:r>
            <a:r>
              <a:rPr lang="de-DE" sz="1600" b="1" dirty="0" err="1">
                <a:effectLst/>
                <a:latin typeface="Segoe UI" panose="020B0502040204020203" pitchFamily="34" charset="0"/>
                <a:ea typeface="Times New Roman" panose="02020603050405020304" pitchFamily="18" charset="0"/>
                <a:cs typeface="Times New Roman" panose="02020603050405020304" pitchFamily="18" charset="0"/>
              </a:rPr>
              <a:t>z.N.d</a:t>
            </a: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 C</a:t>
            </a:r>
            <a:endParaRPr lang="de-DE" sz="1600" b="1" dirty="0">
              <a:effectLst/>
              <a:latin typeface="Times"/>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1.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 Objektiver Tatbestand</a:t>
            </a: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Grunddelikt (+), Gesundheitsschädigung und körperliche Misshandlung</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Qualifikationsmerkmale nach § 224 I StGB</a:t>
            </a:r>
            <a:endParaRPr lang="de-DE" sz="1600" dirty="0">
              <a:effectLst/>
              <a:latin typeface="Times New Roman" panose="02020603050405020304" pitchFamily="18" charset="0"/>
              <a:ea typeface="Times New Roman" panose="02020603050405020304" pitchFamily="18" charset="0"/>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2 Alt. 2: Bierkrug als gefährliches Werkzeug, da auf Grund abstrakter Beschaffenheit und konkreter Art der Verwendung Geeignet, erhebliche Verletzungen herbeizuführen</a:t>
            </a: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Nr. 5: abstrakte Lebensgefahr bei Schlag mit festem Gegenstand gegen Kopf wohl (+), a.A. vertretbar</a:t>
            </a:r>
            <a:endParaRPr lang="de-DE" sz="1600" dirty="0">
              <a:effectLst/>
              <a:latin typeface="Times New Roman" panose="02020603050405020304" pitchFamily="18" charset="0"/>
              <a:ea typeface="Times New Roman" panose="02020603050405020304" pitchFamily="18" charset="0"/>
              <a:cs typeface="Symbol" pitchFamily="2" charset="2"/>
            </a:endParaRPr>
          </a:p>
          <a:p>
            <a:pPr algn="just">
              <a:lnSpc>
                <a:spcPct val="115000"/>
              </a:lnSpc>
              <a:spcBef>
                <a:spcPts val="900"/>
              </a:spcBef>
            </a:pPr>
            <a:r>
              <a:rPr lang="de-DE" sz="1600" dirty="0">
                <a:ea typeface="Times New Roman" panose="02020603050405020304" pitchFamily="18" charset="0"/>
                <a:cs typeface="Times New Roman" panose="02020603050405020304" pitchFamily="18" charset="0"/>
              </a:rPr>
              <a:t>b</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Subjektiver Tatbestand</a:t>
            </a: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bzgl. Grunddelikt und </a:t>
            </a:r>
            <a:r>
              <a:rPr lang="de-DE" sz="1600" dirty="0">
                <a:ea typeface="Times New Roman" panose="02020603050405020304" pitchFamily="18" charset="0"/>
                <a:cs typeface="Times New Roman" panose="02020603050405020304" pitchFamily="18" charset="0"/>
              </a:rPr>
              <a:t>Qualifikation </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t>
            </a:r>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17609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48</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2. Rechtswidrigkeit</a:t>
            </a:r>
            <a:r>
              <a:rPr lang="de-DE" sz="1600" dirty="0">
                <a:latin typeface="Times New Roman" panose="02020603050405020304" pitchFamily="18" charset="0"/>
                <a:ea typeface="Times New Roman" panose="02020603050405020304" pitchFamily="18" charset="0"/>
              </a:rPr>
              <a:t>: </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32 StGB</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Notwehrlage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buFont typeface="Arial" panose="020B0604020202020204" pitchFamily="34" charset="0"/>
              <a:buChar char="•"/>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Notwehrhandlung; erforderlich und geboten (+)</a:t>
            </a:r>
          </a:p>
          <a:p>
            <a:pPr algn="just">
              <a:lnSpc>
                <a:spcPct val="115000"/>
              </a:lnSpc>
              <a:spcBef>
                <a:spcPts val="900"/>
              </a:spcBef>
              <a:buFont typeface="Arial" panose="020B0604020202020204" pitchFamily="34" charset="0"/>
              <a:buChar char="•"/>
            </a:pPr>
            <a:r>
              <a:rPr lang="de-DE" sz="1600" dirty="0" err="1">
                <a:ea typeface="Times New Roman" panose="02020603050405020304" pitchFamily="18" charset="0"/>
                <a:cs typeface="Times New Roman" panose="02020603050405020304" pitchFamily="18" charset="0"/>
              </a:rPr>
              <a:t>Subj</a:t>
            </a:r>
            <a:r>
              <a:rPr lang="de-DE" sz="1600" dirty="0">
                <a:ea typeface="Times New Roman" panose="02020603050405020304" pitchFamily="18" charset="0"/>
                <a:cs typeface="Times New Roman" panose="02020603050405020304" pitchFamily="18" charset="0"/>
              </a:rPr>
              <a:t>. Rechtfertigungselement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 Ergebnis (-)</a:t>
            </a:r>
            <a:endParaRPr lang="de-DE" sz="1600" dirty="0">
              <a:cs typeface="Times New Roman" panose="02020603050405020304" pitchFamily="18" charset="0"/>
            </a:endParaRPr>
          </a:p>
          <a:p>
            <a:pPr marL="270510" indent="-270510" algn="just">
              <a:lnSpc>
                <a:spcPct val="115000"/>
              </a:lnSpc>
              <a:spcBef>
                <a:spcPts val="3000"/>
              </a:spcBef>
            </a:pP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II. §§ 223, 224 I Nr. 2 StGB </a:t>
            </a:r>
            <a:r>
              <a:rPr lang="de-DE" sz="1600" b="1" dirty="0" err="1">
                <a:effectLst/>
                <a:latin typeface="Segoe UI" panose="020B0502040204020203" pitchFamily="34" charset="0"/>
                <a:ea typeface="Times New Roman" panose="02020603050405020304" pitchFamily="18" charset="0"/>
                <a:cs typeface="Times New Roman" panose="02020603050405020304" pitchFamily="18" charset="0"/>
              </a:rPr>
              <a:t>z.N.d</a:t>
            </a:r>
            <a:r>
              <a:rPr lang="de-DE" sz="1600" b="1" dirty="0">
                <a:effectLst/>
                <a:latin typeface="Segoe UI" panose="020B0502040204020203" pitchFamily="34" charset="0"/>
                <a:ea typeface="Times New Roman" panose="02020603050405020304" pitchFamily="18" charset="0"/>
                <a:cs typeface="Times New Roman" panose="02020603050405020304" pitchFamily="18" charset="0"/>
              </a:rPr>
              <a:t>. B</a:t>
            </a:r>
            <a:endParaRPr lang="de-DE" sz="1600" b="1" dirty="0">
              <a:effectLst/>
              <a:latin typeface="Times"/>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1.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 Objektiver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Grunddelikt (+), Gesundheitsschädigung und körperliche Misshandlung</a:t>
            </a:r>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60202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49</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97496"/>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Qualifikationsmerkmal nach § 224 I Nr. 2 Var. 2 StGB, gefährliches Werkzeug</a:t>
            </a:r>
            <a:endParaRPr lang="de-DE" sz="1600" dirty="0">
              <a:effectLst/>
              <a:latin typeface="Times New Roman" panose="02020603050405020304" pitchFamily="18" charset="0"/>
              <a:ea typeface="Times New Roman" panose="02020603050405020304" pitchFamily="18" charset="0"/>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beschuhter Fuß: generell denkbar, aber nicht bei Filzpantoffel</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143000" lvl="2"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Regal: Anwendbarkeit </a:t>
            </a:r>
            <a:r>
              <a:rPr lang="de-DE" sz="1600" dirty="0" err="1">
                <a:effectLst/>
                <a:latin typeface="Segoe UI" panose="020B0502040204020203" pitchFamily="34" charset="0"/>
                <a:ea typeface="Times New Roman" panose="02020603050405020304" pitchFamily="18" charset="0"/>
                <a:cs typeface="Times New Roman" panose="02020603050405020304" pitchFamily="18" charset="0"/>
              </a:rPr>
              <a:t>str.</a:t>
            </a: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bei unbeweglichen Gegenständen</a:t>
            </a:r>
            <a:endParaRPr lang="de-DE" sz="1600" dirty="0">
              <a:effectLst/>
              <a:latin typeface="Times New Roman" panose="02020603050405020304" pitchFamily="18" charset="0"/>
              <a:ea typeface="Times New Roman" panose="02020603050405020304" pitchFamily="18" charset="0"/>
              <a:cs typeface="Symbol" pitchFamily="2" charset="2"/>
            </a:endParaRPr>
          </a:p>
          <a:p>
            <a:pPr marL="1200150" lvl="2" indent="-285750" algn="just">
              <a:lnSpc>
                <a:spcPct val="115000"/>
              </a:lnSpc>
              <a:spcBef>
                <a:spcPts val="240"/>
              </a:spcBef>
              <a:buSzPts val="1400"/>
              <a:buFont typeface="Wingdings" pitchFamily="2" charset="2"/>
              <a:buChar char="v"/>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beide Auffassungen mit entsprechender Begründung vertretbar</a:t>
            </a:r>
            <a:endParaRPr lang="de-DE" sz="2200" dirty="0">
              <a:ea typeface="Times New Roman" panose="02020603050405020304" pitchFamily="18" charset="0"/>
              <a:cs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 Subjektiver Tatbestand</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Vorsatz (+)</a:t>
            </a:r>
          </a:p>
          <a:p>
            <a:pPr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2. Rechtswidrigkeit</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 32 StGB auch hier (+)</a:t>
            </a:r>
          </a:p>
          <a:p>
            <a:pPr algn="just">
              <a:lnSpc>
                <a:spcPct val="115000"/>
              </a:lnSpc>
              <a:spcBef>
                <a:spcPts val="900"/>
              </a:spcBef>
            </a:pP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3. Schuld (+)</a:t>
            </a:r>
            <a:endParaRPr lang="de-DE" sz="1600" dirty="0">
              <a:effectLst/>
              <a:latin typeface="Times New Roman" panose="02020603050405020304" pitchFamily="18" charset="0"/>
              <a:ea typeface="Times New Roman" panose="02020603050405020304" pitchFamily="18" charset="0"/>
            </a:endParaRPr>
          </a:p>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4. Ergebnis (-)</a:t>
            </a:r>
            <a:endParaRPr lang="de-DE" sz="1600" dirty="0">
              <a:effectLst/>
              <a:latin typeface="Times"/>
              <a:ea typeface="Times New Roman" panose="02020603050405020304" pitchFamily="18" charset="0"/>
              <a:cs typeface="Symbol" pitchFamily="2" charset="2"/>
            </a:endParaRPr>
          </a:p>
          <a:p>
            <a:pPr algn="just">
              <a:lnSpc>
                <a:spcPct val="115000"/>
              </a:lnSpc>
              <a:spcBef>
                <a:spcPts val="900"/>
              </a:spcBef>
            </a:pPr>
            <a:endParaRPr lang="de-DE" sz="1600" dirty="0"/>
          </a:p>
          <a:p>
            <a:pPr lvl="2"/>
            <a:endParaRPr lang="de-DE" sz="1600" dirty="0"/>
          </a:p>
          <a:p>
            <a:pPr marL="1200150" lvl="2" indent="-285750" algn="just">
              <a:buFont typeface="Arial" panose="020B0604020202020204" pitchFamily="34" charset="0"/>
              <a:buChar char="•"/>
            </a:pPr>
            <a:endParaRPr lang="de-DE" sz="1600" dirty="0"/>
          </a:p>
          <a:p>
            <a:pPr marL="1200150" lvl="2" indent="-285750">
              <a:buFont typeface="Wingdings" pitchFamily="2" charset="2"/>
              <a:buChar char="Ø"/>
            </a:pPr>
            <a:endParaRPr lang="de-DE" sz="1600" dirty="0"/>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70240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4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Nach einem zustimmenden Kopfnicken des B nutzt A die Gelegenheit, schleicht von hinten auf C zu und sticht diesem mit dem bis dahin in der Jackeninnentasche des A verborgenen Messers kraftvoll von der rechten Seite in den Brustkorb. C erleidet hierdurch eine Stichwunde, schafft es aber, mit einem schweren Tonkrug nach A zu schlagen und diesen am Kopf zu treffen, wobei der Krug zerbricht. A zieht sich dadurch eine Wunde an der Stirn zu. Sodann steht B vom Sofa auf und geht drohend auf C zu, um diesen nun selbst zu töten. C gelingt es jedoch, den B mit einem kräftigen Tritt in den Bauch zu treffen. B stürzt dadurch – wie von C beabsichtigt – gegen ein Metallregal, das scheppernd zusammenfällt, wobei B Schnittwunden am Arm erleidet. C herrscht A und B an, sie sollten sofort aus seiner Wohnung verschwinden. Hiervon unbeeindruckt fordert A den B auf: „Du bist dran! Mach ihn endlich fertig!“ B zieht sein Messer, das er bis dahin in der Jackeninnentasche verborgen gehalten hat, und macht einen Schritt auf C zu. Als C aber laut zu schreien beginnt, A und B sollten verschwinden, gibt B dem A mittels einer Geste zu verstehen, dass sie besser gehen sollten. A ist einverstanden und verlässt gemeinsam mit B die Wohnung des C. </a:t>
            </a:r>
            <a:endParaRPr lang="de-DE" sz="1800" dirty="0">
              <a:effectLst/>
              <a:latin typeface="Times New Roman" panose="02020603050405020304" pitchFamily="18" charset="0"/>
              <a:ea typeface="Times New Roman" panose="02020603050405020304" pitchFamily="18"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 – Teil I</a:t>
            </a:r>
          </a:p>
        </p:txBody>
      </p:sp>
      <p:sp>
        <p:nvSpPr>
          <p:cNvPr id="2" name="Fußzeilenplatzhalter 1">
            <a:extLst>
              <a:ext uri="{FF2B5EF4-FFF2-40B4-BE49-F238E27FC236}">
                <a16:creationId xmlns:a16="http://schemas.microsoft.com/office/drawing/2014/main" id="{FD36C619-2C7B-1AA6-3DD9-280F76CE33ED}"/>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6036726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50</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  </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56792"/>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r>
              <a:rPr lang="de-DE" sz="1600" b="1" dirty="0"/>
              <a:t>Gesamtergebnis und Konkurrenzen</a:t>
            </a:r>
          </a:p>
          <a:p>
            <a:pPr>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 je nach Begutachtung: §§ 242/243/244, 123, 52 StGB; §§ 223, 224, 123, 25 II, 52; 53 StGB</a:t>
            </a:r>
            <a:endParaRPr lang="de-DE" sz="1600" dirty="0">
              <a:effectLst/>
              <a:latin typeface="Times New Roman" panose="02020603050405020304" pitchFamily="18" charset="0"/>
              <a:ea typeface="Times New Roman" panose="02020603050405020304" pitchFamily="18" charset="0"/>
            </a:endParaRPr>
          </a:p>
          <a:p>
            <a:pPr>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 je nach Begutachtung: §§ 223, 224, 123, 25 II, 52 StGB</a:t>
            </a:r>
            <a:endParaRPr lang="de-DE" sz="1600" dirty="0">
              <a:effectLst/>
              <a:latin typeface="Times New Roman" panose="02020603050405020304" pitchFamily="18" charset="0"/>
              <a:ea typeface="Times New Roman" panose="02020603050405020304" pitchFamily="18" charset="0"/>
            </a:endParaRPr>
          </a:p>
          <a:p>
            <a:pPr>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C: straflos</a:t>
            </a:r>
            <a:endParaRPr lang="de-DE" sz="1600" dirty="0">
              <a:effectLst/>
              <a:latin typeface="Times New Roman" panose="02020603050405020304" pitchFamily="18" charset="0"/>
              <a:ea typeface="Times New Roman" panose="02020603050405020304" pitchFamily="18" charset="0"/>
            </a:endParaRPr>
          </a:p>
          <a:p>
            <a:pPr indent="0"/>
            <a:endParaRPr lang="de-DE" sz="1500" dirty="0"/>
          </a:p>
        </p:txBody>
      </p:sp>
      <p:sp>
        <p:nvSpPr>
          <p:cNvPr id="2" name="Fußzeilenplatzhalter 1">
            <a:extLst>
              <a:ext uri="{FF2B5EF4-FFF2-40B4-BE49-F238E27FC236}">
                <a16:creationId xmlns:a16="http://schemas.microsoft.com/office/drawing/2014/main" id="{8BC44F75-F795-1458-567E-9F2C2C85DD0E}"/>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4722437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5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Im Strafverfahren gegen B wird der psychiatrische Gutachter G bestellt, welcher die Schuldfähigkeit des B beurteilen soll. Im Rahmen eines der Gespräche, die zwischen G und B zu diesem Zweck stattfinden, befragt er den B auch zum objektiven Ablauf der Tat, ohne ihn zuvor zu belehren. B schildert dem G daraufhin den Tatverlauf. In der Hauptverhandlung berichtet G dem Gericht als Zeuge von diesem „Geständnis“ und gibt dessen Inhalt wieder.</a:t>
            </a:r>
          </a:p>
          <a:p>
            <a:pPr algn="just">
              <a:lnSpc>
                <a:spcPct val="115000"/>
              </a:lnSpc>
            </a:pPr>
            <a:endParaRPr lang="de-DE" sz="1800" dirty="0">
              <a:ea typeface="Times New Roman" panose="02020603050405020304" pitchFamily="18" charset="0"/>
              <a:cs typeface="Arial" panose="020B0604020202020204" pitchFamily="34" charset="0"/>
            </a:endParaRPr>
          </a:p>
          <a:p>
            <a:pPr algn="just">
              <a:lnSpc>
                <a:spcPct val="115000"/>
              </a:lnSpc>
            </a:pPr>
            <a:r>
              <a:rPr lang="de-DE" sz="1800" b="1" dirty="0">
                <a:effectLst/>
                <a:latin typeface="Segoe UI" panose="020B0502040204020203" pitchFamily="34" charset="0"/>
                <a:ea typeface="Times New Roman" panose="02020603050405020304" pitchFamily="18" charset="0"/>
                <a:cs typeface="Arial" panose="020B0604020202020204" pitchFamily="34" charset="0"/>
              </a:rPr>
              <a:t>Bearbeitervermerk:</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Beide Teile der Aufgabe sind zu bearbeiten. In einem Gutachten, das auf alle aufgeworfenen Rechtsfragen eingeht, sind in der vorgegebenen Reihenfolge folgende Frage zu beantworten:</a:t>
            </a:r>
            <a:endParaRPr lang="de-DE" sz="1800" dirty="0">
              <a:latin typeface="Times New Roman" panose="02020603050405020304" pitchFamily="18" charset="0"/>
              <a:ea typeface="Times New Roman" panose="02020603050405020304" pitchFamily="18" charset="0"/>
            </a:endParaRPr>
          </a:p>
          <a:p>
            <a:pPr algn="just">
              <a:lnSpc>
                <a:spcPct val="115000"/>
              </a:lnSpc>
            </a:pP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b="1" dirty="0">
                <a:effectLst/>
                <a:latin typeface="Segoe UI" panose="020B0502040204020203" pitchFamily="34" charset="0"/>
                <a:ea typeface="Times New Roman" panose="02020603050405020304" pitchFamily="18" charset="0"/>
                <a:cs typeface="Arial" panose="020B0604020202020204" pitchFamily="34" charset="0"/>
              </a:rPr>
              <a:t>zu Teil II: </a:t>
            </a:r>
            <a:endParaRPr lang="de-DE" sz="1800" dirty="0">
              <a:effectLst/>
              <a:latin typeface="Times New Roman" panose="02020603050405020304" pitchFamily="18" charset="0"/>
              <a:ea typeface="Times New Roman" panose="02020603050405020304" pitchFamily="18" charset="0"/>
            </a:endParaRPr>
          </a:p>
          <a:p>
            <a:pPr algn="just"/>
            <a:r>
              <a:rPr lang="de-DE" sz="1800" dirty="0">
                <a:effectLst/>
                <a:latin typeface="Segoe UI" panose="020B0502040204020203" pitchFamily="34" charset="0"/>
                <a:ea typeface="Times New Roman" panose="02020603050405020304" pitchFamily="18" charset="0"/>
                <a:cs typeface="Arial" panose="020B0604020202020204" pitchFamily="34" charset="0"/>
              </a:rPr>
              <a:t>Darf das Gericht die Aussage des G verwerten, wenn er der Verwertung in der Hauptverhandlung widerspricht?</a:t>
            </a:r>
            <a:endParaRPr lang="de-DE" sz="1800" dirty="0">
              <a:effectLst/>
              <a:latin typeface="Times New Roman" panose="02020603050405020304" pitchFamily="18" charset="0"/>
              <a:ea typeface="Times New Roman" panose="02020603050405020304" pitchFamily="18"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51</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 – Teil II</a:t>
            </a:r>
          </a:p>
        </p:txBody>
      </p:sp>
      <p:sp>
        <p:nvSpPr>
          <p:cNvPr id="2" name="Fußzeilenplatzhalter 1">
            <a:extLst>
              <a:ext uri="{FF2B5EF4-FFF2-40B4-BE49-F238E27FC236}">
                <a16:creationId xmlns:a16="http://schemas.microsoft.com/office/drawing/2014/main" id="{3422BC81-180F-7D42-3BDB-2DA44B4474BB}"/>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5252956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52</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II  </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484784"/>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de-DE" sz="1600" dirty="0"/>
              <a:t>Ausgangspunkt: Sachverständiger überhaupt als Zeuge über Tatvorwurf vernehmbar? (+)</a:t>
            </a:r>
          </a:p>
          <a:p>
            <a:pPr marL="742950" lvl="1" indent="-285750" algn="just">
              <a:buFont typeface="Arial" panose="020B0604020202020204" pitchFamily="34" charset="0"/>
              <a:buChar char="•"/>
            </a:pPr>
            <a:r>
              <a:rPr lang="de-DE" sz="1600" dirty="0"/>
              <a:t>arg </a:t>
            </a:r>
            <a:r>
              <a:rPr lang="de-DE" sz="1600" dirty="0" err="1"/>
              <a:t>e</a:t>
            </a:r>
            <a:r>
              <a:rPr lang="de-DE" sz="1600" dirty="0"/>
              <a:t> § 74 I 2 StPO: Zeugenrolle eines Sachverständigen nicht ausgeschlossen</a:t>
            </a:r>
          </a:p>
          <a:p>
            <a:pPr marL="742950" lvl="1" indent="-285750" algn="just">
              <a:buFont typeface="Arial" panose="020B0604020202020204" pitchFamily="34" charset="0"/>
              <a:buChar char="•"/>
            </a:pPr>
            <a:r>
              <a:rPr lang="de-DE" sz="1600" dirty="0"/>
              <a:t>bei Vernehmung nicht über Befund-, sondern über sog. Zusatztatsachen kein Einbringen von Sachkunde, sondern Bericht über Wahrnehmungen (hier über das, was er von B gehört hat)</a:t>
            </a:r>
          </a:p>
          <a:p>
            <a:pPr lvl="2" algn="just"/>
            <a:endParaRPr lang="de-DE" sz="1600" dirty="0"/>
          </a:p>
          <a:p>
            <a:pPr algn="just"/>
            <a:r>
              <a:rPr lang="de-DE" sz="1600" dirty="0"/>
              <a:t>Vernehmung als „Zeuge vom Hörensagen“ problematisch? (-)</a:t>
            </a:r>
          </a:p>
          <a:p>
            <a:pPr marL="742950" lvl="1" indent="-285750" algn="just">
              <a:buFont typeface="Arial" panose="020B0604020202020204" pitchFamily="34" charset="0"/>
              <a:buChar char="•"/>
            </a:pPr>
            <a:r>
              <a:rPr lang="de-DE" sz="1600" dirty="0"/>
              <a:t>strenges Unmittelbarkeitsprinzip gilt nur hinsichtlich unzulässiger Ersetzung des Personal- durch einen Urkundenbeweis; hier aber gerade auch G Personalbeweis</a:t>
            </a:r>
          </a:p>
          <a:p>
            <a:pPr marL="742950" lvl="1" indent="-285750" algn="just">
              <a:buFont typeface="Arial" panose="020B0604020202020204" pitchFamily="34" charset="0"/>
              <a:buChar char="•"/>
            </a:pPr>
            <a:r>
              <a:rPr lang="de-DE" sz="1600" dirty="0"/>
              <a:t>u.U. zwar mit Blick auf Ausklärungspflicht (§ 244 II StPO) geboten, unmittelbares Beweismittel heranzuziehen; aber hier wegen Aussageverweigerungsrecht des B gerade gar kein unmittelbares Beweismittel vorhanden</a:t>
            </a:r>
          </a:p>
          <a:p>
            <a:pPr marL="742950" lvl="1" indent="-285750" algn="just">
              <a:buFont typeface="Arial" panose="020B0604020202020204" pitchFamily="34" charset="0"/>
              <a:buChar char="•"/>
            </a:pPr>
            <a:r>
              <a:rPr lang="de-DE" sz="1600" dirty="0"/>
              <a:t>auch Wertung des § 254 StPO steht nicht entgegen, der nach </a:t>
            </a:r>
            <a:r>
              <a:rPr lang="de-DE" sz="1600" dirty="0" err="1"/>
              <a:t>h.M</a:t>
            </a:r>
            <a:r>
              <a:rPr lang="de-DE" sz="1600" dirty="0"/>
              <a:t>. auch Vernehmung einer </a:t>
            </a:r>
            <a:r>
              <a:rPr lang="de-DE" sz="1600" dirty="0" err="1"/>
              <a:t>Verhörsperson</a:t>
            </a:r>
            <a:r>
              <a:rPr lang="de-DE" sz="1600" dirty="0"/>
              <a:t> zu lassen würde</a:t>
            </a:r>
          </a:p>
        </p:txBody>
      </p:sp>
      <p:sp>
        <p:nvSpPr>
          <p:cNvPr id="2" name="Fußzeilenplatzhalter 1">
            <a:extLst>
              <a:ext uri="{FF2B5EF4-FFF2-40B4-BE49-F238E27FC236}">
                <a16:creationId xmlns:a16="http://schemas.microsoft.com/office/drawing/2014/main" id="{8BC44F75-F795-1458-567E-9F2C2C85DD0E}"/>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161948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53</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II  </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56792"/>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Bef>
                <a:spcPts val="900"/>
              </a:spcBef>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Beweisverwertungsverbot wegen Verstoßes gegen Belehrungspflicht? (+/-)</a:t>
            </a:r>
            <a:endParaRPr lang="de-DE" sz="1600" dirty="0">
              <a:effectLst/>
              <a:latin typeface="Times New Roman" panose="02020603050405020304" pitchFamily="18" charset="0"/>
              <a:ea typeface="Times New Roman" panose="02020603050405020304" pitchFamily="18" charset="0"/>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zwar bei fehlender Belehrung in Fällen eines Verstoßes gegen § 136 I 2 StPO Beweisverwertungsverbot angenommen, wenn – wie hier – der Verwertung widersprochen worden ist</a:t>
            </a: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aber keine Vernehmung im technischen Sinne, daher keine direkte Anwendbarkeit</a:t>
            </a:r>
          </a:p>
          <a:p>
            <a:pPr lvl="1" algn="just">
              <a:lnSpc>
                <a:spcPct val="115000"/>
              </a:lnSpc>
              <a:spcBef>
                <a:spcPts val="240"/>
              </a:spcBef>
              <a:tabLst>
                <a:tab pos="2361565" algn="l"/>
              </a:tabLst>
            </a:pP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analoge Anwendung von § 136 I 2 StPO: vertretbar, da</a:t>
            </a:r>
            <a:endParaRPr lang="de-DE" sz="1600" dirty="0">
              <a:effectLst/>
              <a:latin typeface="Times New Roman" panose="02020603050405020304" pitchFamily="18" charset="0"/>
              <a:ea typeface="Times New Roman" panose="02020603050405020304" pitchFamily="18" charset="0"/>
              <a:cs typeface="Symbol" pitchFamily="2" charset="2"/>
            </a:endParaRPr>
          </a:p>
          <a:p>
            <a:pPr marL="685800" lvl="1" indent="-228600" algn="just">
              <a:lnSpc>
                <a:spcPct val="115000"/>
              </a:lnSpc>
              <a:spcBef>
                <a:spcPts val="240"/>
              </a:spcBef>
              <a:buSzPts val="1400"/>
              <a:buFont typeface="Symbol" pitchFamily="2" charset="2"/>
              <a:buChar char=""/>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hinsichtlich Zusatztatsachen planwidrige Regelungslücke und</a:t>
            </a:r>
            <a:endParaRPr lang="de-DE" sz="1600" dirty="0">
              <a:effectLst/>
              <a:latin typeface="Times"/>
              <a:ea typeface="Times New Roman" panose="02020603050405020304" pitchFamily="18" charset="0"/>
              <a:cs typeface="Symbol" pitchFamily="2" charset="2"/>
            </a:endParaRPr>
          </a:p>
          <a:p>
            <a:pPr marL="685800" lvl="1" indent="-228600" algn="just">
              <a:lnSpc>
                <a:spcPct val="115000"/>
              </a:lnSpc>
              <a:spcBef>
                <a:spcPts val="240"/>
              </a:spcBef>
              <a:buSzPts val="1400"/>
              <a:buFont typeface="Symbol" pitchFamily="2" charset="2"/>
              <a:buChar char=""/>
              <a:tabLst>
                <a:tab pos="366331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auch vergleichbar </a:t>
            </a:r>
            <a:r>
              <a:rPr lang="de-DE" sz="1600">
                <a:effectLst/>
                <a:latin typeface="Segoe UI" panose="020B0502040204020203" pitchFamily="34" charset="0"/>
                <a:ea typeface="Times New Roman" panose="02020603050405020304" pitchFamily="18" charset="0"/>
                <a:cs typeface="Times New Roman" panose="02020603050405020304" pitchFamily="18" charset="0"/>
              </a:rPr>
              <a:t>Interessenlage vertretbar</a:t>
            </a:r>
          </a:p>
          <a:p>
            <a:pPr lvl="1" algn="just">
              <a:lnSpc>
                <a:spcPct val="115000"/>
              </a:lnSpc>
              <a:spcBef>
                <a:spcPts val="240"/>
              </a:spcBef>
              <a:buSzPts val="1400"/>
              <a:tabLst>
                <a:tab pos="3663315" algn="l"/>
              </a:tabLst>
            </a:pPr>
            <a:endParaRPr lang="de-DE" sz="1600" dirty="0">
              <a:effectLst/>
              <a:latin typeface="Times"/>
              <a:ea typeface="Times New Roman" panose="02020603050405020304" pitchFamily="18" charset="0"/>
              <a:cs typeface="Symbol" pitchFamily="2" charset="2"/>
            </a:endParaRPr>
          </a:p>
          <a:p>
            <a:pPr marL="685800" lvl="1" indent="-228600" algn="just">
              <a:lnSpc>
                <a:spcPct val="115000"/>
              </a:lnSpc>
              <a:spcBef>
                <a:spcPts val="240"/>
              </a:spcBef>
              <a:buFont typeface="Symbol" pitchFamily="2" charset="2"/>
              <a:buChar char=""/>
              <a:tabLst>
                <a:tab pos="2361565" algn="l"/>
              </a:tabLst>
            </a:pPr>
            <a:r>
              <a:rPr lang="de-DE" sz="1600" dirty="0">
                <a:effectLst/>
                <a:latin typeface="Segoe UI" panose="020B0502040204020203" pitchFamily="34" charset="0"/>
                <a:ea typeface="Times New Roman" panose="02020603050405020304" pitchFamily="18" charset="0"/>
                <a:cs typeface="Times New Roman" panose="02020603050405020304" pitchFamily="18" charset="0"/>
              </a:rPr>
              <a:t>wenn nicht durch Analogie zu § 136 I 2 StPO ggf. auch mit fair-trial-Grundsatz begründbar</a:t>
            </a:r>
            <a:endParaRPr lang="de-DE" sz="1600" dirty="0">
              <a:effectLst/>
              <a:latin typeface="Times New Roman" panose="02020603050405020304" pitchFamily="18" charset="0"/>
              <a:ea typeface="Times New Roman" panose="02020603050405020304" pitchFamily="18" charset="0"/>
              <a:cs typeface="Symbol" pitchFamily="2" charset="2"/>
            </a:endParaRPr>
          </a:p>
        </p:txBody>
      </p:sp>
      <p:sp>
        <p:nvSpPr>
          <p:cNvPr id="2" name="Fußzeilenplatzhalter 1">
            <a:extLst>
              <a:ext uri="{FF2B5EF4-FFF2-40B4-BE49-F238E27FC236}">
                <a16:creationId xmlns:a16="http://schemas.microsoft.com/office/drawing/2014/main" id="{8BC44F75-F795-1458-567E-9F2C2C85DD0E}"/>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95862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4474" y="2060848"/>
            <a:ext cx="12187501" cy="695619"/>
          </a:xfrm>
        </p:spPr>
        <p:txBody>
          <a:bodyPr/>
          <a:lstStyle/>
          <a:p>
            <a:r>
              <a:rPr lang="de-DE" sz="4000" b="1" dirty="0"/>
              <a:t>Vielen Dank</a:t>
            </a:r>
          </a:p>
          <a:p>
            <a:r>
              <a:rPr lang="de-DE" sz="4000" b="1" dirty="0"/>
              <a:t>für Ihre Aufmerksamkeit!</a:t>
            </a:r>
          </a:p>
        </p:txBody>
      </p:sp>
      <p:sp>
        <p:nvSpPr>
          <p:cNvPr id="29699" name="Foliennummernplatzhalt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73B2BA6-DC72-4E84-9641-10F44EE435F2}" type="slidenum">
              <a:rPr lang="de-DE" altLang="de-DE" smtClean="0">
                <a:solidFill>
                  <a:schemeClr val="bg1"/>
                </a:solidFill>
                <a:latin typeface="Segoe UI" panose="020B0502040204020203" pitchFamily="34" charset="0"/>
              </a:rPr>
              <a:pPr/>
              <a:t>54</a:t>
            </a:fld>
            <a:endParaRPr lang="de-DE" altLang="de-DE">
              <a:solidFill>
                <a:schemeClr val="bg1"/>
              </a:solidFill>
              <a:latin typeface="Segoe UI" panose="020B0502040204020203" pitchFamily="34" charset="0"/>
            </a:endParaRPr>
          </a:p>
        </p:txBody>
      </p:sp>
    </p:spTree>
    <p:extLst>
      <p:ext uri="{BB962C8B-B14F-4D97-AF65-F5344CB8AC3E}">
        <p14:creationId xmlns:p14="http://schemas.microsoft.com/office/powerpoint/2010/main" val="337085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5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A und B sind dabei der Ansicht, ihr ursprünglicher Plan, den C möglichst lautlos zu töten, sei wegen der bisherigen Lautstärke des gesamten Vorfalls nicht mehr zu verwirklichen, wobei beide jedoch erkennen, dass sie dem C im unmittelbaren zeitlichen Zusammenhang noch tödliche Stiche hätten zufügen können. Sie haben aber inzwischen wegen der „Scherereien“ den Spaß an der Sache verloren. A und B gehen weiter zutreffend davon aus, dass sich C wegen seiner Stichwunde nicht in Lebensgefahr befindet und dass er in der Lage ist, selbstständig einen Arzt aufzusuchen.</a:t>
            </a:r>
            <a:endParaRPr lang="de-DE" sz="1800" dirty="0">
              <a:effectLst/>
              <a:latin typeface="Times New Roman" panose="02020603050405020304" pitchFamily="18" charset="0"/>
              <a:ea typeface="Times New Roman" panose="02020603050405020304" pitchFamily="18" charset="0"/>
            </a:endParaRPr>
          </a:p>
          <a:p>
            <a:pPr algn="just">
              <a:lnSpc>
                <a:spcPct val="114000"/>
              </a:lnSpc>
            </a:pPr>
            <a:endParaRPr lang="de-DE" sz="1800"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6</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 – Teil I</a:t>
            </a:r>
          </a:p>
        </p:txBody>
      </p:sp>
      <p:sp>
        <p:nvSpPr>
          <p:cNvPr id="2" name="Fußzeilenplatzhalter 1">
            <a:extLst>
              <a:ext uri="{FF2B5EF4-FFF2-40B4-BE49-F238E27FC236}">
                <a16:creationId xmlns:a16="http://schemas.microsoft.com/office/drawing/2014/main" id="{3422BC81-180F-7D42-3BDB-2DA44B4474BB}"/>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18584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5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Im Strafverfahren gegen B wird der psychiatrische Gutachter G bestellt, welcher die Schuldfähigkeit des B beurteilen soll. Im Rahmen eines der Gespräche, die zwischen G und B zu diesem Zweck stattfinden, befragt er den B auch zum objektiven Ablauf der Tat, ohne ihn zuvor zu belehren. B schildert dem G daraufhin den Tatverlauf. In der Hauptverhandlung berichtet G dem Gericht als Zeuge von diesem „Geständnis“ und gibt dessen Inhalt wieder.</a:t>
            </a:r>
            <a:endParaRPr lang="de-DE" sz="1800" dirty="0">
              <a:effectLst/>
              <a:latin typeface="Times New Roman" panose="02020603050405020304" pitchFamily="18" charset="0"/>
              <a:ea typeface="Times New Roman" panose="02020603050405020304" pitchFamily="18"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7</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 – Teil II</a:t>
            </a:r>
          </a:p>
        </p:txBody>
      </p:sp>
      <p:sp>
        <p:nvSpPr>
          <p:cNvPr id="2" name="Fußzeilenplatzhalter 1">
            <a:extLst>
              <a:ext uri="{FF2B5EF4-FFF2-40B4-BE49-F238E27FC236}">
                <a16:creationId xmlns:a16="http://schemas.microsoft.com/office/drawing/2014/main" id="{3422BC81-180F-7D42-3BDB-2DA44B4474BB}"/>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3525821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5" name="Textplatzhalter 3"/>
          <p:cNvSpPr>
            <a:spLocks noGrp="1"/>
          </p:cNvSpPr>
          <p:nvPr>
            <p:ph type="body" sz="quarter" idx="11"/>
          </p:nvPr>
        </p:nvSpPr>
        <p:spPr bwMode="auto">
          <a:xfrm>
            <a:off x="485056" y="1556792"/>
            <a:ext cx="10125794"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15000"/>
              </a:lnSpc>
            </a:pPr>
            <a:r>
              <a:rPr lang="de-DE" sz="1800" b="1" dirty="0">
                <a:effectLst/>
                <a:latin typeface="Segoe UI" panose="020B0502040204020203" pitchFamily="34" charset="0"/>
                <a:ea typeface="Times New Roman" panose="02020603050405020304" pitchFamily="18" charset="0"/>
                <a:cs typeface="Arial" panose="020B0604020202020204" pitchFamily="34" charset="0"/>
              </a:rPr>
              <a:t>Bearbeitervermerk:</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Beide Teile der Aufgabe sind zu bearbeiten. In einem Gutachten, das auf alle aufgeworfenen Rechtsfragen eingeht, sind in der vorgegebenen Reihenfolge folgende Fragen zu beantworten:</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endParaRPr lang="de-DE" sz="1800" b="1" dirty="0">
              <a:ea typeface="Times New Roman" panose="02020603050405020304" pitchFamily="18" charset="0"/>
              <a:cs typeface="Arial" panose="020B0604020202020204" pitchFamily="34" charset="0"/>
            </a:endParaRPr>
          </a:p>
          <a:p>
            <a:pPr algn="just">
              <a:lnSpc>
                <a:spcPct val="115000"/>
              </a:lnSpc>
            </a:pPr>
            <a:r>
              <a:rPr lang="de-DE" sz="1800" b="1" dirty="0">
                <a:effectLst/>
                <a:latin typeface="Segoe UI" panose="020B0502040204020203" pitchFamily="34" charset="0"/>
                <a:ea typeface="Times New Roman" panose="02020603050405020304" pitchFamily="18" charset="0"/>
                <a:cs typeface="Arial" panose="020B0604020202020204" pitchFamily="34" charset="0"/>
              </a:rPr>
              <a:t>zu Teil I:</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dirty="0">
                <a:effectLst/>
                <a:latin typeface="Segoe UI" panose="020B0502040204020203" pitchFamily="34" charset="0"/>
                <a:ea typeface="Times New Roman" panose="02020603050405020304" pitchFamily="18" charset="0"/>
                <a:cs typeface="Arial" panose="020B0604020202020204" pitchFamily="34" charset="0"/>
              </a:rPr>
              <a:t>Wie haben sich A, B und C nach dem StGB strafbar gemacht? Eventuell erforderliche Strafanträge sind gestellt.</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de-DE" sz="1800" dirty="0">
              <a:effectLst/>
              <a:latin typeface="Times New Roman" panose="02020603050405020304" pitchFamily="18" charset="0"/>
              <a:ea typeface="Times New Roman" panose="02020603050405020304" pitchFamily="18" charset="0"/>
            </a:endParaRPr>
          </a:p>
          <a:p>
            <a:pPr algn="just">
              <a:lnSpc>
                <a:spcPct val="115000"/>
              </a:lnSpc>
            </a:pPr>
            <a:r>
              <a:rPr lang="de-DE" sz="1800" b="1" dirty="0">
                <a:effectLst/>
                <a:latin typeface="Segoe UI" panose="020B0502040204020203" pitchFamily="34" charset="0"/>
                <a:ea typeface="Times New Roman" panose="02020603050405020304" pitchFamily="18" charset="0"/>
                <a:cs typeface="Arial" panose="020B0604020202020204" pitchFamily="34" charset="0"/>
              </a:rPr>
              <a:t>zu Teil II: </a:t>
            </a:r>
            <a:endParaRPr lang="de-DE" sz="1800" dirty="0">
              <a:effectLst/>
              <a:latin typeface="Times New Roman" panose="02020603050405020304" pitchFamily="18" charset="0"/>
              <a:ea typeface="Times New Roman" panose="02020603050405020304" pitchFamily="18" charset="0"/>
            </a:endParaRPr>
          </a:p>
          <a:p>
            <a:pPr algn="just"/>
            <a:r>
              <a:rPr lang="de-DE" sz="1800" dirty="0">
                <a:effectLst/>
                <a:latin typeface="Segoe UI" panose="020B0502040204020203" pitchFamily="34" charset="0"/>
                <a:ea typeface="Times New Roman" panose="02020603050405020304" pitchFamily="18" charset="0"/>
                <a:cs typeface="Arial" panose="020B0604020202020204" pitchFamily="34" charset="0"/>
              </a:rPr>
              <a:t>Darf das Gericht die Aussage des G verwerten, wenn er der Verwertung in der Hauptverhandlung widerspricht?</a:t>
            </a:r>
            <a:r>
              <a:rPr lang="de-DE" sz="1400" dirty="0">
                <a:effectLst/>
              </a:rPr>
              <a:t> </a:t>
            </a:r>
            <a:endParaRPr lang="de-DE" sz="1800" dirty="0">
              <a:effectLst/>
              <a:latin typeface="Times New Roman" panose="02020603050405020304" pitchFamily="18" charset="0"/>
              <a:ea typeface="Times New Roman" panose="02020603050405020304" pitchFamily="18" charset="0"/>
            </a:endParaRP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8</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10131474"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Sachverhalt</a:t>
            </a:r>
          </a:p>
        </p:txBody>
      </p:sp>
      <p:sp>
        <p:nvSpPr>
          <p:cNvPr id="2" name="Fußzeilenplatzhalter 1">
            <a:extLst>
              <a:ext uri="{FF2B5EF4-FFF2-40B4-BE49-F238E27FC236}">
                <a16:creationId xmlns:a16="http://schemas.microsoft.com/office/drawing/2014/main" id="{3422BC81-180F-7D42-3BDB-2DA44B4474BB}"/>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4256861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66936"/>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EKK-Besprechung </a:t>
            </a:r>
            <a:r>
              <a:rPr lang="de-DE" altLang="de-DE" dirty="0" err="1"/>
              <a:t>StrafR</a:t>
            </a:r>
            <a:endParaRPr lang="de-DE" altLang="de-DE"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9</a:t>
            </a:fld>
            <a:endParaRPr lang="de-DE" altLang="de-DE" dirty="0">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972017"/>
            <a:ext cx="9937105"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Lösungsvorschlag – Teil I</a:t>
            </a:r>
          </a:p>
        </p:txBody>
      </p:sp>
      <p:sp>
        <p:nvSpPr>
          <p:cNvPr id="9" name="Textplatzhalter 3">
            <a:extLst>
              <a:ext uri="{FF2B5EF4-FFF2-40B4-BE49-F238E27FC236}">
                <a16:creationId xmlns:a16="http://schemas.microsoft.com/office/drawing/2014/main" id="{478205AB-B47B-CD4D-8F2B-0C71C2C533B6}"/>
              </a:ext>
            </a:extLst>
          </p:cNvPr>
          <p:cNvSpPr txBox="1">
            <a:spLocks/>
          </p:cNvSpPr>
          <p:nvPr/>
        </p:nvSpPr>
        <p:spPr bwMode="auto">
          <a:xfrm>
            <a:off x="479376" y="1525488"/>
            <a:ext cx="10131474" cy="449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marL="0" marR="0" indent="-342900" algn="l" defTabSz="457200" rtl="0" eaLnBrk="0" fontAlgn="base" latinLnBrk="0" hangingPunct="0">
              <a:lnSpc>
                <a:spcPct val="150000"/>
              </a:lnSpc>
              <a:spcBef>
                <a:spcPct val="20000"/>
              </a:spcBef>
              <a:spcAft>
                <a:spcPct val="0"/>
              </a:spcAft>
              <a:buClrTx/>
              <a:buSzTx/>
              <a:buFontTx/>
              <a:buNone/>
              <a:tabLst/>
              <a:defRPr sz="2400" kern="1200">
                <a:solidFill>
                  <a:schemeClr val="tx2"/>
                </a:solidFill>
                <a:latin typeface="Segoe UI" panose="020B0502040204020203" pitchFamily="34" charset="0"/>
                <a:ea typeface="+mn-ea"/>
                <a:cs typeface="Segoe UI" panose="020B0502040204020203" pitchFamily="34" charset="0"/>
              </a:defRPr>
            </a:lvl1pPr>
            <a:lvl2pPr marL="4572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2pPr>
            <a:lvl3pPr marL="9144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3pPr>
            <a:lvl4pPr marL="13716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4pPr>
            <a:lvl5pPr marL="1828800" indent="0" algn="l" defTabSz="457200" rtl="0" eaLnBrk="0" fontAlgn="base" hangingPunct="0">
              <a:spcBef>
                <a:spcPct val="20000"/>
              </a:spcBef>
              <a:spcAft>
                <a:spcPct val="0"/>
              </a:spcAft>
              <a:buFontTx/>
              <a:buNone/>
              <a:defRPr sz="1800" kern="1200">
                <a:solidFill>
                  <a:schemeClr val="tx2"/>
                </a:solidFill>
                <a:latin typeface="Segoe UI" panose="020B0502040204020203" pitchFamily="34" charset="0"/>
                <a:ea typeface="+mn-ea"/>
                <a:cs typeface="Segoe UI"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de-DE" sz="1600" b="1" dirty="0"/>
              <a:t>1. Tatkomplex: Das Gelangen ins Haus</a:t>
            </a:r>
          </a:p>
          <a:p>
            <a:pPr algn="just"/>
            <a:r>
              <a:rPr lang="de-DE" sz="1600" b="1" dirty="0"/>
              <a:t>A. Strafbarkeit des A</a:t>
            </a:r>
          </a:p>
          <a:p>
            <a:pPr algn="just"/>
            <a:r>
              <a:rPr lang="de-DE" sz="1600" b="1" dirty="0"/>
              <a:t>I.  §§ 242, 243 I 2 Nr. 1 StGB </a:t>
            </a:r>
          </a:p>
          <a:p>
            <a:pPr algn="just"/>
            <a:r>
              <a:rPr lang="de-DE" sz="1600" dirty="0"/>
              <a:t>1. Tatbestand</a:t>
            </a:r>
          </a:p>
          <a:p>
            <a:pPr algn="just"/>
            <a:r>
              <a:rPr lang="de-DE" sz="1600" dirty="0"/>
              <a:t>a) Objektiver Tatbestand</a:t>
            </a:r>
          </a:p>
          <a:p>
            <a:pPr algn="just"/>
            <a:r>
              <a:rPr lang="de-DE" sz="1600" dirty="0"/>
              <a:t>	Tatobjekt:</a:t>
            </a:r>
          </a:p>
          <a:p>
            <a:pPr marL="1200150" lvl="2" indent="-285750" algn="just">
              <a:buFont typeface="Arial" panose="020B0604020202020204" pitchFamily="34" charset="0"/>
              <a:buChar char="•"/>
            </a:pPr>
            <a:r>
              <a:rPr lang="de-DE" sz="1600" dirty="0"/>
              <a:t>Schlüssel als Sache (+)</a:t>
            </a:r>
          </a:p>
          <a:p>
            <a:pPr marL="1200150" lvl="2" indent="-285750" algn="just">
              <a:buFont typeface="Arial" panose="020B0604020202020204" pitchFamily="34" charset="0"/>
              <a:buChar char="•"/>
            </a:pPr>
            <a:r>
              <a:rPr lang="de-DE" sz="1600" dirty="0"/>
              <a:t>beweglich (+)</a:t>
            </a:r>
          </a:p>
          <a:p>
            <a:pPr marL="1200150" lvl="2" indent="-285750" algn="just">
              <a:buFont typeface="Arial" panose="020B0604020202020204" pitchFamily="34" charset="0"/>
              <a:buChar char="•"/>
            </a:pPr>
            <a:r>
              <a:rPr lang="de-DE" sz="1600" dirty="0"/>
              <a:t>fremd: im Eigentum des H stehend</a:t>
            </a:r>
          </a:p>
        </p:txBody>
      </p:sp>
      <p:sp>
        <p:nvSpPr>
          <p:cNvPr id="2" name="Fußzeilenplatzhalter 1">
            <a:extLst>
              <a:ext uri="{FF2B5EF4-FFF2-40B4-BE49-F238E27FC236}">
                <a16:creationId xmlns:a16="http://schemas.microsoft.com/office/drawing/2014/main" id="{2F17CBF4-8C5B-2268-6079-10C0FDD91549}"/>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EKK </a:t>
            </a:r>
            <a:r>
              <a:rPr lang="de-DE" altLang="de-DE" dirty="0" err="1">
                <a:solidFill>
                  <a:schemeClr val="bg1"/>
                </a:solidFill>
                <a:latin typeface="Segoe UI" panose="020B0502040204020203" pitchFamily="34" charset="0"/>
              </a:rPr>
              <a:t>SoSe</a:t>
            </a:r>
            <a:r>
              <a:rPr lang="de-DE" altLang="de-DE" dirty="0">
                <a:solidFill>
                  <a:schemeClr val="bg1"/>
                </a:solidFill>
                <a:latin typeface="Segoe UI" panose="020B0502040204020203" pitchFamily="34" charset="0"/>
              </a:rPr>
              <a:t> 23 StrafR – Besprechung Klausur  – LS Prof. Dr. Oğlakcıoğlu</a:t>
            </a:r>
          </a:p>
        </p:txBody>
      </p:sp>
    </p:spTree>
    <p:extLst>
      <p:ext uri="{BB962C8B-B14F-4D97-AF65-F5344CB8AC3E}">
        <p14:creationId xmlns:p14="http://schemas.microsoft.com/office/powerpoint/2010/main" val="255778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Design">
  <a:themeElements>
    <a:clrScheme name="Benutzerdefiniert 1">
      <a:dk1>
        <a:sysClr val="windowText" lastClr="000000"/>
      </a:dk1>
      <a:lt1>
        <a:sysClr val="window" lastClr="FFFFFF"/>
      </a:lt1>
      <a:dk2>
        <a:srgbClr val="004877"/>
      </a:dk2>
      <a:lt2>
        <a:srgbClr val="E6E6E6"/>
      </a:lt2>
      <a:accent1>
        <a:srgbClr val="C82254"/>
      </a:accent1>
      <a:accent2>
        <a:srgbClr val="D7DF23"/>
      </a:accent2>
      <a:accent3>
        <a:srgbClr val="01283F"/>
      </a:accent3>
      <a:accent4>
        <a:srgbClr val="BEBEBE"/>
      </a:accent4>
      <a:accent5>
        <a:srgbClr val="919191"/>
      </a:accent5>
      <a:accent6>
        <a:srgbClr val="BEBEBE"/>
      </a:accent6>
      <a:hlink>
        <a:srgbClr val="0000FF"/>
      </a:hlink>
      <a:folHlink>
        <a:srgbClr val="8DB3E2"/>
      </a:folHlink>
    </a:clrScheme>
    <a:fontScheme name="1_Office-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6084</Words>
  <Application>Microsoft Macintosh PowerPoint</Application>
  <PresentationFormat>Breitbild</PresentationFormat>
  <Paragraphs>792</Paragraphs>
  <Slides>54</Slides>
  <Notes>3</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54</vt:i4>
      </vt:variant>
    </vt:vector>
  </HeadingPairs>
  <TitlesOfParts>
    <vt:vector size="65" baseType="lpstr">
      <vt:lpstr>Arial</vt:lpstr>
      <vt:lpstr>Calibri</vt:lpstr>
      <vt:lpstr>Franklin Gothic Book</vt:lpstr>
      <vt:lpstr>Lucida Grande</vt:lpstr>
      <vt:lpstr>Segoe UI</vt:lpstr>
      <vt:lpstr>Symbol</vt:lpstr>
      <vt:lpstr>Times</vt:lpstr>
      <vt:lpstr>Times New Roman</vt:lpstr>
      <vt:lpstr>Verdana</vt:lpstr>
      <vt:lpstr>Wingdings</vt:lpstr>
      <vt:lpstr>1_Office-Design</vt:lpstr>
      <vt:lpstr>Examensklausurenkurs SoSe 23 Strafrecht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mws</dc:creator>
  <cp:lastModifiedBy>Microsoft Office User</cp:lastModifiedBy>
  <cp:revision>307</cp:revision>
  <dcterms:created xsi:type="dcterms:W3CDTF">2010-05-03T10:36:49Z</dcterms:created>
  <dcterms:modified xsi:type="dcterms:W3CDTF">2023-06-16T11:43:53Z</dcterms:modified>
</cp:coreProperties>
</file>