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24"/>
  </p:notesMasterIdLst>
  <p:sldIdLst>
    <p:sldId id="256" r:id="rId2"/>
    <p:sldId id="313" r:id="rId3"/>
    <p:sldId id="314" r:id="rId4"/>
    <p:sldId id="333" r:id="rId5"/>
    <p:sldId id="316" r:id="rId6"/>
    <p:sldId id="317" r:id="rId7"/>
    <p:sldId id="319" r:id="rId8"/>
    <p:sldId id="342" r:id="rId9"/>
    <p:sldId id="343" r:id="rId10"/>
    <p:sldId id="335" r:id="rId11"/>
    <p:sldId id="323" r:id="rId12"/>
    <p:sldId id="336" r:id="rId13"/>
    <p:sldId id="337" r:id="rId14"/>
    <p:sldId id="338" r:id="rId15"/>
    <p:sldId id="326" r:id="rId16"/>
    <p:sldId id="339" r:id="rId17"/>
    <p:sldId id="340" r:id="rId18"/>
    <p:sldId id="341" r:id="rId19"/>
    <p:sldId id="329" r:id="rId20"/>
    <p:sldId id="330" r:id="rId21"/>
    <p:sldId id="331" r:id="rId22"/>
    <p:sldId id="344" r:id="rId2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ald" initials="R" lastIdx="3" clrIdx="0"/>
  <p:cmAuthor id="1" name="Christoph Sorge" initials="CS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FFFFF"/>
    <a:srgbClr val="4F81BD"/>
    <a:srgbClr val="D9D9D9"/>
    <a:srgbClr val="D0D8E8"/>
    <a:srgbClr val="D4D4D4"/>
    <a:srgbClr val="E9EDF4"/>
    <a:srgbClr val="E8CC4F"/>
    <a:srgbClr val="E8F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86576" autoAdjust="0"/>
  </p:normalViewPr>
  <p:slideViewPr>
    <p:cSldViewPr>
      <p:cViewPr varScale="1">
        <p:scale>
          <a:sx n="98" d="100"/>
          <a:sy n="98" d="100"/>
        </p:scale>
        <p:origin x="22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44" y="-13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7328854-AB31-446B-8289-97C6F8525E09}" type="datetimeFigureOut">
              <a:rPr lang="de-DE" smtClean="0"/>
              <a:pPr/>
              <a:t>05.04.2017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9293" y="125488"/>
            <a:ext cx="6858048" cy="514460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6378" y="5474495"/>
            <a:ext cx="6429420" cy="3992521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7BEB12F-DC35-4BB3-950E-A64C0C5D3A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30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24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1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86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81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978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059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033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44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152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94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170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291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87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8762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493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43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19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9550" y="125413"/>
            <a:ext cx="6858000" cy="5145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B12F-DC35-4BB3-950E-A64C0C5D3A0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29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1" descr="Eule_ppt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3" y="3642121"/>
            <a:ext cx="2352675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2800" b="1" kern="1200" dirty="0" smtClean="0">
                <a:solidFill>
                  <a:srgbClr val="002664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77072"/>
            <a:ext cx="6400800" cy="156172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Autoren</a:t>
            </a:r>
            <a:endParaRPr lang="de-DE" dirty="0"/>
          </a:p>
        </p:txBody>
      </p:sp>
      <p:sp>
        <p:nvSpPr>
          <p:cNvPr id="7" name="Rectangle 44"/>
          <p:cNvSpPr>
            <a:spLocks noChangeArrowheads="1"/>
          </p:cNvSpPr>
          <p:nvPr userDrawn="1"/>
        </p:nvSpPr>
        <p:spPr bwMode="auto">
          <a:xfrm>
            <a:off x="0" y="1444625"/>
            <a:ext cx="9144000" cy="4508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1" dirty="0">
              <a:solidFill>
                <a:srgbClr val="0E1B44"/>
              </a:solidFill>
              <a:latin typeface="Times" pitchFamily="28" charset="0"/>
              <a:ea typeface="ＭＳ Ｐゴシック" pitchFamily="1" charset="-128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 userDrawn="1"/>
        </p:nvSpPr>
        <p:spPr bwMode="auto">
          <a:xfrm>
            <a:off x="2627784" y="6165304"/>
            <a:ext cx="54291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baseline="30000" dirty="0" smtClean="0">
                <a:solidFill>
                  <a:srgbClr val="002664"/>
                </a:solidFill>
                <a:ea typeface="ＭＳ Ｐゴシック"/>
                <a:cs typeface="Arial" charset="0"/>
              </a:rPr>
              <a:t>1</a:t>
            </a:r>
            <a:r>
              <a:rPr lang="de-DE" sz="1200" dirty="0" smtClean="0">
                <a:solidFill>
                  <a:srgbClr val="002664"/>
                </a:solidFill>
                <a:ea typeface="ＭＳ Ｐゴシック"/>
                <a:cs typeface="Arial" charset="0"/>
              </a:rPr>
              <a:t>juris-Stiftungsprofessur für Rechtsinformatik, Universität des Saarlandes, </a:t>
            </a:r>
            <a:r>
              <a:rPr lang="de-DE" sz="1200" kern="1200" dirty="0" smtClean="0">
                <a:solidFill>
                  <a:srgbClr val="002664"/>
                </a:solidFill>
                <a:latin typeface="+mn-lt"/>
                <a:ea typeface="ＭＳ Ｐゴシック"/>
                <a:cs typeface="Arial" charset="0"/>
              </a:rPr>
              <a:t>Fakultät R</a:t>
            </a:r>
          </a:p>
          <a:p>
            <a:pPr algn="l">
              <a:defRPr/>
            </a:pPr>
            <a:r>
              <a:rPr lang="de-DE" sz="1200" kern="1200" baseline="30000" dirty="0" smtClean="0">
                <a:solidFill>
                  <a:srgbClr val="002664"/>
                </a:solidFill>
                <a:latin typeface="+mn-lt"/>
                <a:ea typeface="ＭＳ Ｐゴシック"/>
                <a:cs typeface="Arial" charset="0"/>
              </a:rPr>
              <a:t>2</a:t>
            </a:r>
            <a:r>
              <a:rPr lang="de-DE" sz="1200" kern="1200" dirty="0" smtClean="0">
                <a:solidFill>
                  <a:srgbClr val="002664"/>
                </a:solidFill>
                <a:latin typeface="+mn-lt"/>
                <a:ea typeface="ＭＳ Ｐゴシック"/>
                <a:cs typeface="Arial" charset="0"/>
              </a:rPr>
              <a:t>Kanzlei</a:t>
            </a:r>
            <a:r>
              <a:rPr lang="de-DE" sz="1200" kern="1200" baseline="0" dirty="0" smtClean="0">
                <a:solidFill>
                  <a:srgbClr val="002664"/>
                </a:solidFill>
                <a:latin typeface="+mn-lt"/>
                <a:ea typeface="ＭＳ Ｐゴシック"/>
                <a:cs typeface="Arial" charset="0"/>
              </a:rPr>
              <a:t> </a:t>
            </a:r>
            <a:r>
              <a:rPr lang="de-DE" sz="1200" kern="1200" baseline="0" dirty="0" err="1" smtClean="0">
                <a:solidFill>
                  <a:srgbClr val="002664"/>
                </a:solidFill>
                <a:latin typeface="+mn-lt"/>
                <a:ea typeface="ＭＳ Ｐゴシック"/>
                <a:cs typeface="Arial" charset="0"/>
              </a:rPr>
              <a:t>Ory</a:t>
            </a:r>
            <a:endParaRPr lang="de-DE" sz="1200" kern="1200" dirty="0">
              <a:solidFill>
                <a:srgbClr val="002664"/>
              </a:solidFill>
              <a:latin typeface="+mn-lt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7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ChangeArrowheads="1"/>
          </p:cNvSpPr>
          <p:nvPr userDrawn="1"/>
        </p:nvSpPr>
        <p:spPr bwMode="auto">
          <a:xfrm>
            <a:off x="0" y="484629"/>
            <a:ext cx="9144000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/>
              <a:cs typeface="ＭＳ Ｐゴシック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432" y="475108"/>
            <a:ext cx="8204368" cy="428620"/>
          </a:xfrm>
        </p:spPr>
        <p:txBody>
          <a:bodyPr/>
          <a:lstStyle>
            <a:lvl1pPr>
              <a:defRPr lang="de-DE" sz="2400" b="1" kern="1200" dirty="0" smtClean="0">
                <a:solidFill>
                  <a:srgbClr val="002664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700808"/>
            <a:ext cx="8229600" cy="4849264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3972" y="6643710"/>
            <a:ext cx="1571636" cy="21429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IRIS 2017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75102" y="6643710"/>
            <a:ext cx="633402" cy="214290"/>
          </a:xfrm>
        </p:spPr>
        <p:txBody>
          <a:bodyPr/>
          <a:lstStyle/>
          <a:p>
            <a:fld id="{1E470DAB-3EE8-4B9F-A4AF-19A07ECBD74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 Box 39"/>
          <p:cNvSpPr txBox="1">
            <a:spLocks noChangeArrowheads="1"/>
          </p:cNvSpPr>
          <p:nvPr userDrawn="1"/>
        </p:nvSpPr>
        <p:spPr bwMode="auto">
          <a:xfrm>
            <a:off x="4644008" y="61913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1000" dirty="0" err="1" smtClean="0">
                <a:solidFill>
                  <a:srgbClr val="002664"/>
                </a:solidFill>
                <a:ea typeface="ＭＳ Ｐゴシック"/>
                <a:cs typeface="Arial" charset="0"/>
              </a:rPr>
              <a:t>juris</a:t>
            </a:r>
            <a:r>
              <a:rPr lang="de-DE" sz="1000" dirty="0" smtClean="0">
                <a:solidFill>
                  <a:srgbClr val="002664"/>
                </a:solidFill>
                <a:ea typeface="ＭＳ Ｐゴシック"/>
                <a:cs typeface="Arial" charset="0"/>
              </a:rPr>
              <a:t>-Stiftungsprofessur für Rechtsinformatik, Universität des Saarlandes, Fakultät R</a:t>
            </a:r>
          </a:p>
          <a:p>
            <a:pPr algn="l">
              <a:defRPr/>
            </a:pPr>
            <a:r>
              <a:rPr lang="de-DE" sz="1000" dirty="0" smtClean="0">
                <a:solidFill>
                  <a:srgbClr val="002664"/>
                </a:solidFill>
                <a:ea typeface="ＭＳ Ｐゴシック"/>
                <a:cs typeface="Arial" charset="0"/>
              </a:rPr>
              <a:t>Kanzlei </a:t>
            </a:r>
            <a:r>
              <a:rPr lang="de-DE" sz="1000" dirty="0" err="1" smtClean="0">
                <a:solidFill>
                  <a:srgbClr val="002664"/>
                </a:solidFill>
                <a:ea typeface="ＭＳ Ｐゴシック"/>
                <a:cs typeface="Arial" charset="0"/>
              </a:rPr>
              <a:t>Ory</a:t>
            </a:r>
            <a:endParaRPr lang="de-DE" sz="1000" dirty="0">
              <a:solidFill>
                <a:srgbClr val="002664"/>
              </a:solidFill>
              <a:ea typeface="ＭＳ Ｐゴシック"/>
              <a:cs typeface="Arial" charset="0"/>
            </a:endParaRPr>
          </a:p>
        </p:txBody>
      </p:sp>
      <p:pic>
        <p:nvPicPr>
          <p:cNvPr id="1026" name="Picture 2" descr="https://upload.wikimedia.org/wikipedia/de/thumb/b/bc/Logo-Universit%C3%A4t_des_Saarlandes.svg/520px-Logo-Universit%C3%A4t_des_Saarlandes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863"/>
            <a:ext cx="990748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073668"/>
            <a:ext cx="8219256" cy="457200"/>
          </a:xfrm>
        </p:spPr>
        <p:txBody>
          <a:bodyPr/>
          <a:lstStyle>
            <a:lvl1pPr marL="0" indent="0">
              <a:buNone/>
              <a:defRPr sz="24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Überschrift durch Klicken bearbeiten</a:t>
            </a:r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17" y="-27384"/>
            <a:ext cx="975092" cy="54984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44" y="50528"/>
            <a:ext cx="1321921" cy="3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8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Unbenannt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 descr="Unbenannt-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779463" y="6621463"/>
            <a:ext cx="1735137" cy="236537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r>
              <a:rPr lang="de-DE" dirty="0" smtClean="0"/>
              <a:t>IRIS 2017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2514600" y="6611938"/>
            <a:ext cx="361950" cy="246062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3955817-1132-479B-A8DC-15A4C6928B5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40213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r>
              <a:rPr lang="de-DE" dirty="0" smtClean="0"/>
              <a:t>IRIS 2017</a:t>
            </a:r>
            <a:endParaRPr lang="de-DE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82C1C16-CA2D-4605-953C-B35B669346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5731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IRIS 2017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1-</a:t>
            </a:r>
            <a:fld id="{0E2E82C4-EB8A-4578-8431-0E52392CFF4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0066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IRIS 2017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5-</a:t>
            </a:r>
            <a:fld id="{E2DE18AF-3F3F-4F0F-8D45-28136CE91DF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7909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428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Sommer 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0DAB-3EE8-4B9F-A4AF-19A07ECBD74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98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findicons.com/icon/86771/database_3" TargetMode="External"/><Relationship Id="rId18" Type="http://schemas.openxmlformats.org/officeDocument/2006/relationships/hyperlink" Target="http://findicons.com/icon/185522/network_server" TargetMode="External"/><Relationship Id="rId3" Type="http://schemas.openxmlformats.org/officeDocument/2006/relationships/image" Target="../media/image10.png"/><Relationship Id="rId21" Type="http://schemas.openxmlformats.org/officeDocument/2006/relationships/hyperlink" Target="http://findicons.com/icon/226890/personal" TargetMode="External"/><Relationship Id="rId7" Type="http://schemas.openxmlformats.org/officeDocument/2006/relationships/image" Target="../media/image14.png"/><Relationship Id="rId12" Type="http://schemas.openxmlformats.org/officeDocument/2006/relationships/hyperlink" Target="http://findicons.com/icon/51302/open_folder" TargetMode="External"/><Relationship Id="rId17" Type="http://schemas.openxmlformats.org/officeDocument/2006/relationships/hyperlink" Target="https://www.gnu.org/licenses/dsl.html" TargetMode="External"/><Relationship Id="rId2" Type="http://schemas.openxmlformats.org/officeDocument/2006/relationships/image" Target="../media/image15.png"/><Relationship Id="rId16" Type="http://schemas.openxmlformats.org/officeDocument/2006/relationships/hyperlink" Target="http://icones.pro/en/beos-lock-png-image.html" TargetMode="External"/><Relationship Id="rId20" Type="http://schemas.openxmlformats.org/officeDocument/2006/relationships/hyperlink" Target="http://findicons.com/icon/237875/docu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5" Type="http://schemas.openxmlformats.org/officeDocument/2006/relationships/hyperlink" Target="http://findicons.com/icon/51327/e_mail" TargetMode="External"/><Relationship Id="rId23" Type="http://schemas.openxmlformats.org/officeDocument/2006/relationships/hyperlink" Target="http://findicons.com/icon/64627/user_male" TargetMode="External"/><Relationship Id="rId10" Type="http://schemas.openxmlformats.org/officeDocument/2006/relationships/image" Target="../media/image22.png"/><Relationship Id="rId19" Type="http://schemas.openxmlformats.org/officeDocument/2006/relationships/hyperlink" Target="https://www.gnu.org/licenses/gpl.html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12.png"/><Relationship Id="rId14" Type="http://schemas.openxmlformats.org/officeDocument/2006/relationships/hyperlink" Target="http://findicons.com/icon/22141/pre_mail" TargetMode="External"/><Relationship Id="rId22" Type="http://schemas.openxmlformats.org/officeDocument/2006/relationships/hyperlink" Target="http://findicons.com/icon/64633/user_femal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79512" y="1711276"/>
            <a:ext cx="8784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</a:pPr>
            <a:r>
              <a:rPr lang="de-DE" dirty="0" smtClean="0"/>
              <a:t>Mail vom Rechtsanwalt?</a:t>
            </a:r>
            <a:br>
              <a:rPr lang="de-DE" dirty="0" smtClean="0"/>
            </a:br>
            <a:r>
              <a:rPr lang="de-DE" dirty="0" smtClean="0"/>
              <a:t>Herausforderungen sicherer Mandantenkommunikation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Dominik Leibenger</a:t>
            </a:r>
            <a:r>
              <a:rPr lang="de-DE" baseline="30000" dirty="0" smtClean="0"/>
              <a:t>1</a:t>
            </a:r>
            <a:endParaRPr lang="de-DE" dirty="0" smtClean="0"/>
          </a:p>
          <a:p>
            <a:r>
              <a:rPr lang="de-DE" dirty="0" smtClean="0"/>
              <a:t>Stephan Ory</a:t>
            </a:r>
            <a:r>
              <a:rPr lang="de-DE" baseline="30000" dirty="0" smtClean="0"/>
              <a:t>2</a:t>
            </a:r>
            <a:endParaRPr lang="de-DE" dirty="0" smtClean="0"/>
          </a:p>
          <a:p>
            <a:r>
              <a:rPr lang="de-DE" dirty="0" smtClean="0"/>
              <a:t>Christoph Sorge</a:t>
            </a:r>
            <a:r>
              <a:rPr lang="de-DE" baseline="30000" dirty="0" smtClean="0"/>
              <a:t>1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91" y="332656"/>
            <a:ext cx="2169618" cy="6222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5542"/>
            <a:ext cx="1444849" cy="6322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52496"/>
            <a:ext cx="1690694" cy="953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hteck 162"/>
          <p:cNvSpPr/>
          <p:nvPr/>
        </p:nvSpPr>
        <p:spPr>
          <a:xfrm>
            <a:off x="6084168" y="1124744"/>
            <a:ext cx="3240360" cy="5904656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Nutzer-Login – </a:t>
            </a:r>
            <a:r>
              <a:rPr lang="de-DE" dirty="0" smtClean="0">
                <a:solidFill>
                  <a:srgbClr val="FF0000"/>
                </a:solidFill>
              </a:rPr>
              <a:t>klassisch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71235"/>
            <a:ext cx="2466975" cy="2809875"/>
          </a:xfrm>
          <a:prstGeom prst="rect">
            <a:avLst/>
          </a:prstGeom>
        </p:spPr>
      </p:pic>
      <p:cxnSp>
        <p:nvCxnSpPr>
          <p:cNvPr id="13" name="Gerade Verbindung mit Pfeil 12"/>
          <p:cNvCxnSpPr>
            <a:stCxn id="22" idx="0"/>
            <a:endCxn id="21" idx="2"/>
          </p:cNvCxnSpPr>
          <p:nvPr/>
        </p:nvCxnSpPr>
        <p:spPr>
          <a:xfrm flipV="1">
            <a:off x="7701878" y="3830261"/>
            <a:ext cx="0" cy="10508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pieren 41"/>
          <p:cNvGrpSpPr/>
          <p:nvPr/>
        </p:nvGrpSpPr>
        <p:grpSpPr>
          <a:xfrm>
            <a:off x="6539296" y="1600138"/>
            <a:ext cx="2147504" cy="696890"/>
            <a:chOff x="6539296" y="5013176"/>
            <a:chExt cx="2147504" cy="696890"/>
          </a:xfrm>
        </p:grpSpPr>
        <p:sp>
          <p:nvSpPr>
            <p:cNvPr id="16" name="Rechteck 15"/>
            <p:cNvSpPr/>
            <p:nvPr/>
          </p:nvSpPr>
          <p:spPr>
            <a:xfrm>
              <a:off x="7250992" y="5013176"/>
              <a:ext cx="1435808" cy="6968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600" dirty="0" smtClean="0"/>
                <a:t>PBKDF2</a:t>
              </a:r>
              <a:endParaRPr lang="en-GB" sz="2600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539296" y="5013176"/>
              <a:ext cx="711696" cy="3484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Pass</a:t>
              </a:r>
              <a:endParaRPr lang="en-GB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539296" y="5361621"/>
              <a:ext cx="711696" cy="3484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Salt</a:t>
              </a:r>
              <a:endParaRPr lang="en-GB" dirty="0"/>
            </a:p>
          </p:txBody>
        </p:sp>
        <p:sp>
          <p:nvSpPr>
            <p:cNvPr id="19" name="Pfeil nach rechts 18"/>
            <p:cNvSpPr/>
            <p:nvPr/>
          </p:nvSpPr>
          <p:spPr>
            <a:xfrm>
              <a:off x="7205175" y="5098061"/>
              <a:ext cx="144016" cy="2040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feil nach rechts 19"/>
            <p:cNvSpPr/>
            <p:nvPr/>
          </p:nvSpPr>
          <p:spPr>
            <a:xfrm>
              <a:off x="7205175" y="5443456"/>
              <a:ext cx="144016" cy="2040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19" y="2924944"/>
            <a:ext cx="905317" cy="90531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8" y="4881110"/>
            <a:ext cx="1219200" cy="1219200"/>
          </a:xfrm>
          <a:prstGeom prst="rect">
            <a:avLst/>
          </a:prstGeom>
        </p:spPr>
      </p:pic>
      <p:cxnSp>
        <p:nvCxnSpPr>
          <p:cNvPr id="34" name="Gewinkelte Verbindung 33"/>
          <p:cNvCxnSpPr>
            <a:stCxn id="153" idx="1"/>
            <a:endCxn id="18" idx="1"/>
          </p:cNvCxnSpPr>
          <p:nvPr/>
        </p:nvCxnSpPr>
        <p:spPr>
          <a:xfrm rot="10800000">
            <a:off x="6539296" y="2122807"/>
            <a:ext cx="26058" cy="581935"/>
          </a:xfrm>
          <a:prstGeom prst="bentConnector3">
            <a:avLst>
              <a:gd name="adj1" fmla="val 977274"/>
            </a:avLst>
          </a:prstGeom>
          <a:ln w="38100">
            <a:solidFill>
              <a:schemeClr val="accent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stCxn id="22" idx="3"/>
            <a:endCxn id="17" idx="1"/>
          </p:cNvCxnSpPr>
          <p:nvPr/>
        </p:nvCxnSpPr>
        <p:spPr>
          <a:xfrm flipH="1" flipV="1">
            <a:off x="6539296" y="1774361"/>
            <a:ext cx="1772182" cy="3716349"/>
          </a:xfrm>
          <a:prstGeom prst="bentConnector5">
            <a:avLst>
              <a:gd name="adj1" fmla="val -43219"/>
              <a:gd name="adj2" fmla="val 111409"/>
              <a:gd name="adj3" fmla="val 112899"/>
            </a:avLst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winkelte Verbindung 89"/>
          <p:cNvCxnSpPr>
            <a:stCxn id="16" idx="3"/>
          </p:cNvCxnSpPr>
          <p:nvPr/>
        </p:nvCxnSpPr>
        <p:spPr>
          <a:xfrm flipH="1">
            <a:off x="7071560" y="1948583"/>
            <a:ext cx="1615240" cy="584963"/>
          </a:xfrm>
          <a:prstGeom prst="bentConnector3">
            <a:avLst>
              <a:gd name="adj1" fmla="val -14153"/>
            </a:avLst>
          </a:prstGeom>
          <a:ln w="3810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8043812" y="2467635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1"/>
                </a:solidFill>
              </a:rPr>
              <a:t>= 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cxnSp>
        <p:nvCxnSpPr>
          <p:cNvPr id="113" name="Gerade Verbindung mit Pfeil 112"/>
          <p:cNvCxnSpPr/>
          <p:nvPr/>
        </p:nvCxnSpPr>
        <p:spPr>
          <a:xfrm>
            <a:off x="1763688" y="3113583"/>
            <a:ext cx="5328590" cy="204360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120"/>
          <p:cNvCxnSpPr/>
          <p:nvPr/>
        </p:nvCxnSpPr>
        <p:spPr>
          <a:xfrm>
            <a:off x="1749416" y="3781094"/>
            <a:ext cx="5322144" cy="1952162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uppieren 153"/>
          <p:cNvGrpSpPr/>
          <p:nvPr/>
        </p:nvGrpSpPr>
        <p:grpSpPr>
          <a:xfrm>
            <a:off x="6565354" y="2442702"/>
            <a:ext cx="506206" cy="524078"/>
            <a:chOff x="7955336" y="4365104"/>
            <a:chExt cx="506206" cy="524078"/>
          </a:xfrm>
        </p:grpSpPr>
        <p:sp>
          <p:nvSpPr>
            <p:cNvPr id="153" name="Rechteck 152"/>
            <p:cNvSpPr/>
            <p:nvPr/>
          </p:nvSpPr>
          <p:spPr>
            <a:xfrm>
              <a:off x="7955336" y="4365104"/>
              <a:ext cx="506206" cy="52407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2" name="Grafik 1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758" y="4418688"/>
              <a:ext cx="416910" cy="416910"/>
            </a:xfrm>
            <a:prstGeom prst="rect">
              <a:avLst/>
            </a:prstGeom>
          </p:spPr>
        </p:pic>
      </p:grpSp>
      <p:cxnSp>
        <p:nvCxnSpPr>
          <p:cNvPr id="156" name="Gewinkelte Verbindung 155"/>
          <p:cNvCxnSpPr>
            <a:stCxn id="21" idx="0"/>
            <a:endCxn id="153" idx="3"/>
          </p:cNvCxnSpPr>
          <p:nvPr/>
        </p:nvCxnSpPr>
        <p:spPr>
          <a:xfrm rot="16200000" flipV="1">
            <a:off x="7276618" y="2499684"/>
            <a:ext cx="220203" cy="630318"/>
          </a:xfrm>
          <a:prstGeom prst="bentConnector2">
            <a:avLst/>
          </a:prstGeom>
          <a:ln w="38100">
            <a:solidFill>
              <a:schemeClr val="accent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feld 163"/>
          <p:cNvSpPr txBox="1"/>
          <p:nvPr/>
        </p:nvSpPr>
        <p:spPr>
          <a:xfrm>
            <a:off x="6224654" y="6427113"/>
            <a:ext cx="918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Server</a:t>
            </a:r>
            <a:endParaRPr lang="en-GB" sz="2200" dirty="0">
              <a:solidFill>
                <a:schemeClr val="accent2"/>
              </a:solidFill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4824869" y="6423714"/>
            <a:ext cx="1128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1"/>
                </a:solidFill>
              </a:rPr>
              <a:t>Browser</a:t>
            </a:r>
            <a:endParaRPr lang="en-GB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hteck 162"/>
          <p:cNvSpPr/>
          <p:nvPr/>
        </p:nvSpPr>
        <p:spPr>
          <a:xfrm>
            <a:off x="6084168" y="1124744"/>
            <a:ext cx="3240360" cy="5904656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Nutzer-Login – </a:t>
            </a:r>
            <a:r>
              <a:rPr lang="de-DE" dirty="0" smtClean="0">
                <a:solidFill>
                  <a:srgbClr val="00B050"/>
                </a:solidFill>
              </a:rPr>
              <a:t>vertraulich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71235"/>
            <a:ext cx="2466975" cy="2809875"/>
          </a:xfrm>
          <a:prstGeom prst="rect">
            <a:avLst/>
          </a:prstGeom>
        </p:spPr>
      </p:pic>
      <p:cxnSp>
        <p:nvCxnSpPr>
          <p:cNvPr id="13" name="Gerade Verbindung mit Pfeil 12"/>
          <p:cNvCxnSpPr>
            <a:stCxn id="22" idx="0"/>
            <a:endCxn id="21" idx="2"/>
          </p:cNvCxnSpPr>
          <p:nvPr/>
        </p:nvCxnSpPr>
        <p:spPr>
          <a:xfrm flipV="1">
            <a:off x="7701878" y="3830261"/>
            <a:ext cx="0" cy="10508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pieren 41"/>
          <p:cNvGrpSpPr/>
          <p:nvPr/>
        </p:nvGrpSpPr>
        <p:grpSpPr>
          <a:xfrm>
            <a:off x="6539296" y="1600138"/>
            <a:ext cx="2147504" cy="696890"/>
            <a:chOff x="6539296" y="5013176"/>
            <a:chExt cx="2147504" cy="696890"/>
          </a:xfrm>
        </p:grpSpPr>
        <p:sp>
          <p:nvSpPr>
            <p:cNvPr id="16" name="Rechteck 15"/>
            <p:cNvSpPr/>
            <p:nvPr/>
          </p:nvSpPr>
          <p:spPr>
            <a:xfrm>
              <a:off x="7250992" y="5013176"/>
              <a:ext cx="1435808" cy="6968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600" dirty="0" smtClean="0"/>
                <a:t>PBKDF2</a:t>
              </a:r>
              <a:endParaRPr lang="en-GB" sz="2600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539296" y="5013176"/>
              <a:ext cx="711696" cy="3484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Pass</a:t>
              </a:r>
              <a:endParaRPr lang="en-GB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539296" y="5361621"/>
              <a:ext cx="711696" cy="3484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Salt</a:t>
              </a:r>
              <a:endParaRPr lang="en-GB" dirty="0"/>
            </a:p>
          </p:txBody>
        </p:sp>
        <p:sp>
          <p:nvSpPr>
            <p:cNvPr id="19" name="Pfeil nach rechts 18"/>
            <p:cNvSpPr/>
            <p:nvPr/>
          </p:nvSpPr>
          <p:spPr>
            <a:xfrm>
              <a:off x="7205175" y="5098061"/>
              <a:ext cx="144016" cy="2040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feil nach rechts 19"/>
            <p:cNvSpPr/>
            <p:nvPr/>
          </p:nvSpPr>
          <p:spPr>
            <a:xfrm>
              <a:off x="7205175" y="5443456"/>
              <a:ext cx="144016" cy="2040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19" y="2924944"/>
            <a:ext cx="905317" cy="90531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8" y="4881110"/>
            <a:ext cx="1219200" cy="1219200"/>
          </a:xfrm>
          <a:prstGeom prst="rect">
            <a:avLst/>
          </a:prstGeom>
        </p:spPr>
      </p:pic>
      <p:cxnSp>
        <p:nvCxnSpPr>
          <p:cNvPr id="34" name="Gewinkelte Verbindung 33"/>
          <p:cNvCxnSpPr>
            <a:stCxn id="153" idx="1"/>
            <a:endCxn id="18" idx="1"/>
          </p:cNvCxnSpPr>
          <p:nvPr/>
        </p:nvCxnSpPr>
        <p:spPr>
          <a:xfrm rot="10800000">
            <a:off x="6539296" y="2122807"/>
            <a:ext cx="26058" cy="581935"/>
          </a:xfrm>
          <a:prstGeom prst="bentConnector3">
            <a:avLst>
              <a:gd name="adj1" fmla="val 977274"/>
            </a:avLst>
          </a:prstGeom>
          <a:ln w="38100">
            <a:solidFill>
              <a:schemeClr val="accent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stCxn id="22" idx="3"/>
            <a:endCxn id="17" idx="1"/>
          </p:cNvCxnSpPr>
          <p:nvPr/>
        </p:nvCxnSpPr>
        <p:spPr>
          <a:xfrm flipH="1" flipV="1">
            <a:off x="6539296" y="1774361"/>
            <a:ext cx="1772182" cy="3716349"/>
          </a:xfrm>
          <a:prstGeom prst="bentConnector5">
            <a:avLst>
              <a:gd name="adj1" fmla="val -43219"/>
              <a:gd name="adj2" fmla="val 111409"/>
              <a:gd name="adj3" fmla="val 112899"/>
            </a:avLst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winkelte Verbindung 89"/>
          <p:cNvCxnSpPr>
            <a:stCxn id="16" idx="3"/>
          </p:cNvCxnSpPr>
          <p:nvPr/>
        </p:nvCxnSpPr>
        <p:spPr>
          <a:xfrm flipH="1">
            <a:off x="7071560" y="1948583"/>
            <a:ext cx="1615240" cy="584963"/>
          </a:xfrm>
          <a:prstGeom prst="bentConnector3">
            <a:avLst>
              <a:gd name="adj1" fmla="val -14153"/>
            </a:avLst>
          </a:prstGeom>
          <a:ln w="3810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8043812" y="2467635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1"/>
                </a:solidFill>
              </a:rPr>
              <a:t>= 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pSp>
        <p:nvGrpSpPr>
          <p:cNvPr id="92" name="Gruppieren 91"/>
          <p:cNvGrpSpPr/>
          <p:nvPr/>
        </p:nvGrpSpPr>
        <p:grpSpPr>
          <a:xfrm>
            <a:off x="3115997" y="2155397"/>
            <a:ext cx="2147504" cy="696890"/>
            <a:chOff x="6539296" y="5013176"/>
            <a:chExt cx="2147504" cy="696890"/>
          </a:xfrm>
        </p:grpSpPr>
        <p:sp>
          <p:nvSpPr>
            <p:cNvPr id="93" name="Rechteck 92"/>
            <p:cNvSpPr/>
            <p:nvPr/>
          </p:nvSpPr>
          <p:spPr>
            <a:xfrm>
              <a:off x="7250992" y="5013176"/>
              <a:ext cx="1435808" cy="6968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600" dirty="0" smtClean="0"/>
                <a:t>PBKDF2</a:t>
              </a:r>
              <a:endParaRPr lang="en-GB" sz="2600" dirty="0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6539296" y="5013176"/>
              <a:ext cx="711696" cy="3484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Pass</a:t>
              </a:r>
              <a:endParaRPr lang="en-GB" dirty="0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6539296" y="5361621"/>
              <a:ext cx="711696" cy="3484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Salt</a:t>
              </a:r>
              <a:endParaRPr lang="en-GB" dirty="0"/>
            </a:p>
          </p:txBody>
        </p:sp>
        <p:sp>
          <p:nvSpPr>
            <p:cNvPr id="96" name="Pfeil nach rechts 95"/>
            <p:cNvSpPr/>
            <p:nvPr/>
          </p:nvSpPr>
          <p:spPr>
            <a:xfrm>
              <a:off x="7205175" y="5098061"/>
              <a:ext cx="144016" cy="2040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Pfeil nach rechts 96"/>
            <p:cNvSpPr/>
            <p:nvPr/>
          </p:nvSpPr>
          <p:spPr>
            <a:xfrm>
              <a:off x="7205175" y="5443456"/>
              <a:ext cx="144016" cy="2040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uppieren 97"/>
          <p:cNvGrpSpPr/>
          <p:nvPr/>
        </p:nvGrpSpPr>
        <p:grpSpPr>
          <a:xfrm>
            <a:off x="3115997" y="3113583"/>
            <a:ext cx="2147504" cy="696890"/>
            <a:chOff x="6539296" y="5013176"/>
            <a:chExt cx="2147504" cy="696890"/>
          </a:xfrm>
        </p:grpSpPr>
        <p:sp>
          <p:nvSpPr>
            <p:cNvPr id="99" name="Rechteck 98"/>
            <p:cNvSpPr/>
            <p:nvPr/>
          </p:nvSpPr>
          <p:spPr>
            <a:xfrm>
              <a:off x="7250992" y="5013176"/>
              <a:ext cx="1435808" cy="6968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600" dirty="0" smtClean="0"/>
                <a:t>PBKDF2</a:t>
              </a:r>
              <a:endParaRPr lang="en-GB" sz="2600" dirty="0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6539296" y="5013176"/>
              <a:ext cx="711696" cy="3484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Pass</a:t>
              </a:r>
              <a:endParaRPr lang="en-GB" dirty="0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6539296" y="5361621"/>
              <a:ext cx="711696" cy="3484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Salt</a:t>
              </a:r>
              <a:endParaRPr lang="en-GB" dirty="0"/>
            </a:p>
          </p:txBody>
        </p:sp>
        <p:sp>
          <p:nvSpPr>
            <p:cNvPr id="102" name="Pfeil nach rechts 101"/>
            <p:cNvSpPr/>
            <p:nvPr/>
          </p:nvSpPr>
          <p:spPr>
            <a:xfrm>
              <a:off x="7205175" y="5098061"/>
              <a:ext cx="144016" cy="2040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Pfeil nach rechts 102"/>
            <p:cNvSpPr/>
            <p:nvPr/>
          </p:nvSpPr>
          <p:spPr>
            <a:xfrm>
              <a:off x="7205175" y="5443456"/>
              <a:ext cx="144016" cy="2040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" name="Gruppieren 103"/>
          <p:cNvGrpSpPr/>
          <p:nvPr/>
        </p:nvGrpSpPr>
        <p:grpSpPr>
          <a:xfrm>
            <a:off x="3483135" y="4141762"/>
            <a:ext cx="2147504" cy="696890"/>
            <a:chOff x="6539296" y="5013176"/>
            <a:chExt cx="2147504" cy="696890"/>
          </a:xfrm>
        </p:grpSpPr>
        <p:sp>
          <p:nvSpPr>
            <p:cNvPr id="105" name="Rechteck 104"/>
            <p:cNvSpPr/>
            <p:nvPr/>
          </p:nvSpPr>
          <p:spPr>
            <a:xfrm>
              <a:off x="7250992" y="5013176"/>
              <a:ext cx="1435808" cy="6968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600" dirty="0" smtClean="0"/>
                <a:t>PBKDF2</a:t>
              </a:r>
              <a:endParaRPr lang="en-GB" sz="2600" dirty="0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6539296" y="5013176"/>
              <a:ext cx="711696" cy="3484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Pass</a:t>
              </a:r>
              <a:endParaRPr lang="en-GB" dirty="0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6539296" y="5361621"/>
              <a:ext cx="711696" cy="3484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Salt</a:t>
              </a:r>
              <a:endParaRPr lang="en-GB" dirty="0"/>
            </a:p>
          </p:txBody>
        </p:sp>
        <p:sp>
          <p:nvSpPr>
            <p:cNvPr id="108" name="Pfeil nach rechts 107"/>
            <p:cNvSpPr/>
            <p:nvPr/>
          </p:nvSpPr>
          <p:spPr>
            <a:xfrm>
              <a:off x="7205175" y="5098061"/>
              <a:ext cx="144016" cy="2040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Pfeil nach rechts 108"/>
            <p:cNvSpPr/>
            <p:nvPr/>
          </p:nvSpPr>
          <p:spPr>
            <a:xfrm>
              <a:off x="7205175" y="5443456"/>
              <a:ext cx="144016" cy="2040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0" name="Grafik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8" y="5281106"/>
            <a:ext cx="905317" cy="905317"/>
          </a:xfrm>
          <a:prstGeom prst="rect">
            <a:avLst/>
          </a:prstGeom>
        </p:spPr>
      </p:pic>
      <p:sp>
        <p:nvSpPr>
          <p:cNvPr id="111" name="Textfeld 110"/>
          <p:cNvSpPr txBox="1"/>
          <p:nvPr/>
        </p:nvSpPr>
        <p:spPr>
          <a:xfrm>
            <a:off x="613197" y="6186423"/>
            <a:ext cx="14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Local</a:t>
            </a:r>
            <a:r>
              <a:rPr lang="de-DE" dirty="0" smtClean="0"/>
              <a:t> Storage</a:t>
            </a:r>
            <a:endParaRPr lang="en-GB" dirty="0"/>
          </a:p>
        </p:txBody>
      </p:sp>
      <p:cxnSp>
        <p:nvCxnSpPr>
          <p:cNvPr id="113" name="Gerade Verbindung mit Pfeil 112"/>
          <p:cNvCxnSpPr/>
          <p:nvPr/>
        </p:nvCxnSpPr>
        <p:spPr>
          <a:xfrm flipV="1">
            <a:off x="1763688" y="2342319"/>
            <a:ext cx="1352309" cy="77126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/>
          <p:cNvCxnSpPr>
            <a:endCxn id="95" idx="1"/>
          </p:cNvCxnSpPr>
          <p:nvPr/>
        </p:nvCxnSpPr>
        <p:spPr>
          <a:xfrm flipV="1">
            <a:off x="1764100" y="2678065"/>
            <a:ext cx="1351897" cy="101814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>
            <a:endCxn id="101" idx="1"/>
          </p:cNvCxnSpPr>
          <p:nvPr/>
        </p:nvCxnSpPr>
        <p:spPr>
          <a:xfrm>
            <a:off x="1762680" y="3198468"/>
            <a:ext cx="1353317" cy="437783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120"/>
          <p:cNvCxnSpPr>
            <a:endCxn id="100" idx="1"/>
          </p:cNvCxnSpPr>
          <p:nvPr/>
        </p:nvCxnSpPr>
        <p:spPr>
          <a:xfrm flipV="1">
            <a:off x="1749416" y="3287806"/>
            <a:ext cx="1366581" cy="493287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hteck 123"/>
          <p:cNvSpPr/>
          <p:nvPr/>
        </p:nvSpPr>
        <p:spPr>
          <a:xfrm>
            <a:off x="3122729" y="5104361"/>
            <a:ext cx="1268566" cy="3484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|| „</a:t>
            </a:r>
            <a:r>
              <a:rPr lang="de-DE" dirty="0" err="1" smtClean="0"/>
              <a:t>secret</a:t>
            </a:r>
            <a:r>
              <a:rPr lang="de-DE" dirty="0" smtClean="0"/>
              <a:t>“</a:t>
            </a:r>
            <a:endParaRPr lang="en-GB" dirty="0"/>
          </a:p>
        </p:txBody>
      </p:sp>
      <p:cxnSp>
        <p:nvCxnSpPr>
          <p:cNvPr id="125" name="Gerade Verbindung mit Pfeil 124"/>
          <p:cNvCxnSpPr/>
          <p:nvPr/>
        </p:nvCxnSpPr>
        <p:spPr>
          <a:xfrm>
            <a:off x="1762680" y="3314083"/>
            <a:ext cx="1348845" cy="1797903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mit Pfeil 128"/>
          <p:cNvCxnSpPr>
            <a:endCxn id="106" idx="1"/>
          </p:cNvCxnSpPr>
          <p:nvPr/>
        </p:nvCxnSpPr>
        <p:spPr>
          <a:xfrm>
            <a:off x="1762680" y="3865217"/>
            <a:ext cx="1720455" cy="450768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winkelte Verbindung 134"/>
          <p:cNvCxnSpPr>
            <a:stCxn id="124" idx="3"/>
            <a:endCxn id="107" idx="1"/>
          </p:cNvCxnSpPr>
          <p:nvPr/>
        </p:nvCxnSpPr>
        <p:spPr>
          <a:xfrm flipH="1" flipV="1">
            <a:off x="3483135" y="4664430"/>
            <a:ext cx="908160" cy="614154"/>
          </a:xfrm>
          <a:prstGeom prst="bentConnector5">
            <a:avLst>
              <a:gd name="adj1" fmla="val -25172"/>
              <a:gd name="adj2" fmla="val 50000"/>
              <a:gd name="adj3" fmla="val 125172"/>
            </a:avLst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winkelte Verbindung 135"/>
          <p:cNvCxnSpPr>
            <a:stCxn id="105" idx="3"/>
            <a:endCxn id="110" idx="3"/>
          </p:cNvCxnSpPr>
          <p:nvPr/>
        </p:nvCxnSpPr>
        <p:spPr>
          <a:xfrm flipH="1">
            <a:off x="1779545" y="4490207"/>
            <a:ext cx="3851094" cy="1243558"/>
          </a:xfrm>
          <a:prstGeom prst="bentConnector3">
            <a:avLst>
              <a:gd name="adj1" fmla="val -5936"/>
            </a:avLst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feld 139"/>
          <p:cNvSpPr txBox="1"/>
          <p:nvPr/>
        </p:nvSpPr>
        <p:spPr>
          <a:xfrm>
            <a:off x="2684862" y="5638655"/>
            <a:ext cx="262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Zugriffsschlüssel</a:t>
            </a:r>
            <a:endParaRPr lang="en-GB" sz="2800" dirty="0">
              <a:solidFill>
                <a:schemeClr val="accent2"/>
              </a:solidFill>
            </a:endParaRPr>
          </a:p>
        </p:txBody>
      </p:sp>
      <p:cxnSp>
        <p:nvCxnSpPr>
          <p:cNvPr id="142" name="Gerade Verbindung mit Pfeil 141"/>
          <p:cNvCxnSpPr>
            <a:stCxn id="93" idx="3"/>
          </p:cNvCxnSpPr>
          <p:nvPr/>
        </p:nvCxnSpPr>
        <p:spPr>
          <a:xfrm>
            <a:off x="5263501" y="2503842"/>
            <a:ext cx="2238086" cy="2434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mit Pfeil 144"/>
          <p:cNvCxnSpPr>
            <a:stCxn id="99" idx="3"/>
            <a:endCxn id="22" idx="1"/>
          </p:cNvCxnSpPr>
          <p:nvPr/>
        </p:nvCxnSpPr>
        <p:spPr>
          <a:xfrm>
            <a:off x="5263501" y="3462028"/>
            <a:ext cx="1828777" cy="202868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feld 149"/>
          <p:cNvSpPr txBox="1"/>
          <p:nvPr/>
        </p:nvSpPr>
        <p:spPr>
          <a:xfrm rot="2846492">
            <a:off x="4902124" y="3332128"/>
            <a:ext cx="32162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err="1" smtClean="0"/>
              <a:t>pseud</a:t>
            </a:r>
            <a:r>
              <a:rPr lang="de-DE" sz="2600" dirty="0" smtClean="0"/>
              <a:t>. Benutzername</a:t>
            </a:r>
            <a:endParaRPr lang="en-GB" sz="2600" dirty="0"/>
          </a:p>
        </p:txBody>
      </p:sp>
      <p:sp>
        <p:nvSpPr>
          <p:cNvPr id="151" name="Textfeld 150"/>
          <p:cNvSpPr txBox="1"/>
          <p:nvPr/>
        </p:nvSpPr>
        <p:spPr>
          <a:xfrm rot="2877337">
            <a:off x="5085673" y="4029536"/>
            <a:ext cx="23865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err="1" smtClean="0"/>
              <a:t>pseud</a:t>
            </a:r>
            <a:r>
              <a:rPr lang="de-DE" sz="2600" dirty="0" smtClean="0"/>
              <a:t>. Passwort</a:t>
            </a:r>
            <a:endParaRPr lang="en-GB" sz="2600" dirty="0"/>
          </a:p>
        </p:txBody>
      </p:sp>
      <p:grpSp>
        <p:nvGrpSpPr>
          <p:cNvPr id="154" name="Gruppieren 153"/>
          <p:cNvGrpSpPr/>
          <p:nvPr/>
        </p:nvGrpSpPr>
        <p:grpSpPr>
          <a:xfrm>
            <a:off x="6565354" y="2442702"/>
            <a:ext cx="506206" cy="524078"/>
            <a:chOff x="7955336" y="4365104"/>
            <a:chExt cx="506206" cy="524078"/>
          </a:xfrm>
        </p:grpSpPr>
        <p:sp>
          <p:nvSpPr>
            <p:cNvPr id="153" name="Rechteck 152"/>
            <p:cNvSpPr/>
            <p:nvPr/>
          </p:nvSpPr>
          <p:spPr>
            <a:xfrm>
              <a:off x="7955336" y="4365104"/>
              <a:ext cx="506206" cy="52407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2" name="Grafik 1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758" y="4418688"/>
              <a:ext cx="416910" cy="416910"/>
            </a:xfrm>
            <a:prstGeom prst="rect">
              <a:avLst/>
            </a:prstGeom>
          </p:spPr>
        </p:pic>
      </p:grpSp>
      <p:cxnSp>
        <p:nvCxnSpPr>
          <p:cNvPr id="156" name="Gewinkelte Verbindung 155"/>
          <p:cNvCxnSpPr>
            <a:stCxn id="21" idx="0"/>
            <a:endCxn id="153" idx="3"/>
          </p:cNvCxnSpPr>
          <p:nvPr/>
        </p:nvCxnSpPr>
        <p:spPr>
          <a:xfrm rot="16200000" flipV="1">
            <a:off x="7276618" y="2499684"/>
            <a:ext cx="220203" cy="630318"/>
          </a:xfrm>
          <a:prstGeom prst="bentConnector2">
            <a:avLst/>
          </a:prstGeom>
          <a:ln w="38100">
            <a:solidFill>
              <a:schemeClr val="accent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feld 163"/>
          <p:cNvSpPr txBox="1"/>
          <p:nvPr/>
        </p:nvSpPr>
        <p:spPr>
          <a:xfrm>
            <a:off x="6224654" y="6427113"/>
            <a:ext cx="918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Server</a:t>
            </a:r>
            <a:endParaRPr lang="en-GB" sz="2200" dirty="0">
              <a:solidFill>
                <a:schemeClr val="accent2"/>
              </a:solidFill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4824869" y="6423714"/>
            <a:ext cx="1128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1"/>
                </a:solidFill>
              </a:rPr>
              <a:t>Browser</a:t>
            </a:r>
            <a:endParaRPr lang="en-GB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24" grpId="0" animBg="1"/>
      <p:bldP spid="140" grpId="0"/>
      <p:bldP spid="150" grpId="0"/>
      <p:bldP spid="1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3" y="1598013"/>
            <a:ext cx="5867445" cy="22322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3" y="1597606"/>
            <a:ext cx="5868515" cy="2232655"/>
          </a:xfrm>
          <a:prstGeom prst="rect">
            <a:avLst/>
          </a:prstGeom>
        </p:spPr>
      </p:pic>
      <p:sp>
        <p:nvSpPr>
          <p:cNvPr id="163" name="Rechteck 162"/>
          <p:cNvSpPr/>
          <p:nvPr/>
        </p:nvSpPr>
        <p:spPr>
          <a:xfrm>
            <a:off x="6084168" y="1124744"/>
            <a:ext cx="3240360" cy="5904656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Formulare – </a:t>
            </a:r>
            <a:r>
              <a:rPr lang="de-DE" dirty="0" smtClean="0">
                <a:solidFill>
                  <a:srgbClr val="FF0000"/>
                </a:solidFill>
              </a:rPr>
              <a:t>klassisch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19" y="2924944"/>
            <a:ext cx="905317" cy="90531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8" y="4881110"/>
            <a:ext cx="1219200" cy="1219200"/>
          </a:xfrm>
          <a:prstGeom prst="rect">
            <a:avLst/>
          </a:prstGeom>
        </p:spPr>
      </p:pic>
      <p:sp>
        <p:nvSpPr>
          <p:cNvPr id="164" name="Textfeld 163"/>
          <p:cNvSpPr txBox="1"/>
          <p:nvPr/>
        </p:nvSpPr>
        <p:spPr>
          <a:xfrm>
            <a:off x="6224654" y="6427113"/>
            <a:ext cx="918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Server</a:t>
            </a:r>
            <a:endParaRPr lang="en-GB" sz="2200" dirty="0">
              <a:solidFill>
                <a:schemeClr val="accent2"/>
              </a:solidFill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4824869" y="6423714"/>
            <a:ext cx="1128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1"/>
                </a:solidFill>
              </a:rPr>
              <a:t>Browser</a:t>
            </a:r>
            <a:endParaRPr lang="en-GB" sz="2200" dirty="0">
              <a:solidFill>
                <a:schemeClr val="accent1"/>
              </a:solidFill>
            </a:endParaRPr>
          </a:p>
        </p:txBody>
      </p:sp>
      <p:cxnSp>
        <p:nvCxnSpPr>
          <p:cNvPr id="9" name="Gerade Verbindung mit Pfeil 8"/>
          <p:cNvCxnSpPr>
            <a:stCxn id="22" idx="1"/>
          </p:cNvCxnSpPr>
          <p:nvPr/>
        </p:nvCxnSpPr>
        <p:spPr>
          <a:xfrm flipH="1" flipV="1">
            <a:off x="5953576" y="3830261"/>
            <a:ext cx="1138702" cy="1660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763688" y="2348881"/>
            <a:ext cx="5328590" cy="314182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3347864" y="2348881"/>
            <a:ext cx="4320480" cy="253222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3491880" y="2708920"/>
            <a:ext cx="3816424" cy="22322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3491880" y="3099749"/>
            <a:ext cx="3600398" cy="205744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endCxn id="21" idx="2"/>
          </p:cNvCxnSpPr>
          <p:nvPr/>
        </p:nvCxnSpPr>
        <p:spPr>
          <a:xfrm flipV="1">
            <a:off x="7695950" y="3830261"/>
            <a:ext cx="5928" cy="10039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9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0" y="1598013"/>
            <a:ext cx="5867445" cy="223224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4" y="1597606"/>
            <a:ext cx="5868515" cy="2232655"/>
          </a:xfrm>
          <a:prstGeom prst="rect">
            <a:avLst/>
          </a:prstGeom>
        </p:spPr>
      </p:pic>
      <p:sp>
        <p:nvSpPr>
          <p:cNvPr id="163" name="Rechteck 162"/>
          <p:cNvSpPr/>
          <p:nvPr/>
        </p:nvSpPr>
        <p:spPr>
          <a:xfrm>
            <a:off x="6084168" y="1124744"/>
            <a:ext cx="3240360" cy="5904656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Formulare – </a:t>
            </a:r>
            <a:r>
              <a:rPr lang="de-DE" dirty="0" smtClean="0">
                <a:solidFill>
                  <a:srgbClr val="00B050"/>
                </a:solidFill>
              </a:rPr>
              <a:t>vertraulich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19" y="2924944"/>
            <a:ext cx="905317" cy="90531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8" y="4881110"/>
            <a:ext cx="1219200" cy="1219200"/>
          </a:xfrm>
          <a:prstGeom prst="rect">
            <a:avLst/>
          </a:prstGeom>
        </p:spPr>
      </p:pic>
      <p:sp>
        <p:nvSpPr>
          <p:cNvPr id="164" name="Textfeld 163"/>
          <p:cNvSpPr txBox="1"/>
          <p:nvPr/>
        </p:nvSpPr>
        <p:spPr>
          <a:xfrm>
            <a:off x="6224654" y="6427113"/>
            <a:ext cx="918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Server</a:t>
            </a:r>
            <a:endParaRPr lang="en-GB" sz="2200" dirty="0">
              <a:solidFill>
                <a:schemeClr val="accent2"/>
              </a:solidFill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4824869" y="6423714"/>
            <a:ext cx="1128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1"/>
                </a:solidFill>
              </a:rPr>
              <a:t>Browser</a:t>
            </a:r>
            <a:endParaRPr lang="en-GB" sz="2200" dirty="0">
              <a:solidFill>
                <a:schemeClr val="accent1"/>
              </a:solidFill>
            </a:endParaRPr>
          </a:p>
        </p:txBody>
      </p:sp>
      <p:cxnSp>
        <p:nvCxnSpPr>
          <p:cNvPr id="9" name="Gerade Verbindung mit Pfeil 8"/>
          <p:cNvCxnSpPr>
            <a:stCxn id="22" idx="1"/>
          </p:cNvCxnSpPr>
          <p:nvPr/>
        </p:nvCxnSpPr>
        <p:spPr>
          <a:xfrm flipH="1" flipV="1">
            <a:off x="5953576" y="3830261"/>
            <a:ext cx="1138702" cy="1660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638719" y="3889683"/>
            <a:ext cx="1080120" cy="468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600" dirty="0" smtClean="0"/>
              <a:t>PRNG</a:t>
            </a:r>
            <a:endParaRPr lang="en-GB" sz="2600" dirty="0"/>
          </a:p>
        </p:txBody>
      </p:sp>
      <p:sp>
        <p:nvSpPr>
          <p:cNvPr id="26" name="Pfeil nach rechts 25"/>
          <p:cNvSpPr/>
          <p:nvPr/>
        </p:nvSpPr>
        <p:spPr>
          <a:xfrm>
            <a:off x="1836361" y="4022104"/>
            <a:ext cx="144016" cy="2040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feld 26"/>
          <p:cNvSpPr txBox="1"/>
          <p:nvPr/>
        </p:nvSpPr>
        <p:spPr>
          <a:xfrm>
            <a:off x="1961754" y="3875655"/>
            <a:ext cx="2938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K (Objektschlüssel)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89163" y="5221649"/>
            <a:ext cx="251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Geschlecht: ENC</a:t>
            </a:r>
            <a:r>
              <a:rPr lang="de-DE" sz="2000" baseline="-25000" dirty="0" smtClean="0">
                <a:solidFill>
                  <a:schemeClr val="accent2"/>
                </a:solidFill>
              </a:rPr>
              <a:t>K</a:t>
            </a:r>
            <a:r>
              <a:rPr lang="de-DE" sz="2000" dirty="0" smtClean="0"/>
              <a:t>(„w“)</a:t>
            </a:r>
          </a:p>
        </p:txBody>
      </p:sp>
      <p:grpSp>
        <p:nvGrpSpPr>
          <p:cNvPr id="36" name="Gruppieren 35"/>
          <p:cNvGrpSpPr/>
          <p:nvPr/>
        </p:nvGrpSpPr>
        <p:grpSpPr>
          <a:xfrm>
            <a:off x="70329" y="6258783"/>
            <a:ext cx="506206" cy="524078"/>
            <a:chOff x="7955336" y="4365104"/>
            <a:chExt cx="506206" cy="524078"/>
          </a:xfrm>
        </p:grpSpPr>
        <p:sp>
          <p:nvSpPr>
            <p:cNvPr id="38" name="Rechteck 37"/>
            <p:cNvSpPr/>
            <p:nvPr/>
          </p:nvSpPr>
          <p:spPr>
            <a:xfrm>
              <a:off x="7955336" y="4365104"/>
              <a:ext cx="506206" cy="52407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758" y="4418688"/>
              <a:ext cx="416910" cy="416910"/>
            </a:xfrm>
            <a:prstGeom prst="rect">
              <a:avLst/>
            </a:prstGeom>
          </p:spPr>
        </p:pic>
      </p:grpSp>
      <p:sp>
        <p:nvSpPr>
          <p:cNvPr id="41" name="Textfeld 40"/>
          <p:cNvSpPr txBox="1"/>
          <p:nvPr/>
        </p:nvSpPr>
        <p:spPr>
          <a:xfrm>
            <a:off x="789163" y="6331226"/>
            <a:ext cx="3106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Schlüssel</a:t>
            </a:r>
            <a:r>
              <a:rPr lang="de-DE" sz="2000" dirty="0"/>
              <a:t>: </a:t>
            </a:r>
            <a:r>
              <a:rPr lang="de-DE" sz="2000" dirty="0" err="1"/>
              <a:t>ENC</a:t>
            </a:r>
            <a:r>
              <a:rPr lang="de-DE" sz="2000" baseline="-25000" dirty="0" err="1">
                <a:solidFill>
                  <a:schemeClr val="accent2"/>
                </a:solidFill>
              </a:rPr>
              <a:t>Zugriffsschlüssel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2"/>
                </a:solidFill>
              </a:rPr>
              <a:t>K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cxnSp>
        <p:nvCxnSpPr>
          <p:cNvPr id="7" name="Gewinkelte Verbindung 6"/>
          <p:cNvCxnSpPr>
            <a:stCxn id="27" idx="3"/>
            <a:endCxn id="31" idx="3"/>
          </p:cNvCxnSpPr>
          <p:nvPr/>
        </p:nvCxnSpPr>
        <p:spPr>
          <a:xfrm>
            <a:off x="4900251" y="4137265"/>
            <a:ext cx="68063" cy="615470"/>
          </a:xfrm>
          <a:prstGeom prst="bentConnector3">
            <a:avLst>
              <a:gd name="adj1" fmla="val 435865"/>
            </a:avLst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r Verbinder 129"/>
          <p:cNvCxnSpPr/>
          <p:nvPr/>
        </p:nvCxnSpPr>
        <p:spPr>
          <a:xfrm flipH="1">
            <a:off x="323432" y="2420888"/>
            <a:ext cx="936200" cy="72008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/>
          <p:nvPr/>
        </p:nvCxnSpPr>
        <p:spPr>
          <a:xfrm flipH="1">
            <a:off x="467544" y="2772838"/>
            <a:ext cx="792089" cy="60017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/>
          <p:cNvCxnSpPr/>
          <p:nvPr/>
        </p:nvCxnSpPr>
        <p:spPr>
          <a:xfrm flipH="1">
            <a:off x="576535" y="3168620"/>
            <a:ext cx="995161" cy="4551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/>
          <p:cNvCxnSpPr/>
          <p:nvPr/>
        </p:nvCxnSpPr>
        <p:spPr>
          <a:xfrm>
            <a:off x="576434" y="3612369"/>
            <a:ext cx="534" cy="9154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>
            <a:off x="467544" y="3373012"/>
            <a:ext cx="0" cy="123162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/>
          <p:cNvCxnSpPr/>
          <p:nvPr/>
        </p:nvCxnSpPr>
        <p:spPr>
          <a:xfrm>
            <a:off x="332985" y="3135019"/>
            <a:ext cx="0" cy="151811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mit Pfeil 138"/>
          <p:cNvCxnSpPr/>
          <p:nvPr/>
        </p:nvCxnSpPr>
        <p:spPr>
          <a:xfrm>
            <a:off x="576434" y="4518277"/>
            <a:ext cx="2042775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>
            <a:off x="467544" y="4586814"/>
            <a:ext cx="2151665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/>
          <p:nvPr/>
        </p:nvCxnSpPr>
        <p:spPr>
          <a:xfrm>
            <a:off x="323432" y="4645843"/>
            <a:ext cx="2295777" cy="729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winkelte Verbindung 143"/>
          <p:cNvCxnSpPr>
            <a:endCxn id="32" idx="1"/>
          </p:cNvCxnSpPr>
          <p:nvPr/>
        </p:nvCxnSpPr>
        <p:spPr>
          <a:xfrm rot="10800000" flipV="1">
            <a:off x="789164" y="4956402"/>
            <a:ext cx="1830047" cy="465302"/>
          </a:xfrm>
          <a:prstGeom prst="bentConnector3">
            <a:avLst>
              <a:gd name="adj1" fmla="val 11249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feld 92"/>
          <p:cNvSpPr txBox="1"/>
          <p:nvPr/>
        </p:nvSpPr>
        <p:spPr>
          <a:xfrm>
            <a:off x="789163" y="5528079"/>
            <a:ext cx="3703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Name: ENC</a:t>
            </a:r>
            <a:r>
              <a:rPr lang="de-DE" sz="2000" baseline="-25000" dirty="0" smtClean="0">
                <a:solidFill>
                  <a:schemeClr val="accent2"/>
                </a:solidFill>
              </a:rPr>
              <a:t>K</a:t>
            </a:r>
            <a:r>
              <a:rPr lang="de-DE" sz="2000" dirty="0" smtClean="0"/>
              <a:t>(„Mustermandantin“)</a:t>
            </a:r>
            <a:endParaRPr lang="en-GB" sz="2000" dirty="0"/>
          </a:p>
        </p:txBody>
      </p:sp>
      <p:sp>
        <p:nvSpPr>
          <p:cNvPr id="94" name="Textfeld 93"/>
          <p:cNvSpPr txBox="1"/>
          <p:nvPr/>
        </p:nvSpPr>
        <p:spPr>
          <a:xfrm>
            <a:off x="789163" y="5861865"/>
            <a:ext cx="525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E-Mail: ENC</a:t>
            </a:r>
            <a:r>
              <a:rPr lang="de-DE" sz="2000" baseline="-25000" dirty="0" smtClean="0">
                <a:solidFill>
                  <a:schemeClr val="accent2"/>
                </a:solidFill>
              </a:rPr>
              <a:t>K</a:t>
            </a:r>
            <a:r>
              <a:rPr lang="de-DE" sz="2000" dirty="0" smtClean="0"/>
              <a:t>(„mustermandantin@example.org“)</a:t>
            </a:r>
          </a:p>
        </p:txBody>
      </p:sp>
      <p:cxnSp>
        <p:nvCxnSpPr>
          <p:cNvPr id="95" name="Gewinkelte Verbindung 94"/>
          <p:cNvCxnSpPr>
            <a:endCxn id="93" idx="1"/>
          </p:cNvCxnSpPr>
          <p:nvPr/>
        </p:nvCxnSpPr>
        <p:spPr>
          <a:xfrm rot="10800000" flipV="1">
            <a:off x="789164" y="4852062"/>
            <a:ext cx="1830047" cy="876071"/>
          </a:xfrm>
          <a:prstGeom prst="bentConnector3">
            <a:avLst>
              <a:gd name="adj1" fmla="val 11873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winkelte Verbindung 98"/>
          <p:cNvCxnSpPr>
            <a:stCxn id="31" idx="1"/>
            <a:endCxn id="94" idx="1"/>
          </p:cNvCxnSpPr>
          <p:nvPr/>
        </p:nvCxnSpPr>
        <p:spPr>
          <a:xfrm rot="10800000" flipV="1">
            <a:off x="789163" y="4752734"/>
            <a:ext cx="1830046" cy="1309185"/>
          </a:xfrm>
          <a:prstGeom prst="bentConnector3">
            <a:avLst>
              <a:gd name="adj1" fmla="val 12539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ewinkelte Verbindung 169"/>
          <p:cNvCxnSpPr>
            <a:stCxn id="38" idx="0"/>
            <a:endCxn id="31" idx="3"/>
          </p:cNvCxnSpPr>
          <p:nvPr/>
        </p:nvCxnSpPr>
        <p:spPr>
          <a:xfrm rot="5400000" flipH="1" flipV="1">
            <a:off x="1892849" y="3183318"/>
            <a:ext cx="1506048" cy="4644882"/>
          </a:xfrm>
          <a:prstGeom prst="bentConnector4">
            <a:avLst>
              <a:gd name="adj1" fmla="val 157912"/>
              <a:gd name="adj2" fmla="val 119140"/>
            </a:avLst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feld 117"/>
          <p:cNvSpPr txBox="1"/>
          <p:nvPr/>
        </p:nvSpPr>
        <p:spPr>
          <a:xfrm rot="16200000">
            <a:off x="-872199" y="4759471"/>
            <a:ext cx="20504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Zugriffsschlüssel</a:t>
            </a:r>
            <a:endParaRPr lang="en-GB" sz="2200" dirty="0">
              <a:solidFill>
                <a:schemeClr val="accent2"/>
              </a:solidFill>
            </a:endParaRPr>
          </a:p>
        </p:txBody>
      </p:sp>
      <p:cxnSp>
        <p:nvCxnSpPr>
          <p:cNvPr id="175" name="Gewinkelte Verbindung 174"/>
          <p:cNvCxnSpPr>
            <a:stCxn id="27" idx="1"/>
          </p:cNvCxnSpPr>
          <p:nvPr/>
        </p:nvCxnSpPr>
        <p:spPr>
          <a:xfrm rot="10800000" flipH="1" flipV="1">
            <a:off x="1961754" y="4137265"/>
            <a:ext cx="657452" cy="496066"/>
          </a:xfrm>
          <a:prstGeom prst="bentConnector3">
            <a:avLst>
              <a:gd name="adj1" fmla="val -34771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winkelte Verbindung 178"/>
          <p:cNvCxnSpPr>
            <a:stCxn id="31" idx="1"/>
            <a:endCxn id="41" idx="1"/>
          </p:cNvCxnSpPr>
          <p:nvPr/>
        </p:nvCxnSpPr>
        <p:spPr>
          <a:xfrm rot="10800000" flipV="1">
            <a:off x="789163" y="4752735"/>
            <a:ext cx="1830046" cy="1778546"/>
          </a:xfrm>
          <a:prstGeom prst="bentConnector3">
            <a:avLst>
              <a:gd name="adj1" fmla="val 1083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mit Pfeil 181"/>
          <p:cNvCxnSpPr>
            <a:stCxn id="32" idx="3"/>
          </p:cNvCxnSpPr>
          <p:nvPr/>
        </p:nvCxnSpPr>
        <p:spPr>
          <a:xfrm>
            <a:off x="3305301" y="5421704"/>
            <a:ext cx="3838066" cy="2000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>
            <a:stCxn id="93" idx="3"/>
          </p:cNvCxnSpPr>
          <p:nvPr/>
        </p:nvCxnSpPr>
        <p:spPr>
          <a:xfrm flipV="1">
            <a:off x="4492613" y="5728133"/>
            <a:ext cx="265075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mit Pfeil 185"/>
          <p:cNvCxnSpPr>
            <a:stCxn id="94" idx="3"/>
          </p:cNvCxnSpPr>
          <p:nvPr/>
        </p:nvCxnSpPr>
        <p:spPr>
          <a:xfrm flipV="1">
            <a:off x="6043294" y="5861865"/>
            <a:ext cx="1100073" cy="2000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Gerade Verbindung mit Pfeil 188"/>
          <p:cNvCxnSpPr>
            <a:stCxn id="41" idx="3"/>
          </p:cNvCxnSpPr>
          <p:nvPr/>
        </p:nvCxnSpPr>
        <p:spPr>
          <a:xfrm flipV="1">
            <a:off x="3895398" y="6000164"/>
            <a:ext cx="3247969" cy="5311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mit Pfeil 191"/>
          <p:cNvCxnSpPr/>
          <p:nvPr/>
        </p:nvCxnSpPr>
        <p:spPr>
          <a:xfrm flipV="1">
            <a:off x="7740352" y="3875655"/>
            <a:ext cx="0" cy="9764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619209" y="4518277"/>
            <a:ext cx="2349105" cy="468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600" dirty="0" smtClean="0"/>
              <a:t>ENC (AES-GCM)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6783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32" grpId="0"/>
      <p:bldP spid="41" grpId="0"/>
      <p:bldP spid="93" grpId="0"/>
      <p:bldP spid="94" grpId="0"/>
      <p:bldP spid="118" grpId="0"/>
      <p:bldP spid="118" grpId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0" y="1598400"/>
            <a:ext cx="5866793" cy="2232000"/>
          </a:xfrm>
          <a:prstGeom prst="rect">
            <a:avLst/>
          </a:prstGeom>
        </p:spPr>
      </p:pic>
      <p:pic>
        <p:nvPicPr>
          <p:cNvPr id="129" name="Grafik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0" y="1598400"/>
            <a:ext cx="5872099" cy="2234019"/>
          </a:xfrm>
          <a:prstGeom prst="rect">
            <a:avLst/>
          </a:prstGeom>
        </p:spPr>
      </p:pic>
      <p:sp>
        <p:nvSpPr>
          <p:cNvPr id="163" name="Rechteck 162"/>
          <p:cNvSpPr/>
          <p:nvPr/>
        </p:nvSpPr>
        <p:spPr>
          <a:xfrm>
            <a:off x="6084168" y="1124744"/>
            <a:ext cx="3240360" cy="5904656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Formulare – </a:t>
            </a:r>
            <a:r>
              <a:rPr lang="de-DE" dirty="0" smtClean="0">
                <a:solidFill>
                  <a:srgbClr val="00B050"/>
                </a:solidFill>
              </a:rPr>
              <a:t>vertraulich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19" y="2924944"/>
            <a:ext cx="905317" cy="90531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8" y="4881110"/>
            <a:ext cx="1219200" cy="1219200"/>
          </a:xfrm>
          <a:prstGeom prst="rect">
            <a:avLst/>
          </a:prstGeom>
        </p:spPr>
      </p:pic>
      <p:sp>
        <p:nvSpPr>
          <p:cNvPr id="164" name="Textfeld 163"/>
          <p:cNvSpPr txBox="1"/>
          <p:nvPr/>
        </p:nvSpPr>
        <p:spPr>
          <a:xfrm>
            <a:off x="6224654" y="6427113"/>
            <a:ext cx="918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Server</a:t>
            </a:r>
            <a:endParaRPr lang="en-GB" sz="2200" dirty="0">
              <a:solidFill>
                <a:schemeClr val="accent2"/>
              </a:solidFill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4824869" y="6423714"/>
            <a:ext cx="1128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1"/>
                </a:solidFill>
              </a:rPr>
              <a:t>Browser</a:t>
            </a:r>
            <a:endParaRPr lang="en-GB" sz="2200" dirty="0">
              <a:solidFill>
                <a:schemeClr val="accent1"/>
              </a:solidFill>
            </a:endParaRPr>
          </a:p>
        </p:txBody>
      </p:sp>
      <p:cxnSp>
        <p:nvCxnSpPr>
          <p:cNvPr id="9" name="Gerade Verbindung mit Pfeil 8"/>
          <p:cNvCxnSpPr>
            <a:stCxn id="22" idx="1"/>
          </p:cNvCxnSpPr>
          <p:nvPr/>
        </p:nvCxnSpPr>
        <p:spPr>
          <a:xfrm flipH="1" flipV="1">
            <a:off x="5953576" y="3830261"/>
            <a:ext cx="1138702" cy="16604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mit Pfeil 191"/>
          <p:cNvCxnSpPr/>
          <p:nvPr/>
        </p:nvCxnSpPr>
        <p:spPr>
          <a:xfrm>
            <a:off x="7740352" y="3933056"/>
            <a:ext cx="0" cy="948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789163" y="6331226"/>
            <a:ext cx="3106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Schlüssel</a:t>
            </a:r>
            <a:r>
              <a:rPr lang="de-DE" sz="2000" dirty="0"/>
              <a:t>: </a:t>
            </a:r>
            <a:r>
              <a:rPr lang="de-DE" sz="2000" dirty="0" err="1"/>
              <a:t>ENC</a:t>
            </a:r>
            <a:r>
              <a:rPr lang="de-DE" sz="2000" baseline="-25000" dirty="0" err="1">
                <a:solidFill>
                  <a:schemeClr val="accent2"/>
                </a:solidFill>
              </a:rPr>
              <a:t>Zugriffsschlüssel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2"/>
                </a:solidFill>
              </a:rPr>
              <a:t>K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62" name="Textfeld 61"/>
          <p:cNvSpPr txBox="1"/>
          <p:nvPr/>
        </p:nvSpPr>
        <p:spPr>
          <a:xfrm>
            <a:off x="789163" y="5221649"/>
            <a:ext cx="251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Geschlecht: ENC</a:t>
            </a:r>
            <a:r>
              <a:rPr lang="de-DE" sz="2000" baseline="-25000" dirty="0" smtClean="0">
                <a:solidFill>
                  <a:schemeClr val="accent2"/>
                </a:solidFill>
              </a:rPr>
              <a:t>K</a:t>
            </a:r>
            <a:r>
              <a:rPr lang="de-DE" sz="2000" dirty="0" smtClean="0"/>
              <a:t>(„w“)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789163" y="5528079"/>
            <a:ext cx="3703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Name: ENC</a:t>
            </a:r>
            <a:r>
              <a:rPr lang="de-DE" sz="2000" baseline="-25000" dirty="0" smtClean="0">
                <a:solidFill>
                  <a:schemeClr val="accent2"/>
                </a:solidFill>
              </a:rPr>
              <a:t>K</a:t>
            </a:r>
            <a:r>
              <a:rPr lang="de-DE" sz="2000" dirty="0" smtClean="0"/>
              <a:t>(„Mustermandantin“)</a:t>
            </a:r>
            <a:endParaRPr lang="en-GB" sz="2000" dirty="0"/>
          </a:p>
        </p:txBody>
      </p:sp>
      <p:sp>
        <p:nvSpPr>
          <p:cNvPr id="64" name="Textfeld 63"/>
          <p:cNvSpPr txBox="1"/>
          <p:nvPr/>
        </p:nvSpPr>
        <p:spPr>
          <a:xfrm>
            <a:off x="789163" y="5861865"/>
            <a:ext cx="525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E-Mail: ENC</a:t>
            </a:r>
            <a:r>
              <a:rPr lang="de-DE" sz="2000" baseline="-25000" dirty="0" smtClean="0">
                <a:solidFill>
                  <a:schemeClr val="accent2"/>
                </a:solidFill>
              </a:rPr>
              <a:t>K</a:t>
            </a:r>
            <a:r>
              <a:rPr lang="de-DE" sz="2000" dirty="0" smtClean="0"/>
              <a:t>(„mustermandantin@example.org“)</a:t>
            </a:r>
          </a:p>
        </p:txBody>
      </p:sp>
      <p:grpSp>
        <p:nvGrpSpPr>
          <p:cNvPr id="66" name="Gruppieren 65"/>
          <p:cNvGrpSpPr/>
          <p:nvPr/>
        </p:nvGrpSpPr>
        <p:grpSpPr>
          <a:xfrm>
            <a:off x="70329" y="6258783"/>
            <a:ext cx="506206" cy="524078"/>
            <a:chOff x="7955336" y="4365104"/>
            <a:chExt cx="506206" cy="524078"/>
          </a:xfrm>
        </p:grpSpPr>
        <p:sp>
          <p:nvSpPr>
            <p:cNvPr id="67" name="Rechteck 66"/>
            <p:cNvSpPr/>
            <p:nvPr/>
          </p:nvSpPr>
          <p:spPr>
            <a:xfrm>
              <a:off x="7955336" y="4365104"/>
              <a:ext cx="506206" cy="52407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8" name="Grafik 6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758" y="4418688"/>
              <a:ext cx="416910" cy="416910"/>
            </a:xfrm>
            <a:prstGeom prst="rect">
              <a:avLst/>
            </a:prstGeom>
          </p:spPr>
        </p:pic>
      </p:grpSp>
      <p:cxnSp>
        <p:nvCxnSpPr>
          <p:cNvPr id="69" name="Gewinkelte Verbindung 68"/>
          <p:cNvCxnSpPr>
            <a:stCxn id="67" idx="0"/>
          </p:cNvCxnSpPr>
          <p:nvPr/>
        </p:nvCxnSpPr>
        <p:spPr>
          <a:xfrm rot="5400000" flipH="1" flipV="1">
            <a:off x="1892849" y="3183318"/>
            <a:ext cx="1506048" cy="4644882"/>
          </a:xfrm>
          <a:prstGeom prst="bentConnector4">
            <a:avLst>
              <a:gd name="adj1" fmla="val 157912"/>
              <a:gd name="adj2" fmla="val 119140"/>
            </a:avLst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 rot="16200000">
            <a:off x="-872199" y="4759471"/>
            <a:ext cx="20504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Zugriffsschlüssel</a:t>
            </a:r>
            <a:endParaRPr lang="en-GB" sz="2200" dirty="0">
              <a:solidFill>
                <a:schemeClr val="accent2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1961754" y="3875655"/>
            <a:ext cx="2938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K (Objektschlüssel)</a:t>
            </a:r>
            <a:endParaRPr lang="en-GB" sz="2800" dirty="0">
              <a:solidFill>
                <a:schemeClr val="accent2"/>
              </a:solidFill>
            </a:endParaRPr>
          </a:p>
        </p:txBody>
      </p:sp>
      <p:cxnSp>
        <p:nvCxnSpPr>
          <p:cNvPr id="29" name="Gewinkelte Verbindung 28"/>
          <p:cNvCxnSpPr>
            <a:endCxn id="73" idx="1"/>
          </p:cNvCxnSpPr>
          <p:nvPr/>
        </p:nvCxnSpPr>
        <p:spPr>
          <a:xfrm rot="10800000">
            <a:off x="1961755" y="4137266"/>
            <a:ext cx="657519" cy="443927"/>
          </a:xfrm>
          <a:prstGeom prst="bentConnector3">
            <a:avLst>
              <a:gd name="adj1" fmla="val 134767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winkelte Verbindung 76"/>
          <p:cNvCxnSpPr>
            <a:stCxn id="56" idx="1"/>
          </p:cNvCxnSpPr>
          <p:nvPr/>
        </p:nvCxnSpPr>
        <p:spPr>
          <a:xfrm rot="10800000" flipH="1">
            <a:off x="789163" y="4881111"/>
            <a:ext cx="1830046" cy="1650171"/>
          </a:xfrm>
          <a:prstGeom prst="bentConnector3">
            <a:avLst>
              <a:gd name="adj1" fmla="val -520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/>
          <p:cNvCxnSpPr>
            <a:stCxn id="73" idx="3"/>
            <a:endCxn id="65" idx="3"/>
          </p:cNvCxnSpPr>
          <p:nvPr/>
        </p:nvCxnSpPr>
        <p:spPr>
          <a:xfrm>
            <a:off x="4900251" y="4137265"/>
            <a:ext cx="68063" cy="615470"/>
          </a:xfrm>
          <a:prstGeom prst="bentConnector3">
            <a:avLst>
              <a:gd name="adj1" fmla="val 435865"/>
            </a:avLst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>
            <a:stCxn id="62" idx="1"/>
          </p:cNvCxnSpPr>
          <p:nvPr/>
        </p:nvCxnSpPr>
        <p:spPr>
          <a:xfrm rot="10800000" flipH="1">
            <a:off x="789163" y="4987196"/>
            <a:ext cx="1830046" cy="434509"/>
          </a:xfrm>
          <a:prstGeom prst="bentConnector3">
            <a:avLst>
              <a:gd name="adj1" fmla="val -1249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winkelte Verbindung 84"/>
          <p:cNvCxnSpPr>
            <a:stCxn id="63" idx="1"/>
          </p:cNvCxnSpPr>
          <p:nvPr/>
        </p:nvCxnSpPr>
        <p:spPr>
          <a:xfrm rot="10800000" flipH="1">
            <a:off x="789163" y="4881110"/>
            <a:ext cx="1830046" cy="847024"/>
          </a:xfrm>
          <a:prstGeom prst="bentConnector3">
            <a:avLst>
              <a:gd name="adj1" fmla="val -1665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winkelte Verbindung 87"/>
          <p:cNvCxnSpPr>
            <a:stCxn id="64" idx="1"/>
            <a:endCxn id="65" idx="1"/>
          </p:cNvCxnSpPr>
          <p:nvPr/>
        </p:nvCxnSpPr>
        <p:spPr>
          <a:xfrm rot="10800000" flipH="1">
            <a:off x="789163" y="4752736"/>
            <a:ext cx="1830046" cy="1309185"/>
          </a:xfrm>
          <a:prstGeom prst="bentConnector3">
            <a:avLst>
              <a:gd name="adj1" fmla="val -2029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r Verbinder 107"/>
          <p:cNvCxnSpPr/>
          <p:nvPr/>
        </p:nvCxnSpPr>
        <p:spPr>
          <a:xfrm>
            <a:off x="576434" y="3612369"/>
            <a:ext cx="534" cy="9154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/>
          <p:cNvCxnSpPr/>
          <p:nvPr/>
        </p:nvCxnSpPr>
        <p:spPr>
          <a:xfrm>
            <a:off x="467544" y="3373012"/>
            <a:ext cx="0" cy="123162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r Verbinder 109"/>
          <p:cNvCxnSpPr/>
          <p:nvPr/>
        </p:nvCxnSpPr>
        <p:spPr>
          <a:xfrm>
            <a:off x="332985" y="3135019"/>
            <a:ext cx="0" cy="151811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flipV="1">
            <a:off x="323432" y="2348881"/>
            <a:ext cx="936200" cy="7920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/>
          <p:nvPr/>
        </p:nvCxnSpPr>
        <p:spPr>
          <a:xfrm flipV="1">
            <a:off x="467544" y="2780928"/>
            <a:ext cx="792088" cy="59208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/>
          <p:nvPr/>
        </p:nvCxnSpPr>
        <p:spPr>
          <a:xfrm flipV="1">
            <a:off x="576434" y="3135019"/>
            <a:ext cx="971230" cy="47735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/>
          <p:cNvCxnSpPr/>
          <p:nvPr/>
        </p:nvCxnSpPr>
        <p:spPr>
          <a:xfrm>
            <a:off x="576434" y="4518277"/>
            <a:ext cx="2042775" cy="95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r Verbinder 97"/>
          <p:cNvCxnSpPr/>
          <p:nvPr/>
        </p:nvCxnSpPr>
        <p:spPr>
          <a:xfrm>
            <a:off x="467544" y="4581129"/>
            <a:ext cx="215166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/>
          <p:cNvCxnSpPr/>
          <p:nvPr/>
        </p:nvCxnSpPr>
        <p:spPr>
          <a:xfrm>
            <a:off x="323432" y="4653136"/>
            <a:ext cx="229577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64"/>
          <p:cNvSpPr/>
          <p:nvPr/>
        </p:nvSpPr>
        <p:spPr>
          <a:xfrm>
            <a:off x="2619209" y="4518277"/>
            <a:ext cx="2349105" cy="468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600" dirty="0" smtClean="0"/>
              <a:t>DEC (AES-GCM)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32441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62" grpId="0"/>
      <p:bldP spid="62" grpId="1"/>
      <p:bldP spid="63" grpId="0"/>
      <p:bldP spid="63" grpId="1"/>
      <p:bldP spid="64" grpId="0"/>
      <p:bldP spid="64" grpId="1"/>
      <p:bldP spid="72" grpId="0"/>
      <p:bldP spid="72" grpId="1"/>
      <p:bldP spid="72" grpId="2"/>
      <p:bldP spid="73" grpId="0"/>
      <p:bldP spid="73" grpId="1"/>
      <p:bldP spid="65" grpId="0" animBg="1"/>
      <p:bldP spid="6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Schlüsselmanagement</a:t>
            </a:r>
            <a:endParaRPr lang="en-GB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34223" y="1531918"/>
            <a:ext cx="1368152" cy="1510427"/>
            <a:chOff x="107504" y="3140968"/>
            <a:chExt cx="1368152" cy="1510427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140968"/>
              <a:ext cx="936104" cy="936104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107504" y="4005064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Kanzlei-</a:t>
              </a:r>
            </a:p>
            <a:p>
              <a:pPr algn="ctr"/>
              <a:r>
                <a:rPr lang="de-DE" dirty="0" err="1" smtClean="0"/>
                <a:t>mitarbeiter</a:t>
              </a:r>
              <a:endParaRPr lang="en-GB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502375" y="4509120"/>
            <a:ext cx="1368152" cy="1247012"/>
            <a:chOff x="1331640" y="3153266"/>
            <a:chExt cx="1368152" cy="1247012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3153266"/>
              <a:ext cx="936104" cy="936104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1331640" y="403094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Mandant</a:t>
              </a:r>
              <a:endParaRPr lang="en-GB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139951" y="4581128"/>
            <a:ext cx="1368152" cy="1246329"/>
            <a:chOff x="2555776" y="3153266"/>
            <a:chExt cx="1368152" cy="124632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3153266"/>
              <a:ext cx="936104" cy="93610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2555776" y="4030263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Mandant</a:t>
              </a:r>
              <a:endParaRPr lang="en-GB" dirty="0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1106694" y="1825317"/>
            <a:ext cx="1007387" cy="64807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Zugriffs-</a:t>
            </a:r>
          </a:p>
          <a:p>
            <a:pPr algn="ctr"/>
            <a:r>
              <a:rPr lang="de-DE" dirty="0" err="1" smtClean="0"/>
              <a:t>schlüssel</a:t>
            </a:r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2468163" y="4797152"/>
            <a:ext cx="1007387" cy="64807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Zugriffs-</a:t>
            </a:r>
          </a:p>
          <a:p>
            <a:pPr algn="ctr"/>
            <a:r>
              <a:rPr lang="de-DE" dirty="0" err="1" smtClean="0"/>
              <a:t>schlüssel</a:t>
            </a:r>
            <a:endParaRPr lang="en-GB" dirty="0"/>
          </a:p>
        </p:txBody>
      </p:sp>
      <p:sp>
        <p:nvSpPr>
          <p:cNvPr id="21" name="Textfeld 20"/>
          <p:cNvSpPr txBox="1"/>
          <p:nvPr/>
        </p:nvSpPr>
        <p:spPr>
          <a:xfrm>
            <a:off x="2468162" y="5756132"/>
            <a:ext cx="1007387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Nutzer-</a:t>
            </a:r>
          </a:p>
          <a:p>
            <a:pPr algn="ctr"/>
            <a:r>
              <a:rPr lang="de-DE" dirty="0" err="1" smtClean="0"/>
              <a:t>schlüssel</a:t>
            </a:r>
            <a:endParaRPr lang="en-GB" dirty="0"/>
          </a:p>
        </p:txBody>
      </p:sp>
      <p:cxnSp>
        <p:nvCxnSpPr>
          <p:cNvPr id="25" name="Gerade Verbindung mit Pfeil 24"/>
          <p:cNvCxnSpPr>
            <a:stCxn id="18" idx="2"/>
            <a:endCxn id="19" idx="0"/>
          </p:cNvCxnSpPr>
          <p:nvPr/>
        </p:nvCxnSpPr>
        <p:spPr>
          <a:xfrm>
            <a:off x="1610388" y="2473389"/>
            <a:ext cx="0" cy="642705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0" idx="2"/>
            <a:endCxn id="21" idx="0"/>
          </p:cNvCxnSpPr>
          <p:nvPr/>
        </p:nvCxnSpPr>
        <p:spPr>
          <a:xfrm flipH="1">
            <a:off x="2971856" y="5445224"/>
            <a:ext cx="1" cy="310908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112421" y="4810053"/>
            <a:ext cx="1007387" cy="64807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Zugriffs-</a:t>
            </a:r>
          </a:p>
          <a:p>
            <a:pPr algn="ctr"/>
            <a:r>
              <a:rPr lang="de-DE" dirty="0" err="1" smtClean="0"/>
              <a:t>schlüssel</a:t>
            </a:r>
            <a:endParaRPr lang="en-GB" dirty="0"/>
          </a:p>
        </p:txBody>
      </p:sp>
      <p:sp>
        <p:nvSpPr>
          <p:cNvPr id="32" name="Textfeld 31"/>
          <p:cNvSpPr txBox="1"/>
          <p:nvPr/>
        </p:nvSpPr>
        <p:spPr>
          <a:xfrm>
            <a:off x="5112420" y="5769033"/>
            <a:ext cx="1007387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Nutzer-</a:t>
            </a:r>
          </a:p>
          <a:p>
            <a:pPr algn="ctr"/>
            <a:r>
              <a:rPr lang="de-DE" dirty="0" err="1" smtClean="0"/>
              <a:t>schlüssel</a:t>
            </a:r>
            <a:endParaRPr lang="en-GB" dirty="0"/>
          </a:p>
        </p:txBody>
      </p:sp>
      <p:cxnSp>
        <p:nvCxnSpPr>
          <p:cNvPr id="33" name="Gerade Verbindung mit Pfeil 32"/>
          <p:cNvCxnSpPr>
            <a:stCxn id="31" idx="2"/>
            <a:endCxn id="32" idx="0"/>
          </p:cNvCxnSpPr>
          <p:nvPr/>
        </p:nvCxnSpPr>
        <p:spPr>
          <a:xfrm flipH="1">
            <a:off x="5616114" y="5458125"/>
            <a:ext cx="1" cy="310908"/>
          </a:xfrm>
          <a:prstGeom prst="straightConnector1">
            <a:avLst/>
          </a:prstGeom>
          <a:ln w="38100">
            <a:solidFill>
              <a:srgbClr val="4F81B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9" idx="2"/>
            <a:endCxn id="21" idx="2"/>
          </p:cNvCxnSpPr>
          <p:nvPr/>
        </p:nvCxnSpPr>
        <p:spPr>
          <a:xfrm rot="16200000" flipH="1">
            <a:off x="971103" y="4403451"/>
            <a:ext cx="2640038" cy="1361468"/>
          </a:xfrm>
          <a:prstGeom prst="bentConnector3">
            <a:avLst>
              <a:gd name="adj1" fmla="val 106517"/>
            </a:avLst>
          </a:prstGeom>
          <a:ln w="381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3"/>
          <p:cNvCxnSpPr>
            <a:stCxn id="19" idx="2"/>
            <a:endCxn id="32" idx="2"/>
          </p:cNvCxnSpPr>
          <p:nvPr/>
        </p:nvCxnSpPr>
        <p:spPr>
          <a:xfrm rot="16200000" flipH="1">
            <a:off x="2286782" y="3087772"/>
            <a:ext cx="2652939" cy="4005726"/>
          </a:xfrm>
          <a:prstGeom prst="bentConnector3">
            <a:avLst>
              <a:gd name="adj1" fmla="val 111460"/>
            </a:avLst>
          </a:prstGeom>
          <a:ln w="381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106694" y="3116094"/>
            <a:ext cx="1007387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Nutzer-</a:t>
            </a:r>
          </a:p>
          <a:p>
            <a:pPr algn="ctr"/>
            <a:r>
              <a:rPr lang="de-DE" dirty="0" err="1" smtClean="0"/>
              <a:t>schlüssel</a:t>
            </a:r>
            <a:endParaRPr lang="en-GB" dirty="0"/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08" y="3182782"/>
            <a:ext cx="787152" cy="787152"/>
          </a:xfrm>
          <a:prstGeom prst="rect">
            <a:avLst/>
          </a:prstGeom>
        </p:spPr>
      </p:pic>
      <p:sp>
        <p:nvSpPr>
          <p:cNvPr id="51" name="Textfeld 50"/>
          <p:cNvSpPr txBox="1"/>
          <p:nvPr/>
        </p:nvSpPr>
        <p:spPr>
          <a:xfrm>
            <a:off x="5112977" y="3120486"/>
            <a:ext cx="100738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Akten-</a:t>
            </a:r>
          </a:p>
          <a:p>
            <a:pPr algn="ctr"/>
            <a:r>
              <a:rPr lang="de-DE" dirty="0" err="1" smtClean="0"/>
              <a:t>schlüssel</a:t>
            </a:r>
            <a:endParaRPr lang="en-GB" dirty="0"/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52" y="1887613"/>
            <a:ext cx="787152" cy="787152"/>
          </a:xfrm>
          <a:prstGeom prst="rect">
            <a:avLst/>
          </a:prstGeom>
        </p:spPr>
      </p:pic>
      <p:sp>
        <p:nvSpPr>
          <p:cNvPr id="53" name="Textfeld 52"/>
          <p:cNvSpPr txBox="1"/>
          <p:nvPr/>
        </p:nvSpPr>
        <p:spPr>
          <a:xfrm>
            <a:off x="5112421" y="1825317"/>
            <a:ext cx="100738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Akten-</a:t>
            </a:r>
          </a:p>
          <a:p>
            <a:pPr algn="ctr"/>
            <a:r>
              <a:rPr lang="de-DE" dirty="0" err="1" smtClean="0"/>
              <a:t>schlüssel</a:t>
            </a:r>
            <a:endParaRPr lang="en-GB" dirty="0"/>
          </a:p>
        </p:txBody>
      </p:sp>
      <p:cxnSp>
        <p:nvCxnSpPr>
          <p:cNvPr id="54" name="Gerade Verbindung mit Pfeil 33"/>
          <p:cNvCxnSpPr>
            <a:stCxn id="19" idx="3"/>
            <a:endCxn id="53" idx="0"/>
          </p:cNvCxnSpPr>
          <p:nvPr/>
        </p:nvCxnSpPr>
        <p:spPr>
          <a:xfrm flipV="1">
            <a:off x="2114081" y="1825317"/>
            <a:ext cx="3502034" cy="1614813"/>
          </a:xfrm>
          <a:prstGeom prst="bentConnector4">
            <a:avLst>
              <a:gd name="adj1" fmla="val 42809"/>
              <a:gd name="adj2" fmla="val 114156"/>
            </a:avLst>
          </a:prstGeom>
          <a:ln w="381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33"/>
          <p:cNvCxnSpPr>
            <a:stCxn id="19" idx="3"/>
            <a:endCxn id="51" idx="0"/>
          </p:cNvCxnSpPr>
          <p:nvPr/>
        </p:nvCxnSpPr>
        <p:spPr>
          <a:xfrm flipV="1">
            <a:off x="2114081" y="3120486"/>
            <a:ext cx="3502590" cy="319644"/>
          </a:xfrm>
          <a:prstGeom prst="bentConnector4">
            <a:avLst>
              <a:gd name="adj1" fmla="val 46847"/>
              <a:gd name="adj2" fmla="val 172891"/>
            </a:avLst>
          </a:prstGeom>
          <a:ln w="381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33"/>
          <p:cNvCxnSpPr>
            <a:stCxn id="21" idx="3"/>
            <a:endCxn id="53" idx="1"/>
          </p:cNvCxnSpPr>
          <p:nvPr/>
        </p:nvCxnSpPr>
        <p:spPr>
          <a:xfrm flipV="1">
            <a:off x="3475549" y="2148483"/>
            <a:ext cx="1636872" cy="3931685"/>
          </a:xfrm>
          <a:prstGeom prst="bentConnector3">
            <a:avLst>
              <a:gd name="adj1" fmla="val 25236"/>
            </a:avLst>
          </a:prstGeom>
          <a:ln w="381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33"/>
          <p:cNvCxnSpPr>
            <a:stCxn id="32" idx="1"/>
            <a:endCxn id="51" idx="2"/>
          </p:cNvCxnSpPr>
          <p:nvPr/>
        </p:nvCxnSpPr>
        <p:spPr>
          <a:xfrm rot="10800000" flipH="1">
            <a:off x="5112419" y="3766817"/>
            <a:ext cx="504251" cy="2326252"/>
          </a:xfrm>
          <a:prstGeom prst="bentConnector4">
            <a:avLst>
              <a:gd name="adj1" fmla="val -172459"/>
              <a:gd name="adj2" fmla="val 76416"/>
            </a:avLst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Grafik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4186" y="1506825"/>
            <a:ext cx="806306" cy="806306"/>
          </a:xfrm>
          <a:prstGeom prst="rect">
            <a:avLst/>
          </a:prstGeom>
        </p:spPr>
      </p:pic>
      <p:sp>
        <p:nvSpPr>
          <p:cNvPr id="107" name="Textfeld 106"/>
          <p:cNvSpPr txBox="1"/>
          <p:nvPr/>
        </p:nvSpPr>
        <p:spPr>
          <a:xfrm>
            <a:off x="7331443" y="1825317"/>
            <a:ext cx="12506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Dokument-</a:t>
            </a:r>
          </a:p>
          <a:p>
            <a:pPr algn="ctr"/>
            <a:r>
              <a:rPr lang="de-DE" dirty="0" err="1" smtClean="0"/>
              <a:t>schlüssel</a:t>
            </a:r>
            <a:endParaRPr lang="en-GB" dirty="0"/>
          </a:p>
        </p:txBody>
      </p:sp>
      <p:pic>
        <p:nvPicPr>
          <p:cNvPr id="108" name="Grafik 10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4186" y="2478557"/>
            <a:ext cx="806306" cy="806306"/>
          </a:xfrm>
          <a:prstGeom prst="rect">
            <a:avLst/>
          </a:prstGeom>
        </p:spPr>
      </p:pic>
      <p:sp>
        <p:nvSpPr>
          <p:cNvPr id="109" name="Textfeld 108"/>
          <p:cNvSpPr txBox="1"/>
          <p:nvPr/>
        </p:nvSpPr>
        <p:spPr>
          <a:xfrm>
            <a:off x="7331443" y="2797049"/>
            <a:ext cx="12506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Dokument-</a:t>
            </a:r>
          </a:p>
          <a:p>
            <a:pPr algn="ctr"/>
            <a:r>
              <a:rPr lang="de-DE" dirty="0" err="1" smtClean="0"/>
              <a:t>schlüssel</a:t>
            </a:r>
            <a:endParaRPr lang="en-GB" dirty="0"/>
          </a:p>
        </p:txBody>
      </p:sp>
      <p:pic>
        <p:nvPicPr>
          <p:cNvPr id="110" name="Grafik 1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4186" y="3450289"/>
            <a:ext cx="806306" cy="806306"/>
          </a:xfrm>
          <a:prstGeom prst="rect">
            <a:avLst/>
          </a:prstGeom>
        </p:spPr>
      </p:pic>
      <p:sp>
        <p:nvSpPr>
          <p:cNvPr id="111" name="Textfeld 110"/>
          <p:cNvSpPr txBox="1"/>
          <p:nvPr/>
        </p:nvSpPr>
        <p:spPr>
          <a:xfrm>
            <a:off x="7331443" y="3768781"/>
            <a:ext cx="12506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Dokument-</a:t>
            </a:r>
          </a:p>
          <a:p>
            <a:pPr algn="ctr"/>
            <a:r>
              <a:rPr lang="de-DE" dirty="0" err="1" smtClean="0"/>
              <a:t>schlüssel</a:t>
            </a:r>
            <a:endParaRPr lang="en-GB" dirty="0"/>
          </a:p>
        </p:txBody>
      </p:sp>
      <p:pic>
        <p:nvPicPr>
          <p:cNvPr id="112" name="Grafik 1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8538" y="4421977"/>
            <a:ext cx="806306" cy="806306"/>
          </a:xfrm>
          <a:prstGeom prst="rect">
            <a:avLst/>
          </a:prstGeom>
        </p:spPr>
      </p:pic>
      <p:sp>
        <p:nvSpPr>
          <p:cNvPr id="113" name="Textfeld 112"/>
          <p:cNvSpPr txBox="1"/>
          <p:nvPr/>
        </p:nvSpPr>
        <p:spPr>
          <a:xfrm>
            <a:off x="7335795" y="4740469"/>
            <a:ext cx="12506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Dokument-</a:t>
            </a:r>
          </a:p>
          <a:p>
            <a:pPr algn="ctr"/>
            <a:r>
              <a:rPr lang="de-DE" dirty="0" err="1" smtClean="0"/>
              <a:t>schlüssel</a:t>
            </a:r>
            <a:endParaRPr lang="en-GB" dirty="0"/>
          </a:p>
        </p:txBody>
      </p:sp>
      <p:pic>
        <p:nvPicPr>
          <p:cNvPr id="114" name="Grafik 1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4186" y="5393665"/>
            <a:ext cx="806306" cy="806306"/>
          </a:xfrm>
          <a:prstGeom prst="rect">
            <a:avLst/>
          </a:prstGeom>
        </p:spPr>
      </p:pic>
      <p:sp>
        <p:nvSpPr>
          <p:cNvPr id="115" name="Textfeld 114"/>
          <p:cNvSpPr txBox="1"/>
          <p:nvPr/>
        </p:nvSpPr>
        <p:spPr>
          <a:xfrm>
            <a:off x="7331443" y="5712157"/>
            <a:ext cx="12506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Dokument-</a:t>
            </a:r>
          </a:p>
          <a:p>
            <a:pPr algn="ctr"/>
            <a:r>
              <a:rPr lang="de-DE" dirty="0" err="1" smtClean="0"/>
              <a:t>schlüssel</a:t>
            </a:r>
            <a:endParaRPr lang="en-GB" dirty="0"/>
          </a:p>
        </p:txBody>
      </p:sp>
      <p:cxnSp>
        <p:nvCxnSpPr>
          <p:cNvPr id="116" name="Gerade Verbindung mit Pfeil 33"/>
          <p:cNvCxnSpPr>
            <a:stCxn id="53" idx="3"/>
            <a:endCxn id="107" idx="1"/>
          </p:cNvCxnSpPr>
          <p:nvPr/>
        </p:nvCxnSpPr>
        <p:spPr>
          <a:xfrm>
            <a:off x="6119808" y="2148483"/>
            <a:ext cx="1211635" cy="12700"/>
          </a:xfrm>
          <a:prstGeom prst="bentConnector3">
            <a:avLst>
              <a:gd name="adj1" fmla="val 101350"/>
            </a:avLst>
          </a:prstGeom>
          <a:ln w="38100">
            <a:solidFill>
              <a:schemeClr val="accent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mit Pfeil 33"/>
          <p:cNvCxnSpPr>
            <a:stCxn id="53" idx="3"/>
            <a:endCxn id="109" idx="1"/>
          </p:cNvCxnSpPr>
          <p:nvPr/>
        </p:nvCxnSpPr>
        <p:spPr>
          <a:xfrm>
            <a:off x="6119808" y="2148483"/>
            <a:ext cx="1211635" cy="971732"/>
          </a:xfrm>
          <a:prstGeom prst="bentConnector3">
            <a:avLst>
              <a:gd name="adj1" fmla="val 64782"/>
            </a:avLst>
          </a:prstGeom>
          <a:ln w="38100">
            <a:solidFill>
              <a:schemeClr val="accent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33"/>
          <p:cNvCxnSpPr>
            <a:stCxn id="51" idx="3"/>
            <a:endCxn id="111" idx="1"/>
          </p:cNvCxnSpPr>
          <p:nvPr/>
        </p:nvCxnSpPr>
        <p:spPr>
          <a:xfrm>
            <a:off x="6120364" y="3443652"/>
            <a:ext cx="1211079" cy="648295"/>
          </a:xfrm>
          <a:prstGeom prst="bentConnector3">
            <a:avLst>
              <a:gd name="adj1" fmla="val 63233"/>
            </a:avLst>
          </a:prstGeom>
          <a:ln w="381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mit Pfeil 33"/>
          <p:cNvCxnSpPr>
            <a:stCxn id="51" idx="3"/>
            <a:endCxn id="113" idx="1"/>
          </p:cNvCxnSpPr>
          <p:nvPr/>
        </p:nvCxnSpPr>
        <p:spPr>
          <a:xfrm>
            <a:off x="6120364" y="3443652"/>
            <a:ext cx="1215431" cy="161998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mit Pfeil 33"/>
          <p:cNvCxnSpPr>
            <a:stCxn id="51" idx="3"/>
            <a:endCxn id="115" idx="1"/>
          </p:cNvCxnSpPr>
          <p:nvPr/>
        </p:nvCxnSpPr>
        <p:spPr>
          <a:xfrm>
            <a:off x="6120364" y="3443652"/>
            <a:ext cx="1211079" cy="2591671"/>
          </a:xfrm>
          <a:prstGeom prst="bentConnector3">
            <a:avLst>
              <a:gd name="adj1" fmla="val 37546"/>
            </a:avLst>
          </a:prstGeom>
          <a:ln w="381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0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1" grpId="0" animBg="1"/>
      <p:bldP spid="32" grpId="0" animBg="1"/>
      <p:bldP spid="19" grpId="0" animBg="1"/>
      <p:bldP spid="107" grpId="0" animBg="1"/>
      <p:bldP spid="109" grpId="0" animBg="1"/>
      <p:bldP spid="111" grpId="0" animBg="1"/>
      <p:bldP spid="113" grpId="0" animBg="1"/>
      <p:bldP spid="1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hteck 162"/>
          <p:cNvSpPr/>
          <p:nvPr/>
        </p:nvSpPr>
        <p:spPr>
          <a:xfrm>
            <a:off x="6084168" y="4077072"/>
            <a:ext cx="3240360" cy="2952328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Benachrichtigungen – </a:t>
            </a:r>
            <a:r>
              <a:rPr lang="de-DE" dirty="0" smtClean="0">
                <a:solidFill>
                  <a:srgbClr val="FF0000"/>
                </a:solidFill>
              </a:rPr>
              <a:t>klassisch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54" y="4558283"/>
            <a:ext cx="905317" cy="90531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37" y="5120589"/>
            <a:ext cx="1219200" cy="1219200"/>
          </a:xfrm>
          <a:prstGeom prst="rect">
            <a:avLst/>
          </a:prstGeom>
        </p:spPr>
      </p:pic>
      <p:sp>
        <p:nvSpPr>
          <p:cNvPr id="164" name="Textfeld 163"/>
          <p:cNvSpPr txBox="1"/>
          <p:nvPr/>
        </p:nvSpPr>
        <p:spPr>
          <a:xfrm>
            <a:off x="6224654" y="6427113"/>
            <a:ext cx="918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Server</a:t>
            </a:r>
            <a:endParaRPr lang="en-GB" sz="2200" dirty="0">
              <a:solidFill>
                <a:schemeClr val="accent2"/>
              </a:solidFill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4824869" y="6423714"/>
            <a:ext cx="1128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1"/>
                </a:solidFill>
              </a:rPr>
              <a:t>Browser</a:t>
            </a:r>
            <a:endParaRPr lang="en-GB" sz="2200" dirty="0">
              <a:solidFill>
                <a:schemeClr val="accent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6081697" y="1073668"/>
            <a:ext cx="3240360" cy="283200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feld 41"/>
          <p:cNvSpPr txBox="1"/>
          <p:nvPr/>
        </p:nvSpPr>
        <p:spPr>
          <a:xfrm>
            <a:off x="6227975" y="1087155"/>
            <a:ext cx="1402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Mailserver</a:t>
            </a:r>
            <a:endParaRPr lang="en-GB" sz="2200" dirty="0">
              <a:solidFill>
                <a:schemeClr val="accent2"/>
              </a:solidFill>
            </a:endParaRP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52" y="1700530"/>
            <a:ext cx="1219200" cy="12192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11" y="1613679"/>
            <a:ext cx="826547" cy="8265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95" y="1567894"/>
            <a:ext cx="5668516" cy="2583022"/>
          </a:xfrm>
          <a:prstGeom prst="rect">
            <a:avLst/>
          </a:prstGeom>
        </p:spPr>
      </p:pic>
      <p:cxnSp>
        <p:nvCxnSpPr>
          <p:cNvPr id="10" name="Gerade Verbindung mit Pfeil 9"/>
          <p:cNvCxnSpPr>
            <a:endCxn id="22" idx="1"/>
          </p:cNvCxnSpPr>
          <p:nvPr/>
        </p:nvCxnSpPr>
        <p:spPr>
          <a:xfrm>
            <a:off x="3022653" y="3880909"/>
            <a:ext cx="3654384" cy="18492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22" idx="3"/>
          </p:cNvCxnSpPr>
          <p:nvPr/>
        </p:nvCxnSpPr>
        <p:spPr>
          <a:xfrm flipV="1">
            <a:off x="7896237" y="5463600"/>
            <a:ext cx="578865" cy="2665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21" idx="1"/>
          </p:cNvCxnSpPr>
          <p:nvPr/>
        </p:nvCxnSpPr>
        <p:spPr>
          <a:xfrm flipH="1">
            <a:off x="7812360" y="5010942"/>
            <a:ext cx="379594" cy="15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97" y="4167147"/>
            <a:ext cx="899312" cy="899312"/>
          </a:xfrm>
          <a:prstGeom prst="rect">
            <a:avLst/>
          </a:prstGeom>
        </p:spPr>
      </p:pic>
      <p:cxnSp>
        <p:nvCxnSpPr>
          <p:cNvPr id="58" name="Gerade Verbindung mit Pfeil 57"/>
          <p:cNvCxnSpPr>
            <a:stCxn id="22" idx="0"/>
          </p:cNvCxnSpPr>
          <p:nvPr/>
        </p:nvCxnSpPr>
        <p:spPr>
          <a:xfrm flipH="1" flipV="1">
            <a:off x="7052121" y="4854000"/>
            <a:ext cx="234516" cy="2665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stCxn id="15" idx="0"/>
            <a:endCxn id="44" idx="2"/>
          </p:cNvCxnSpPr>
          <p:nvPr/>
        </p:nvCxnSpPr>
        <p:spPr>
          <a:xfrm flipV="1">
            <a:off x="6790253" y="2919730"/>
            <a:ext cx="488399" cy="12474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hteck 162"/>
          <p:cNvSpPr/>
          <p:nvPr/>
        </p:nvSpPr>
        <p:spPr>
          <a:xfrm>
            <a:off x="6084168" y="4077072"/>
            <a:ext cx="3240360" cy="2952328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Benachrichtigungen – </a:t>
            </a:r>
            <a:r>
              <a:rPr lang="de-DE" dirty="0" smtClean="0">
                <a:solidFill>
                  <a:srgbClr val="00B050"/>
                </a:solidFill>
              </a:rPr>
              <a:t>vertraulich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54" y="4558283"/>
            <a:ext cx="905317" cy="90531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37" y="5120589"/>
            <a:ext cx="1219200" cy="1219200"/>
          </a:xfrm>
          <a:prstGeom prst="rect">
            <a:avLst/>
          </a:prstGeom>
        </p:spPr>
      </p:pic>
      <p:sp>
        <p:nvSpPr>
          <p:cNvPr id="164" name="Textfeld 163"/>
          <p:cNvSpPr txBox="1"/>
          <p:nvPr/>
        </p:nvSpPr>
        <p:spPr>
          <a:xfrm>
            <a:off x="6224654" y="6427113"/>
            <a:ext cx="918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Server</a:t>
            </a:r>
            <a:endParaRPr lang="en-GB" sz="2200" dirty="0">
              <a:solidFill>
                <a:schemeClr val="accent2"/>
              </a:solidFill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4824869" y="6423714"/>
            <a:ext cx="1128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1"/>
                </a:solidFill>
              </a:rPr>
              <a:t>Browser</a:t>
            </a:r>
            <a:endParaRPr lang="en-GB" sz="2200" dirty="0">
              <a:solidFill>
                <a:schemeClr val="accent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6081697" y="1073668"/>
            <a:ext cx="3240360" cy="283200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feld 41"/>
          <p:cNvSpPr txBox="1"/>
          <p:nvPr/>
        </p:nvSpPr>
        <p:spPr>
          <a:xfrm>
            <a:off x="6227975" y="1087155"/>
            <a:ext cx="1402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Mailserver</a:t>
            </a:r>
            <a:endParaRPr lang="en-GB" sz="2200" dirty="0">
              <a:solidFill>
                <a:schemeClr val="accent2"/>
              </a:solidFill>
            </a:endParaRP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52" y="1700530"/>
            <a:ext cx="1219200" cy="12192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11" y="1613679"/>
            <a:ext cx="826547" cy="8265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95" y="1567894"/>
            <a:ext cx="5668516" cy="2583022"/>
          </a:xfrm>
          <a:prstGeom prst="rect">
            <a:avLst/>
          </a:prstGeom>
        </p:spPr>
      </p:pic>
      <p:cxnSp>
        <p:nvCxnSpPr>
          <p:cNvPr id="10" name="Gerade Verbindung mit Pfeil 9"/>
          <p:cNvCxnSpPr>
            <a:endCxn id="22" idx="1"/>
          </p:cNvCxnSpPr>
          <p:nvPr/>
        </p:nvCxnSpPr>
        <p:spPr>
          <a:xfrm>
            <a:off x="3022653" y="3880909"/>
            <a:ext cx="3654384" cy="18492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22" idx="3"/>
          </p:cNvCxnSpPr>
          <p:nvPr/>
        </p:nvCxnSpPr>
        <p:spPr>
          <a:xfrm flipV="1">
            <a:off x="7896237" y="5463600"/>
            <a:ext cx="578865" cy="2665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21" idx="1"/>
          </p:cNvCxnSpPr>
          <p:nvPr/>
        </p:nvCxnSpPr>
        <p:spPr>
          <a:xfrm flipH="1">
            <a:off x="7812360" y="5010942"/>
            <a:ext cx="379594" cy="15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22" idx="0"/>
          </p:cNvCxnSpPr>
          <p:nvPr/>
        </p:nvCxnSpPr>
        <p:spPr>
          <a:xfrm flipH="1" flipV="1">
            <a:off x="7052121" y="4854000"/>
            <a:ext cx="234516" cy="2665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endCxn id="44" idx="2"/>
          </p:cNvCxnSpPr>
          <p:nvPr/>
        </p:nvCxnSpPr>
        <p:spPr>
          <a:xfrm flipV="1">
            <a:off x="6804248" y="2919730"/>
            <a:ext cx="474404" cy="12557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/>
          <p:cNvGrpSpPr/>
          <p:nvPr/>
        </p:nvGrpSpPr>
        <p:grpSpPr>
          <a:xfrm>
            <a:off x="6340597" y="4041238"/>
            <a:ext cx="899312" cy="1169551"/>
            <a:chOff x="6340597" y="4041238"/>
            <a:chExt cx="899312" cy="1169551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597" y="4167147"/>
              <a:ext cx="899312" cy="899312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6507707" y="4041238"/>
              <a:ext cx="59984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0" b="1" dirty="0" smtClean="0">
                  <a:solidFill>
                    <a:schemeClr val="accent6">
                      <a:lumMod val="75000"/>
                    </a:schemeClr>
                  </a:solidFill>
                </a:rPr>
                <a:t>?</a:t>
              </a:r>
              <a:endParaRPr lang="en-GB" sz="7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7112432" y="3278657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keine vertraulichen</a:t>
            </a:r>
          </a:p>
          <a:p>
            <a:r>
              <a:rPr lang="de-DE" dirty="0" smtClean="0"/>
              <a:t>Daten</a:t>
            </a:r>
            <a:endParaRPr lang="en-GB" dirty="0"/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7238143" y="4487678"/>
            <a:ext cx="1006265" cy="2570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7222242" y="4175519"/>
            <a:ext cx="204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vertrauliche Daten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9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9" y="1508758"/>
            <a:ext cx="4863658" cy="3005406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88" y="1508758"/>
            <a:ext cx="4863659" cy="3005406"/>
          </a:xfrm>
          <a:prstGeom prst="rect">
            <a:avLst/>
          </a:prstGeom>
        </p:spPr>
      </p:pic>
      <p:sp>
        <p:nvSpPr>
          <p:cNvPr id="163" name="Rechteck 162"/>
          <p:cNvSpPr/>
          <p:nvPr/>
        </p:nvSpPr>
        <p:spPr>
          <a:xfrm>
            <a:off x="6084168" y="4077072"/>
            <a:ext cx="3240360" cy="2952328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Benachrichtigungen – </a:t>
            </a:r>
            <a:r>
              <a:rPr lang="de-DE" dirty="0" smtClean="0">
                <a:solidFill>
                  <a:srgbClr val="00B050"/>
                </a:solidFill>
              </a:rPr>
              <a:t>vertraulich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54" y="4558283"/>
            <a:ext cx="905317" cy="90531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37" y="5120589"/>
            <a:ext cx="1219200" cy="1219200"/>
          </a:xfrm>
          <a:prstGeom prst="rect">
            <a:avLst/>
          </a:prstGeom>
        </p:spPr>
      </p:pic>
      <p:sp>
        <p:nvSpPr>
          <p:cNvPr id="164" name="Textfeld 163"/>
          <p:cNvSpPr txBox="1"/>
          <p:nvPr/>
        </p:nvSpPr>
        <p:spPr>
          <a:xfrm>
            <a:off x="6224654" y="6427113"/>
            <a:ext cx="918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Server</a:t>
            </a:r>
            <a:endParaRPr lang="en-GB" sz="2200" dirty="0">
              <a:solidFill>
                <a:schemeClr val="accent2"/>
              </a:solidFill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4824869" y="6423714"/>
            <a:ext cx="1128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1"/>
                </a:solidFill>
              </a:rPr>
              <a:t>Browser</a:t>
            </a:r>
            <a:endParaRPr lang="en-GB" sz="2200" dirty="0">
              <a:solidFill>
                <a:schemeClr val="accent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6081697" y="1073668"/>
            <a:ext cx="3240360" cy="283200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feld 41"/>
          <p:cNvSpPr txBox="1"/>
          <p:nvPr/>
        </p:nvSpPr>
        <p:spPr>
          <a:xfrm>
            <a:off x="6227975" y="1087155"/>
            <a:ext cx="1402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Mailserver</a:t>
            </a:r>
            <a:endParaRPr lang="en-GB" sz="2200" dirty="0">
              <a:solidFill>
                <a:schemeClr val="accent2"/>
              </a:solidFill>
            </a:endParaRP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52" y="1700530"/>
            <a:ext cx="1219200" cy="12192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11" y="1613679"/>
            <a:ext cx="826547" cy="826547"/>
          </a:xfrm>
          <a:prstGeom prst="rect">
            <a:avLst/>
          </a:prstGeom>
        </p:spPr>
      </p:pic>
      <p:cxnSp>
        <p:nvCxnSpPr>
          <p:cNvPr id="58" name="Gerade Verbindung mit Pfeil 57"/>
          <p:cNvCxnSpPr/>
          <p:nvPr/>
        </p:nvCxnSpPr>
        <p:spPr>
          <a:xfrm flipH="1">
            <a:off x="7812360" y="5120589"/>
            <a:ext cx="379595" cy="343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/>
          <p:cNvGrpSpPr/>
          <p:nvPr/>
        </p:nvGrpSpPr>
        <p:grpSpPr>
          <a:xfrm>
            <a:off x="7362704" y="4254661"/>
            <a:ext cx="899312" cy="1169551"/>
            <a:chOff x="1691680" y="3159075"/>
            <a:chExt cx="899312" cy="1169551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3284984"/>
              <a:ext cx="899312" cy="899312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1858790" y="3159075"/>
              <a:ext cx="59984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0" b="1" dirty="0" smtClean="0">
                  <a:solidFill>
                    <a:schemeClr val="accent6">
                      <a:lumMod val="75000"/>
                    </a:schemeClr>
                  </a:solidFill>
                </a:rPr>
                <a:t>?</a:t>
              </a:r>
              <a:endParaRPr lang="en-GB" sz="7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cxnSp>
        <p:nvCxnSpPr>
          <p:cNvPr id="28" name="Gerade Verbindung mit Pfeil 27"/>
          <p:cNvCxnSpPr>
            <a:stCxn id="22" idx="1"/>
            <a:endCxn id="35" idx="3"/>
          </p:cNvCxnSpPr>
          <p:nvPr/>
        </p:nvCxnSpPr>
        <p:spPr>
          <a:xfrm flipH="1" flipV="1">
            <a:off x="5634951" y="5516053"/>
            <a:ext cx="1042086" cy="2141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380820" y="4675782"/>
            <a:ext cx="251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Geschlecht: ENC</a:t>
            </a:r>
            <a:r>
              <a:rPr lang="de-DE" sz="2000" baseline="-25000" dirty="0" smtClean="0">
                <a:solidFill>
                  <a:schemeClr val="accent2"/>
                </a:solidFill>
              </a:rPr>
              <a:t>K</a:t>
            </a:r>
            <a:r>
              <a:rPr lang="de-DE" sz="2000" dirty="0" smtClean="0"/>
              <a:t>(„w“)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80820" y="4982212"/>
            <a:ext cx="3703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Name: ENC</a:t>
            </a:r>
            <a:r>
              <a:rPr lang="de-DE" sz="2000" baseline="-25000" dirty="0" smtClean="0">
                <a:solidFill>
                  <a:schemeClr val="accent2"/>
                </a:solidFill>
              </a:rPr>
              <a:t>K</a:t>
            </a:r>
            <a:r>
              <a:rPr lang="de-DE" sz="2000" dirty="0" smtClean="0"/>
              <a:t>(„Mustermandantin“)</a:t>
            </a:r>
            <a:endParaRPr lang="en-GB" sz="2000" dirty="0"/>
          </a:p>
        </p:txBody>
      </p:sp>
      <p:sp>
        <p:nvSpPr>
          <p:cNvPr id="35" name="Textfeld 34"/>
          <p:cNvSpPr txBox="1"/>
          <p:nvPr/>
        </p:nvSpPr>
        <p:spPr>
          <a:xfrm>
            <a:off x="380820" y="5315998"/>
            <a:ext cx="525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E-Mail: ENC</a:t>
            </a:r>
            <a:r>
              <a:rPr lang="de-DE" sz="2000" baseline="-25000" dirty="0" smtClean="0">
                <a:solidFill>
                  <a:schemeClr val="accent2"/>
                </a:solidFill>
              </a:rPr>
              <a:t>K</a:t>
            </a:r>
            <a:r>
              <a:rPr lang="de-DE" sz="2000" dirty="0" smtClean="0"/>
              <a:t>(„mustermandantin@example.org“)</a:t>
            </a:r>
          </a:p>
        </p:txBody>
      </p:sp>
      <p:cxnSp>
        <p:nvCxnSpPr>
          <p:cNvPr id="37" name="Gerade Verbindung mit Pfeil 36"/>
          <p:cNvCxnSpPr>
            <a:endCxn id="38" idx="3"/>
          </p:cNvCxnSpPr>
          <p:nvPr/>
        </p:nvCxnSpPr>
        <p:spPr>
          <a:xfrm flipH="1" flipV="1">
            <a:off x="5235247" y="3011461"/>
            <a:ext cx="1634522" cy="2177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380820" y="4606095"/>
            <a:ext cx="5254131" cy="1154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hteck 54"/>
          <p:cNvSpPr/>
          <p:nvPr/>
        </p:nvSpPr>
        <p:spPr>
          <a:xfrm>
            <a:off x="717557" y="4834622"/>
            <a:ext cx="1080120" cy="468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600" dirty="0" smtClean="0"/>
              <a:t>PRNG</a:t>
            </a:r>
            <a:endParaRPr lang="en-GB" sz="2600" dirty="0"/>
          </a:p>
        </p:txBody>
      </p:sp>
      <p:sp>
        <p:nvSpPr>
          <p:cNvPr id="56" name="Pfeil nach rechts 55"/>
          <p:cNvSpPr/>
          <p:nvPr/>
        </p:nvSpPr>
        <p:spPr>
          <a:xfrm>
            <a:off x="1915199" y="4967043"/>
            <a:ext cx="144016" cy="2040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feld 56"/>
          <p:cNvSpPr txBox="1"/>
          <p:nvPr/>
        </p:nvSpPr>
        <p:spPr>
          <a:xfrm>
            <a:off x="2040592" y="4820594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K (E-Mail-Schlüssel)</a:t>
            </a:r>
            <a:endParaRPr lang="en-GB" sz="2800" dirty="0">
              <a:solidFill>
                <a:schemeClr val="accent2"/>
              </a:solidFill>
            </a:endParaRPr>
          </a:p>
        </p:txBody>
      </p:sp>
      <p:cxnSp>
        <p:nvCxnSpPr>
          <p:cNvPr id="47" name="Gewinkelte Verbindung 46"/>
          <p:cNvCxnSpPr>
            <a:stCxn id="57" idx="3"/>
            <a:endCxn id="59" idx="3"/>
          </p:cNvCxnSpPr>
          <p:nvPr/>
        </p:nvCxnSpPr>
        <p:spPr>
          <a:xfrm flipH="1">
            <a:off x="4655877" y="5082204"/>
            <a:ext cx="413108" cy="605095"/>
          </a:xfrm>
          <a:prstGeom prst="bentConnector3">
            <a:avLst>
              <a:gd name="adj1" fmla="val -55337"/>
            </a:avLst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45" idx="1"/>
            <a:endCxn id="59" idx="1"/>
          </p:cNvCxnSpPr>
          <p:nvPr/>
        </p:nvCxnSpPr>
        <p:spPr>
          <a:xfrm rot="10800000" flipH="1" flipV="1">
            <a:off x="371588" y="3011461"/>
            <a:ext cx="1935184" cy="2675838"/>
          </a:xfrm>
          <a:prstGeom prst="bentConnector3">
            <a:avLst>
              <a:gd name="adj1" fmla="val -11813"/>
            </a:avLst>
          </a:prstGeom>
          <a:ln w="381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uppieren 129"/>
          <p:cNvGrpSpPr/>
          <p:nvPr/>
        </p:nvGrpSpPr>
        <p:grpSpPr>
          <a:xfrm>
            <a:off x="3003695" y="5955289"/>
            <a:ext cx="899312" cy="899312"/>
            <a:chOff x="3003695" y="5880922"/>
            <a:chExt cx="899312" cy="899312"/>
          </a:xfrm>
        </p:grpSpPr>
        <p:pic>
          <p:nvPicPr>
            <p:cNvPr id="69" name="Grafik 6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695" y="5880922"/>
              <a:ext cx="899312" cy="899312"/>
            </a:xfrm>
            <a:prstGeom prst="rect">
              <a:avLst/>
            </a:prstGeom>
          </p:spPr>
        </p:pic>
        <p:pic>
          <p:nvPicPr>
            <p:cNvPr id="129" name="Grafik 1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437" y="5991664"/>
              <a:ext cx="677827" cy="677827"/>
            </a:xfrm>
            <a:prstGeom prst="rect">
              <a:avLst/>
            </a:prstGeom>
          </p:spPr>
        </p:pic>
      </p:grpSp>
      <p:cxnSp>
        <p:nvCxnSpPr>
          <p:cNvPr id="73" name="Gewinkelte Verbindung 72"/>
          <p:cNvCxnSpPr>
            <a:endCxn id="69" idx="1"/>
          </p:cNvCxnSpPr>
          <p:nvPr/>
        </p:nvCxnSpPr>
        <p:spPr>
          <a:xfrm>
            <a:off x="2468446" y="5921757"/>
            <a:ext cx="535249" cy="483188"/>
          </a:xfrm>
          <a:prstGeom prst="bentConnector3">
            <a:avLst>
              <a:gd name="adj1" fmla="val 2448"/>
            </a:avLst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2306772" y="5452841"/>
            <a:ext cx="2349105" cy="468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600" dirty="0" smtClean="0"/>
              <a:t>ENC (AES-GCM)</a:t>
            </a:r>
            <a:endParaRPr lang="en-GB" sz="2600" dirty="0"/>
          </a:p>
        </p:txBody>
      </p:sp>
      <p:cxnSp>
        <p:nvCxnSpPr>
          <p:cNvPr id="138" name="Gerade Verbindung mit Pfeil 137"/>
          <p:cNvCxnSpPr>
            <a:stCxn id="69" idx="3"/>
          </p:cNvCxnSpPr>
          <p:nvPr/>
        </p:nvCxnSpPr>
        <p:spPr>
          <a:xfrm flipV="1">
            <a:off x="3903007" y="5955290"/>
            <a:ext cx="2781003" cy="4496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uppieren 82"/>
          <p:cNvGrpSpPr/>
          <p:nvPr/>
        </p:nvGrpSpPr>
        <p:grpSpPr>
          <a:xfrm>
            <a:off x="7898010" y="5658830"/>
            <a:ext cx="899312" cy="899312"/>
            <a:chOff x="3003695" y="5880922"/>
            <a:chExt cx="899312" cy="899312"/>
          </a:xfrm>
        </p:grpSpPr>
        <p:pic>
          <p:nvPicPr>
            <p:cNvPr id="84" name="Grafik 8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695" y="5880922"/>
              <a:ext cx="899312" cy="899312"/>
            </a:xfrm>
            <a:prstGeom prst="rect">
              <a:avLst/>
            </a:prstGeom>
          </p:spPr>
        </p:pic>
        <p:pic>
          <p:nvPicPr>
            <p:cNvPr id="85" name="Grafik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437" y="5991664"/>
              <a:ext cx="677827" cy="677827"/>
            </a:xfrm>
            <a:prstGeom prst="rect">
              <a:avLst/>
            </a:prstGeom>
          </p:spPr>
        </p:pic>
      </p:grpSp>
      <p:cxnSp>
        <p:nvCxnSpPr>
          <p:cNvPr id="86" name="Gerade Verbindung mit Pfeil 85"/>
          <p:cNvCxnSpPr/>
          <p:nvPr/>
        </p:nvCxnSpPr>
        <p:spPr>
          <a:xfrm flipV="1">
            <a:off x="7829736" y="5424213"/>
            <a:ext cx="515718" cy="4370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 flipV="1">
            <a:off x="5068985" y="2852936"/>
            <a:ext cx="1800784" cy="2114107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Wolkenförmige Legende 145"/>
          <p:cNvSpPr/>
          <p:nvPr/>
        </p:nvSpPr>
        <p:spPr>
          <a:xfrm>
            <a:off x="8010866" y="1494184"/>
            <a:ext cx="1014342" cy="758830"/>
          </a:xfrm>
          <a:prstGeom prst="cloudCallout">
            <a:avLst>
              <a:gd name="adj1" fmla="val -81241"/>
              <a:gd name="adj2" fmla="val 513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feld 94"/>
          <p:cNvSpPr txBox="1"/>
          <p:nvPr/>
        </p:nvSpPr>
        <p:spPr>
          <a:xfrm>
            <a:off x="8336260" y="161054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K</a:t>
            </a:r>
            <a:endParaRPr lang="en-GB" sz="2800" dirty="0">
              <a:solidFill>
                <a:schemeClr val="accent2"/>
              </a:solidFill>
            </a:endParaRPr>
          </a:p>
        </p:txBody>
      </p:sp>
      <p:cxnSp>
        <p:nvCxnSpPr>
          <p:cNvPr id="96" name="Gerade Verbindung mit Pfeil 95"/>
          <p:cNvCxnSpPr/>
          <p:nvPr/>
        </p:nvCxnSpPr>
        <p:spPr>
          <a:xfrm flipH="1">
            <a:off x="7812359" y="5441308"/>
            <a:ext cx="533095" cy="4199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 flipV="1">
            <a:off x="7143367" y="2919730"/>
            <a:ext cx="199291" cy="22691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Grafik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12" y="2815320"/>
            <a:ext cx="899312" cy="899312"/>
          </a:xfrm>
          <a:prstGeom prst="rect">
            <a:avLst/>
          </a:prstGeom>
        </p:spPr>
      </p:pic>
      <p:cxnSp>
        <p:nvCxnSpPr>
          <p:cNvPr id="106" name="Gerade Verbindung mit Pfeil 105"/>
          <p:cNvCxnSpPr>
            <a:endCxn id="105" idx="1"/>
          </p:cNvCxnSpPr>
          <p:nvPr/>
        </p:nvCxnSpPr>
        <p:spPr>
          <a:xfrm>
            <a:off x="7488106" y="2919730"/>
            <a:ext cx="495006" cy="3452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 flipH="1" flipV="1">
            <a:off x="7787054" y="2556512"/>
            <a:ext cx="549206" cy="3803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Pfeil nach rechts 155"/>
          <p:cNvSpPr/>
          <p:nvPr/>
        </p:nvSpPr>
        <p:spPr>
          <a:xfrm>
            <a:off x="7787054" y="1844824"/>
            <a:ext cx="1238154" cy="711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4" name="Grafik 1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72" y="1488107"/>
            <a:ext cx="899312" cy="8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35" grpId="0"/>
      <p:bldP spid="35" grpId="1"/>
      <p:bldP spid="25" grpId="0" animBg="1"/>
      <p:bldP spid="25" grpId="1" animBg="1"/>
      <p:bldP spid="55" grpId="0" animBg="1"/>
      <p:bldP spid="55" grpId="1" animBg="1"/>
      <p:bldP spid="56" grpId="0" animBg="1"/>
      <p:bldP spid="56" grpId="1" animBg="1"/>
      <p:bldP spid="57" grpId="0"/>
      <p:bldP spid="57" grpId="1"/>
      <p:bldP spid="59" grpId="0" animBg="1"/>
      <p:bldP spid="59" grpId="1" animBg="1"/>
      <p:bldP spid="146" grpId="0" animBg="1"/>
      <p:bldP spid="146" grpId="1" animBg="1"/>
      <p:bldP spid="95" grpId="0"/>
      <p:bldP spid="95" grpId="1"/>
      <p:bldP spid="1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Erweiterung für Webanwendungs-Framework </a:t>
            </a:r>
            <a:r>
              <a:rPr lang="de-DE" i="1" dirty="0" smtClean="0"/>
              <a:t>Django</a:t>
            </a:r>
            <a:r>
              <a:rPr lang="de-DE" dirty="0" smtClean="0"/>
              <a:t> (Python)</a:t>
            </a:r>
          </a:p>
          <a:p>
            <a:pPr lvl="1"/>
            <a:r>
              <a:rPr lang="de-DE" dirty="0" smtClean="0"/>
              <a:t>JavaScript-Kryptographie unterstützt durch </a:t>
            </a:r>
            <a:r>
              <a:rPr lang="de-DE" i="1" dirty="0" err="1" smtClean="0"/>
              <a:t>forge</a:t>
            </a:r>
            <a:endParaRPr lang="de-DE" dirty="0" smtClean="0"/>
          </a:p>
          <a:p>
            <a:pPr lvl="2"/>
            <a:r>
              <a:rPr lang="de-DE" dirty="0" smtClean="0"/>
              <a:t>kryptographisch sichere Zufallszahlen auch auf älteren Browsern</a:t>
            </a:r>
          </a:p>
          <a:p>
            <a:pPr lvl="1"/>
            <a:r>
              <a:rPr lang="de-DE" dirty="0" smtClean="0"/>
              <a:t>lauffähig auf allen modernen Browsern</a:t>
            </a:r>
          </a:p>
          <a:p>
            <a:pPr lvl="2"/>
            <a:r>
              <a:rPr lang="de-DE" dirty="0" smtClean="0"/>
              <a:t>Chrome, Firefox, IE / Edge, Android</a:t>
            </a:r>
          </a:p>
          <a:p>
            <a:pPr lvl="2"/>
            <a:r>
              <a:rPr lang="de-DE" dirty="0" smtClean="0"/>
              <a:t>Safari / iOS mit Einschränkungen</a:t>
            </a:r>
          </a:p>
          <a:p>
            <a:pPr lvl="1"/>
            <a:r>
              <a:rPr lang="de-DE" dirty="0" smtClean="0"/>
              <a:t>Schlüsselgenerierung</a:t>
            </a:r>
          </a:p>
          <a:p>
            <a:pPr lvl="2"/>
            <a:r>
              <a:rPr lang="de-DE" dirty="0" smtClean="0"/>
              <a:t>Dokumentschlüssel durch hochladenden Nutzer</a:t>
            </a:r>
          </a:p>
          <a:p>
            <a:pPr lvl="2"/>
            <a:r>
              <a:rPr lang="de-DE" dirty="0" smtClean="0"/>
              <a:t>alle anderen Schlüssel durch vertrauenswürdige Kanzlei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500" dirty="0" smtClean="0"/>
              <a:t>derzeit: primärer / sekundärer Infrastrukturbetreiber zusammengefasst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Implementierung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8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Mandantenkommunikation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4008">
            <a:off x="961006" y="1021938"/>
            <a:ext cx="7499596" cy="5321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0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Konklusionen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6912"/>
            <a:ext cx="8507288" cy="4221088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Sicherheitsmodell erfüllt</a:t>
            </a:r>
          </a:p>
          <a:p>
            <a:pPr lvl="1"/>
            <a:r>
              <a:rPr lang="de-DE" dirty="0" smtClean="0"/>
              <a:t>sichere Kommunikation zwischen Anwalt / Mandant möglich</a:t>
            </a:r>
          </a:p>
          <a:p>
            <a:pPr lvl="1"/>
            <a:r>
              <a:rPr lang="de-DE" dirty="0" smtClean="0"/>
              <a:t>Outsourcing an Cloud-Dienst rechtlich möglich</a:t>
            </a:r>
          </a:p>
          <a:p>
            <a:pPr lvl="2"/>
            <a:r>
              <a:rPr lang="de-DE" dirty="0" smtClean="0"/>
              <a:t>durch Kryptographie auch Immunität gegenüber Datendiebstahl</a:t>
            </a:r>
            <a:br>
              <a:rPr lang="de-DE" dirty="0" smtClean="0"/>
            </a:br>
            <a:r>
              <a:rPr lang="de-DE" dirty="0" smtClean="0"/>
              <a:t>(passiver Angreifer)</a:t>
            </a:r>
          </a:p>
          <a:p>
            <a:pPr lvl="1"/>
            <a:r>
              <a:rPr lang="de-DE" dirty="0" smtClean="0"/>
              <a:t>Verschleierung von Mandatsverhältnissen optional</a:t>
            </a:r>
          </a:p>
          <a:p>
            <a:pPr lvl="2"/>
            <a:r>
              <a:rPr lang="de-DE" dirty="0" smtClean="0"/>
              <a:t>E-Mail-Benachrichtigungen möglich</a:t>
            </a:r>
          </a:p>
          <a:p>
            <a:r>
              <a:rPr lang="de-DE" dirty="0" smtClean="0"/>
              <a:t>Einschränkungen</a:t>
            </a:r>
          </a:p>
          <a:p>
            <a:pPr lvl="1"/>
            <a:r>
              <a:rPr lang="de-DE" dirty="0" smtClean="0"/>
              <a:t>Skalierbarkeit (derzeit max. 5000 Akten / Mandanten)</a:t>
            </a:r>
          </a:p>
          <a:p>
            <a:pPr lvl="1"/>
            <a:r>
              <a:rPr lang="de-DE" dirty="0" smtClean="0"/>
              <a:t>Sicherheit</a:t>
            </a:r>
          </a:p>
          <a:p>
            <a:pPr lvl="2"/>
            <a:r>
              <a:rPr lang="de-DE" dirty="0" smtClean="0"/>
              <a:t>„honest but </a:t>
            </a:r>
            <a:r>
              <a:rPr lang="de-DE" dirty="0" err="1" smtClean="0"/>
              <a:t>curious</a:t>
            </a:r>
            <a:r>
              <a:rPr lang="de-DE" dirty="0" smtClean="0"/>
              <a:t>“ starke Annahme, Browserkryptographie suboptimal</a:t>
            </a:r>
          </a:p>
          <a:p>
            <a:pPr lvl="2"/>
            <a:r>
              <a:rPr lang="de-DE" dirty="0" smtClean="0"/>
              <a:t>mögliche Lösung: installierbare Software als Ergänzung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Diskussion</a:t>
            </a:r>
            <a:endParaRPr lang="en-GB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5497"/>
              </p:ext>
            </p:extLst>
          </p:nvPr>
        </p:nvGraphicFramePr>
        <p:xfrm>
          <a:off x="2699792" y="1073668"/>
          <a:ext cx="62646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2"/>
                <a:gridCol w="1152124"/>
                <a:gridCol w="1368154"/>
                <a:gridCol w="936104"/>
                <a:gridCol w="1008112"/>
              </a:tblGrid>
              <a:tr h="570784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Einfach f. Kanzlei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Akzeptanz Mandanten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Sicher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Erlaubt</a:t>
                      </a:r>
                      <a:endParaRPr lang="en-GB" dirty="0"/>
                    </a:p>
                  </a:txBody>
                  <a:tcPr anchor="ctr"/>
                </a:tc>
              </a:tr>
              <a:tr h="570784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Webplattform</a:t>
                      </a:r>
                    </a:p>
                    <a:p>
                      <a:r>
                        <a:rPr lang="de-DE" sz="1500" b="1" dirty="0" smtClean="0">
                          <a:solidFill>
                            <a:schemeClr val="bg1"/>
                          </a:solidFill>
                        </a:rPr>
                        <a:t>mit Ende-zu-Ende-Verschlüsselung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r>
                        <a:rPr lang="en-GB" sz="30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GB" sz="30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5332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6400" b="1" dirty="0" smtClean="0"/>
              <a:t>Fragen?</a:t>
            </a:r>
          </a:p>
          <a:p>
            <a:pPr marL="0" indent="0" algn="ctr">
              <a:buNone/>
            </a:pPr>
            <a:endParaRPr lang="de-DE" sz="6400" b="1" dirty="0" smtClean="0"/>
          </a:p>
          <a:p>
            <a:pPr marL="0" indent="0" algn="ctr">
              <a:buNone/>
            </a:pPr>
            <a:r>
              <a:rPr lang="de-DE" sz="6400" b="1" dirty="0" smtClean="0"/>
              <a:t>Live-Demo?</a:t>
            </a:r>
            <a:endParaRPr lang="en-GB" sz="6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3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Bildquellen / Lizenzen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5" y="2255480"/>
            <a:ext cx="905317" cy="9053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23626"/>
            <a:ext cx="1219200" cy="12192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7" y="4531521"/>
            <a:ext cx="826547" cy="82654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7" y="3382208"/>
            <a:ext cx="899312" cy="8993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8" y="1224332"/>
            <a:ext cx="787152" cy="78715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06439" y="2304986"/>
            <a:ext cx="806306" cy="80630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40" y="3284984"/>
            <a:ext cx="936104" cy="93610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57" y="4476742"/>
            <a:ext cx="936104" cy="93610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57" y="5707606"/>
            <a:ext cx="936104" cy="93610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8" y="5714592"/>
            <a:ext cx="677827" cy="67782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363552" y="1268760"/>
            <a:ext cx="26019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12"/>
              </a:rPr>
              <a:t>http://</a:t>
            </a:r>
            <a:r>
              <a:rPr lang="en-GB" sz="1000" dirty="0" smtClean="0">
                <a:hlinkClick r:id="rId12"/>
              </a:rPr>
              <a:t>findicons.com/icon/51302/open_folder</a:t>
            </a:r>
          </a:p>
          <a:p>
            <a:r>
              <a:rPr lang="de-DE" sz="1000" dirty="0"/>
              <a:t>Autor: </a:t>
            </a:r>
            <a:r>
              <a:rPr lang="de-DE" sz="1000" dirty="0" err="1"/>
              <a:t>Harwen</a:t>
            </a:r>
            <a:endParaRPr lang="de-DE" sz="1000" dirty="0" smtClean="0"/>
          </a:p>
          <a:p>
            <a:r>
              <a:rPr lang="de-DE" sz="1000" dirty="0" smtClean="0"/>
              <a:t>Lizenz: gemeinfrei, nicht kommerziell</a:t>
            </a:r>
            <a:endParaRPr lang="en-GB" sz="1000" dirty="0"/>
          </a:p>
        </p:txBody>
      </p:sp>
      <p:sp>
        <p:nvSpPr>
          <p:cNvPr id="18" name="Textfeld 17"/>
          <p:cNvSpPr txBox="1"/>
          <p:nvPr/>
        </p:nvSpPr>
        <p:spPr>
          <a:xfrm>
            <a:off x="1363552" y="2389838"/>
            <a:ext cx="25651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13"/>
              </a:rPr>
              <a:t>http://</a:t>
            </a:r>
            <a:r>
              <a:rPr lang="en-GB" sz="1000" dirty="0" smtClean="0">
                <a:hlinkClick r:id="rId13"/>
              </a:rPr>
              <a:t>findicons.com/icon/86771/database_3</a:t>
            </a:r>
            <a:endParaRPr lang="en-GB" sz="1000" dirty="0" smtClean="0"/>
          </a:p>
          <a:p>
            <a:r>
              <a:rPr lang="de-DE" sz="1000" dirty="0"/>
              <a:t>Autor: </a:t>
            </a:r>
            <a:r>
              <a:rPr lang="de-DE" sz="1000" dirty="0" err="1"/>
              <a:t>gakuseiSean</a:t>
            </a:r>
            <a:endParaRPr lang="de-DE" sz="1000" dirty="0" smtClean="0"/>
          </a:p>
          <a:p>
            <a:r>
              <a:rPr lang="de-DE" sz="1000" dirty="0" smtClean="0"/>
              <a:t>Lizenz: gemeinfrei, nicht kommerziell</a:t>
            </a:r>
            <a:endParaRPr lang="en-GB" sz="1000" dirty="0"/>
          </a:p>
        </p:txBody>
      </p:sp>
      <p:sp>
        <p:nvSpPr>
          <p:cNvPr id="19" name="Textfeld 18"/>
          <p:cNvSpPr txBox="1"/>
          <p:nvPr/>
        </p:nvSpPr>
        <p:spPr>
          <a:xfrm>
            <a:off x="1400420" y="3455419"/>
            <a:ext cx="24224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14"/>
              </a:rPr>
              <a:t>http://</a:t>
            </a:r>
            <a:r>
              <a:rPr lang="en-GB" sz="1000" dirty="0" smtClean="0">
                <a:hlinkClick r:id="rId14"/>
              </a:rPr>
              <a:t>findicons.com/icon/22141/pre_mail</a:t>
            </a:r>
            <a:endParaRPr lang="en-GB" sz="1000" dirty="0" smtClean="0"/>
          </a:p>
          <a:p>
            <a:r>
              <a:rPr lang="de-DE" sz="1000" dirty="0"/>
              <a:t>Autor: </a:t>
            </a:r>
            <a:r>
              <a:rPr lang="de-DE" sz="1000" dirty="0" err="1"/>
              <a:t>Sebastiaan</a:t>
            </a:r>
            <a:r>
              <a:rPr lang="de-DE" sz="1000" dirty="0"/>
              <a:t> de </a:t>
            </a:r>
            <a:r>
              <a:rPr lang="de-DE" sz="1000" dirty="0" err="1"/>
              <a:t>With</a:t>
            </a:r>
            <a:endParaRPr lang="de-DE" sz="1000" dirty="0" smtClean="0"/>
          </a:p>
          <a:p>
            <a:r>
              <a:rPr lang="de-DE" sz="1000" dirty="0" smtClean="0"/>
              <a:t>Lizenz: gemeinfrei, nicht kommerziell</a:t>
            </a:r>
            <a:endParaRPr lang="en-GB" sz="1000" dirty="0"/>
          </a:p>
        </p:txBody>
      </p:sp>
      <p:sp>
        <p:nvSpPr>
          <p:cNvPr id="20" name="Textfeld 19"/>
          <p:cNvSpPr txBox="1"/>
          <p:nvPr/>
        </p:nvSpPr>
        <p:spPr>
          <a:xfrm>
            <a:off x="1400420" y="4626494"/>
            <a:ext cx="2310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15"/>
              </a:rPr>
              <a:t>http://</a:t>
            </a:r>
            <a:r>
              <a:rPr lang="en-GB" sz="1000" dirty="0" smtClean="0">
                <a:hlinkClick r:id="rId15"/>
              </a:rPr>
              <a:t>findicons.com/icon/51327/e_mail</a:t>
            </a:r>
            <a:endParaRPr lang="en-GB" sz="1000" dirty="0" smtClean="0"/>
          </a:p>
          <a:p>
            <a:r>
              <a:rPr lang="de-DE" sz="1000" dirty="0" smtClean="0"/>
              <a:t>Autor: </a:t>
            </a:r>
            <a:r>
              <a:rPr lang="de-DE" sz="1000" dirty="0" err="1" smtClean="0"/>
              <a:t>Harwen</a:t>
            </a:r>
            <a:endParaRPr lang="de-DE" sz="1000" dirty="0" smtClean="0"/>
          </a:p>
          <a:p>
            <a:r>
              <a:rPr lang="de-DE" sz="1000" dirty="0" smtClean="0"/>
              <a:t>Lizenz: gemeinfrei, nicht kommerziell</a:t>
            </a:r>
            <a:endParaRPr lang="en-GB" sz="1000" dirty="0"/>
          </a:p>
        </p:txBody>
      </p:sp>
      <p:sp>
        <p:nvSpPr>
          <p:cNvPr id="21" name="Textfeld 20"/>
          <p:cNvSpPr txBox="1"/>
          <p:nvPr/>
        </p:nvSpPr>
        <p:spPr>
          <a:xfrm>
            <a:off x="1363552" y="5735205"/>
            <a:ext cx="267252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16"/>
              </a:rPr>
              <a:t>http://</a:t>
            </a:r>
            <a:r>
              <a:rPr lang="en-GB" sz="1000" dirty="0" smtClean="0">
                <a:hlinkClick r:id="rId16"/>
              </a:rPr>
              <a:t>icones.pro/en/beos-lock-png-image.html</a:t>
            </a:r>
            <a:endParaRPr lang="en-GB" sz="1000" dirty="0" smtClean="0"/>
          </a:p>
          <a:p>
            <a:r>
              <a:rPr lang="de-DE" sz="1000" dirty="0"/>
              <a:t>Autor: Matthew McClintock</a:t>
            </a:r>
            <a:endParaRPr lang="de-DE" sz="1000" dirty="0" smtClean="0"/>
          </a:p>
          <a:p>
            <a:r>
              <a:rPr lang="de-DE" sz="1000" dirty="0" smtClean="0"/>
              <a:t>Lizenz: Design Science </a:t>
            </a:r>
            <a:r>
              <a:rPr lang="de-DE" sz="1000" dirty="0" err="1" smtClean="0"/>
              <a:t>License</a:t>
            </a:r>
            <a:endParaRPr lang="de-DE" sz="1000" dirty="0" smtClean="0"/>
          </a:p>
          <a:p>
            <a:r>
              <a:rPr lang="en-GB" sz="1000" dirty="0">
                <a:hlinkClick r:id="rId17"/>
              </a:rPr>
              <a:t>https://</a:t>
            </a:r>
            <a:r>
              <a:rPr lang="en-GB" sz="1000" dirty="0" smtClean="0">
                <a:hlinkClick r:id="rId17"/>
              </a:rPr>
              <a:t>www.gnu.org/licenses/dsl.html</a:t>
            </a:r>
            <a:endParaRPr lang="en-GB" sz="1000" dirty="0" smtClean="0"/>
          </a:p>
          <a:p>
            <a:endParaRPr lang="de-DE" sz="10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09724" y="1224332"/>
            <a:ext cx="28520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18"/>
              </a:rPr>
              <a:t>http://</a:t>
            </a:r>
            <a:r>
              <a:rPr lang="en-GB" sz="1000" dirty="0" smtClean="0">
                <a:hlinkClick r:id="rId18"/>
              </a:rPr>
              <a:t>findicons.com/icon/185522/network_server</a:t>
            </a:r>
            <a:endParaRPr lang="en-GB" sz="1000" dirty="0" smtClean="0"/>
          </a:p>
          <a:p>
            <a:r>
              <a:rPr lang="de-DE" sz="1000" dirty="0" smtClean="0"/>
              <a:t>Autor</a:t>
            </a:r>
            <a:r>
              <a:rPr lang="de-DE" sz="1000" dirty="0"/>
              <a:t>: Silvestre Herrera</a:t>
            </a:r>
            <a:endParaRPr lang="de-DE" sz="1000" dirty="0" smtClean="0"/>
          </a:p>
          <a:p>
            <a:r>
              <a:rPr lang="de-DE" sz="1000" dirty="0" smtClean="0"/>
              <a:t>Lizenz</a:t>
            </a:r>
            <a:r>
              <a:rPr lang="de-DE" sz="1000" dirty="0"/>
              <a:t>: </a:t>
            </a:r>
            <a:r>
              <a:rPr lang="de-DE" sz="1000" dirty="0" smtClean="0"/>
              <a:t>GNU/GPL</a:t>
            </a:r>
          </a:p>
          <a:p>
            <a:r>
              <a:rPr lang="en-GB" sz="1000" dirty="0">
                <a:hlinkClick r:id="rId19"/>
              </a:rPr>
              <a:t>https://</a:t>
            </a:r>
            <a:r>
              <a:rPr lang="en-GB" sz="1000" dirty="0" smtClean="0">
                <a:hlinkClick r:id="rId19"/>
              </a:rPr>
              <a:t>www.gnu.org/licenses/gpl.html</a:t>
            </a:r>
            <a:endParaRPr lang="en-GB" sz="1000" dirty="0" smtClean="0"/>
          </a:p>
          <a:p>
            <a:endParaRPr lang="en-GB" sz="1000" dirty="0"/>
          </a:p>
        </p:txBody>
      </p:sp>
      <p:sp>
        <p:nvSpPr>
          <p:cNvPr id="23" name="Textfeld 22"/>
          <p:cNvSpPr txBox="1"/>
          <p:nvPr/>
        </p:nvSpPr>
        <p:spPr>
          <a:xfrm>
            <a:off x="5809724" y="2345410"/>
            <a:ext cx="2560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20"/>
              </a:rPr>
              <a:t>http://</a:t>
            </a:r>
            <a:r>
              <a:rPr lang="en-GB" sz="1000" dirty="0" smtClean="0">
                <a:hlinkClick r:id="rId20"/>
              </a:rPr>
              <a:t>findicons.com/icon/237875/document</a:t>
            </a:r>
            <a:endParaRPr lang="en-GB" sz="1000" dirty="0" smtClean="0"/>
          </a:p>
          <a:p>
            <a:r>
              <a:rPr lang="de-DE" sz="1000" dirty="0" smtClean="0"/>
              <a:t>Autor</a:t>
            </a:r>
            <a:r>
              <a:rPr lang="de-DE" sz="1000" dirty="0"/>
              <a:t>: Oxygen Team</a:t>
            </a:r>
            <a:endParaRPr lang="de-DE" sz="1000" dirty="0" smtClean="0"/>
          </a:p>
          <a:p>
            <a:r>
              <a:rPr lang="de-DE" sz="1000" dirty="0"/>
              <a:t>Lizenz: GNU/GPL</a:t>
            </a:r>
          </a:p>
          <a:p>
            <a:r>
              <a:rPr lang="en-GB" sz="1000" dirty="0">
                <a:hlinkClick r:id="rId19"/>
              </a:rPr>
              <a:t>https://www.gnu.org/licenses/gpl.html</a:t>
            </a:r>
            <a:endParaRPr lang="en-GB" sz="1000" dirty="0"/>
          </a:p>
        </p:txBody>
      </p:sp>
      <p:sp>
        <p:nvSpPr>
          <p:cNvPr id="24" name="Textfeld 23"/>
          <p:cNvSpPr txBox="1"/>
          <p:nvPr/>
        </p:nvSpPr>
        <p:spPr>
          <a:xfrm>
            <a:off x="5846592" y="3410991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21"/>
              </a:rPr>
              <a:t>http://</a:t>
            </a:r>
            <a:r>
              <a:rPr lang="en-GB" sz="1000" dirty="0" smtClean="0">
                <a:hlinkClick r:id="rId21"/>
              </a:rPr>
              <a:t>findicons.com/icon/226890/personal</a:t>
            </a:r>
            <a:endParaRPr lang="en-GB" sz="1000" dirty="0" smtClean="0"/>
          </a:p>
          <a:p>
            <a:r>
              <a:rPr lang="de-DE" sz="1000" dirty="0" smtClean="0"/>
              <a:t>Autor</a:t>
            </a:r>
            <a:r>
              <a:rPr lang="de-DE" sz="1000" dirty="0"/>
              <a:t>: David </a:t>
            </a:r>
            <a:r>
              <a:rPr lang="de-DE" sz="1000" dirty="0" err="1" smtClean="0"/>
              <a:t>Vignoni</a:t>
            </a:r>
            <a:endParaRPr lang="de-DE" sz="1000" dirty="0" smtClean="0"/>
          </a:p>
          <a:p>
            <a:r>
              <a:rPr lang="de-DE" sz="1000" dirty="0"/>
              <a:t>Lizenz: GNU/GPL</a:t>
            </a:r>
          </a:p>
          <a:p>
            <a:r>
              <a:rPr lang="en-GB" sz="1000" dirty="0">
                <a:hlinkClick r:id="rId19"/>
              </a:rPr>
              <a:t>https://www.gnu.org/licenses/gpl.html</a:t>
            </a:r>
            <a:endParaRPr lang="en-GB" sz="1000" dirty="0"/>
          </a:p>
        </p:txBody>
      </p:sp>
      <p:sp>
        <p:nvSpPr>
          <p:cNvPr id="25" name="Textfeld 24"/>
          <p:cNvSpPr txBox="1"/>
          <p:nvPr/>
        </p:nvSpPr>
        <p:spPr>
          <a:xfrm>
            <a:off x="5846592" y="4582066"/>
            <a:ext cx="26100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22"/>
              </a:rPr>
              <a:t>http://</a:t>
            </a:r>
            <a:r>
              <a:rPr lang="en-GB" sz="1000" dirty="0" smtClean="0">
                <a:hlinkClick r:id="rId22"/>
              </a:rPr>
              <a:t>findicons.com/icon/64633/user_female</a:t>
            </a:r>
            <a:endParaRPr lang="en-GB" sz="1000" dirty="0" smtClean="0"/>
          </a:p>
          <a:p>
            <a:r>
              <a:rPr lang="de-DE" sz="1000" dirty="0" smtClean="0"/>
              <a:t>Autor: Asher</a:t>
            </a:r>
          </a:p>
          <a:p>
            <a:r>
              <a:rPr lang="de-DE" sz="1000" dirty="0" smtClean="0"/>
              <a:t>Lizenz</a:t>
            </a:r>
            <a:r>
              <a:rPr lang="de-DE" sz="1000" dirty="0"/>
              <a:t>: Creative </a:t>
            </a:r>
            <a:r>
              <a:rPr lang="de-DE" sz="1000" dirty="0" err="1"/>
              <a:t>Commons</a:t>
            </a:r>
            <a:r>
              <a:rPr lang="de-DE" sz="1000" dirty="0"/>
              <a:t> Attribution (</a:t>
            </a:r>
            <a:r>
              <a:rPr lang="de-DE" sz="1000" dirty="0" err="1"/>
              <a:t>by</a:t>
            </a:r>
            <a:r>
              <a:rPr lang="de-DE" sz="1000" dirty="0"/>
              <a:t>)</a:t>
            </a:r>
            <a:endParaRPr lang="en-GB" sz="1000" dirty="0"/>
          </a:p>
        </p:txBody>
      </p:sp>
      <p:sp>
        <p:nvSpPr>
          <p:cNvPr id="26" name="Textfeld 25"/>
          <p:cNvSpPr txBox="1"/>
          <p:nvPr/>
        </p:nvSpPr>
        <p:spPr>
          <a:xfrm>
            <a:off x="5809724" y="5690777"/>
            <a:ext cx="25074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23"/>
              </a:rPr>
              <a:t>http://</a:t>
            </a:r>
            <a:r>
              <a:rPr lang="en-GB" sz="1000" dirty="0" smtClean="0">
                <a:hlinkClick r:id="rId23"/>
              </a:rPr>
              <a:t>findicons.com/icon/64627/user_male</a:t>
            </a:r>
            <a:endParaRPr lang="en-GB" sz="1000" dirty="0" smtClean="0"/>
          </a:p>
          <a:p>
            <a:r>
              <a:rPr lang="de-DE" sz="1000" dirty="0" smtClean="0"/>
              <a:t>Autor</a:t>
            </a:r>
            <a:r>
              <a:rPr lang="de-DE" sz="1000" dirty="0"/>
              <a:t>: </a:t>
            </a:r>
            <a:r>
              <a:rPr lang="de-DE" sz="1000" dirty="0" smtClean="0"/>
              <a:t>Asher</a:t>
            </a:r>
          </a:p>
          <a:p>
            <a:r>
              <a:rPr lang="de-DE" sz="1000" dirty="0"/>
              <a:t>Lizenz: Creative </a:t>
            </a:r>
            <a:r>
              <a:rPr lang="de-DE" sz="1000" dirty="0" err="1"/>
              <a:t>Commons</a:t>
            </a:r>
            <a:r>
              <a:rPr lang="de-DE" sz="1000" dirty="0"/>
              <a:t> Attribution (</a:t>
            </a:r>
            <a:r>
              <a:rPr lang="de-DE" sz="1000" dirty="0" err="1"/>
              <a:t>by</a:t>
            </a:r>
            <a:r>
              <a:rPr lang="de-DE" sz="1000" dirty="0"/>
              <a:t>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145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Mandantenkommunikation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Rechtslage</a:t>
            </a:r>
          </a:p>
          <a:p>
            <a:pPr lvl="1"/>
            <a:r>
              <a:rPr lang="de-DE" dirty="0" smtClean="0"/>
              <a:t>Verschwiegenheitspflicht von Rechtsanwälten</a:t>
            </a:r>
            <a:br>
              <a:rPr lang="de-DE" dirty="0" smtClean="0"/>
            </a:br>
            <a:r>
              <a:rPr lang="de-DE" dirty="0" smtClean="0"/>
              <a:t>(§ 2 BORA, § 43 BRAO)</a:t>
            </a:r>
          </a:p>
          <a:p>
            <a:pPr lvl="1"/>
            <a:r>
              <a:rPr lang="de-DE" dirty="0" smtClean="0"/>
              <a:t>Offenbaren von Mandantengeheimnissen strafbar</a:t>
            </a:r>
            <a:br>
              <a:rPr lang="de-DE" dirty="0" smtClean="0"/>
            </a:br>
            <a:r>
              <a:rPr lang="de-DE" dirty="0" smtClean="0"/>
              <a:t>(§ 203 StGB)</a:t>
            </a:r>
          </a:p>
          <a:p>
            <a:pPr lvl="1"/>
            <a:endParaRPr lang="de-DE" dirty="0"/>
          </a:p>
          <a:p>
            <a:r>
              <a:rPr lang="de-DE" dirty="0" smtClean="0"/>
              <a:t>Praxis</a:t>
            </a:r>
          </a:p>
          <a:p>
            <a:pPr lvl="1"/>
            <a:r>
              <a:rPr lang="de-DE" dirty="0" smtClean="0"/>
              <a:t>Wie einhalten?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8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Mandantenkommunikation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289112"/>
            <a:ext cx="8229600" cy="660168"/>
          </a:xfrm>
        </p:spPr>
        <p:txBody>
          <a:bodyPr>
            <a:normAutofit/>
          </a:bodyPr>
          <a:lstStyle/>
          <a:p>
            <a:r>
              <a:rPr lang="de-DE" dirty="0" smtClean="0"/>
              <a:t>Gängige Praxis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Kommunikationsmethoden</a:t>
            </a:r>
            <a:endParaRPr lang="en-GB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00696"/>
              </p:ext>
            </p:extLst>
          </p:nvPr>
        </p:nvGraphicFramePr>
        <p:xfrm>
          <a:off x="971598" y="1628800"/>
          <a:ext cx="6264696" cy="358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2"/>
                <a:gridCol w="1152124"/>
                <a:gridCol w="1368154"/>
                <a:gridCol w="936104"/>
                <a:gridCol w="1008112"/>
              </a:tblGrid>
              <a:tr h="570784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Einfach f. Kanzlei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Akzeptanz Mandanten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Sicher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Erlaubt</a:t>
                      </a:r>
                      <a:endParaRPr lang="en-GB" dirty="0"/>
                    </a:p>
                  </a:txBody>
                  <a:tcPr anchor="ctr"/>
                </a:tc>
              </a:tr>
              <a:tr h="570784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E-Mail </a:t>
                      </a:r>
                      <a:r>
                        <a:rPr lang="de-DE" sz="1500" b="1" dirty="0" smtClean="0">
                          <a:solidFill>
                            <a:schemeClr val="bg1"/>
                          </a:solidFill>
                        </a:rPr>
                        <a:t>(unverschlüsselt)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en-GB" sz="3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70784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E-Mail </a:t>
                      </a:r>
                      <a:r>
                        <a:rPr lang="de-DE" sz="1500" b="1" dirty="0" smtClean="0">
                          <a:solidFill>
                            <a:schemeClr val="bg1"/>
                          </a:solidFill>
                        </a:rPr>
                        <a:t>(verschlüsselt)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solidFill>
                            <a:schemeClr val="accent6"/>
                          </a:solidFill>
                        </a:rPr>
                        <a:t>?</a:t>
                      </a:r>
                      <a:endParaRPr lang="en-GB" sz="30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r>
                        <a:rPr lang="en-GB" sz="30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GB" sz="30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70784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Briefversand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70784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Webplattform</a:t>
                      </a:r>
                    </a:p>
                    <a:p>
                      <a:r>
                        <a:rPr lang="de-DE" sz="1500" b="1" dirty="0" smtClean="0">
                          <a:solidFill>
                            <a:schemeClr val="bg1"/>
                          </a:solidFill>
                        </a:rPr>
                        <a:t>(Kanzlei-Server)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en-GB" sz="30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r>
                        <a:rPr lang="en-GB" sz="30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GB" sz="30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70784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Webplattform</a:t>
                      </a:r>
                    </a:p>
                    <a:p>
                      <a:r>
                        <a:rPr lang="de-DE" sz="1500" b="1" dirty="0" smtClean="0">
                          <a:solidFill>
                            <a:schemeClr val="bg1"/>
                          </a:solidFill>
                        </a:rPr>
                        <a:t>(Cloud)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solidFill>
                            <a:schemeClr val="accent6"/>
                          </a:solidFill>
                        </a:rPr>
                        <a:t>?</a:t>
                      </a:r>
                      <a:endParaRPr lang="en-GB" sz="30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r>
                        <a:rPr lang="en-GB" sz="30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GB" sz="30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r>
                        <a:rPr lang="en-GB" sz="30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GB" sz="30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81287"/>
              </p:ext>
            </p:extLst>
          </p:nvPr>
        </p:nvGraphicFramePr>
        <p:xfrm>
          <a:off x="971598" y="5877272"/>
          <a:ext cx="626469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2"/>
                <a:gridCol w="1152128"/>
                <a:gridCol w="1368152"/>
                <a:gridCol w="936105"/>
                <a:gridCol w="1008111"/>
              </a:tblGrid>
              <a:tr h="570784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E-Mail </a:t>
                      </a:r>
                      <a:r>
                        <a:rPr lang="de-DE" sz="1500" b="1" dirty="0" smtClean="0">
                          <a:solidFill>
                            <a:schemeClr val="bg1"/>
                          </a:solidFill>
                        </a:rPr>
                        <a:t>(unverschlüsselt)</a:t>
                      </a:r>
                    </a:p>
                    <a:p>
                      <a:r>
                        <a:rPr lang="de-DE" sz="1500" b="1" dirty="0" smtClean="0">
                          <a:solidFill>
                            <a:schemeClr val="bg1"/>
                          </a:solidFill>
                        </a:rPr>
                        <a:t>+ Einwilligung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chemeClr val="accent6"/>
                          </a:solidFill>
                        </a:rPr>
                        <a:t>?</a:t>
                      </a:r>
                      <a:endParaRPr lang="en-GB" sz="3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1565">
            <a:off x="7079783" y="5325289"/>
            <a:ext cx="1948448" cy="1382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5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Mandantenkommunikation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226987"/>
            <a:ext cx="8229600" cy="353187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Anforderungen</a:t>
            </a:r>
          </a:p>
          <a:p>
            <a:pPr lvl="1"/>
            <a:r>
              <a:rPr lang="de-DE" dirty="0" smtClean="0"/>
              <a:t>Sicherheit</a:t>
            </a:r>
          </a:p>
          <a:p>
            <a:pPr lvl="2"/>
            <a:r>
              <a:rPr lang="de-DE" dirty="0" smtClean="0"/>
              <a:t>Serverbetreiber erfährt nichts über Mandanten und hält damit keine personenbezogenen Daten vor (ADV)</a:t>
            </a:r>
          </a:p>
          <a:p>
            <a:pPr lvl="1"/>
            <a:r>
              <a:rPr lang="de-DE" dirty="0" smtClean="0"/>
              <a:t>Nutzbarkeit / Akzeptanz</a:t>
            </a:r>
          </a:p>
          <a:p>
            <a:pPr lvl="2"/>
            <a:r>
              <a:rPr lang="de-DE" dirty="0" smtClean="0"/>
              <a:t>keine Installation, Kryptographie transparent</a:t>
            </a:r>
          </a:p>
          <a:p>
            <a:pPr lvl="1"/>
            <a:r>
              <a:rPr lang="de-DE" dirty="0" smtClean="0"/>
              <a:t>Funktionalität</a:t>
            </a:r>
          </a:p>
          <a:p>
            <a:pPr lvl="2"/>
            <a:r>
              <a:rPr lang="de-DE" dirty="0" smtClean="0"/>
              <a:t>keine Einschränkung von Arbeitsabläufen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Ziel</a:t>
            </a:r>
            <a:endParaRPr lang="en-GB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179284"/>
              </p:ext>
            </p:extLst>
          </p:nvPr>
        </p:nvGraphicFramePr>
        <p:xfrm>
          <a:off x="971598" y="1628800"/>
          <a:ext cx="62646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2"/>
                <a:gridCol w="1152124"/>
                <a:gridCol w="1368154"/>
                <a:gridCol w="936104"/>
                <a:gridCol w="1008112"/>
              </a:tblGrid>
              <a:tr h="570784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Einfach f. Kanzlei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Akzeptanz Mandanten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Sicher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Erlaubt</a:t>
                      </a:r>
                      <a:endParaRPr lang="en-GB" dirty="0"/>
                    </a:p>
                  </a:txBody>
                  <a:tcPr anchor="ctr"/>
                </a:tc>
              </a:tr>
              <a:tr h="570784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Webplattform</a:t>
                      </a:r>
                    </a:p>
                    <a:p>
                      <a:r>
                        <a:rPr lang="de-DE" sz="1500" b="1" dirty="0" smtClean="0">
                          <a:solidFill>
                            <a:schemeClr val="bg1"/>
                          </a:solidFill>
                        </a:rPr>
                        <a:t>mit Ende-zu-Ende-Verschlüsselung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r>
                        <a:rPr lang="en-GB" sz="30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GB" sz="30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✓</a:t>
                      </a:r>
                      <a:endParaRPr lang="en-GB" sz="3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8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Mandantenkommunikation</a:t>
            </a:r>
          </a:p>
          <a:p>
            <a:r>
              <a:rPr lang="de-DE" dirty="0" smtClean="0"/>
              <a:t>Sicherheitsmodell</a:t>
            </a:r>
          </a:p>
          <a:p>
            <a:r>
              <a:rPr lang="de-DE" dirty="0" smtClean="0"/>
              <a:t>Konzept</a:t>
            </a:r>
          </a:p>
          <a:p>
            <a:pPr lvl="1"/>
            <a:r>
              <a:rPr lang="de-DE" dirty="0" smtClean="0"/>
              <a:t>Nutzer-Login</a:t>
            </a:r>
          </a:p>
          <a:p>
            <a:pPr lvl="1"/>
            <a:r>
              <a:rPr lang="de-DE" dirty="0" smtClean="0"/>
              <a:t>Vertrauliche Formulare</a:t>
            </a:r>
          </a:p>
          <a:p>
            <a:pPr lvl="1"/>
            <a:r>
              <a:rPr lang="de-DE" dirty="0" smtClean="0"/>
              <a:t>Schlüsselmanagement</a:t>
            </a:r>
          </a:p>
          <a:p>
            <a:pPr lvl="1"/>
            <a:r>
              <a:rPr lang="de-DE" dirty="0" smtClean="0"/>
              <a:t>Benachrichtigungen</a:t>
            </a:r>
          </a:p>
          <a:p>
            <a:r>
              <a:rPr lang="de-DE" dirty="0" smtClean="0"/>
              <a:t>Implementierung</a:t>
            </a:r>
          </a:p>
          <a:p>
            <a:r>
              <a:rPr lang="de-DE" dirty="0" smtClean="0"/>
              <a:t>Diskussion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2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Sicherheitsmodell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Sicherheitsmodell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16" y="1556792"/>
            <a:ext cx="1219200" cy="1219200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-252536" y="4374714"/>
            <a:ext cx="3029272" cy="936104"/>
            <a:chOff x="-1953943" y="3140968"/>
            <a:chExt cx="3029272" cy="936104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25" y="3140968"/>
              <a:ext cx="936104" cy="936104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-1953943" y="3281358"/>
              <a:ext cx="2277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Kanzlei-</a:t>
              </a:r>
            </a:p>
            <a:p>
              <a:pPr algn="ctr"/>
              <a:r>
                <a:rPr lang="de-DE" dirty="0" err="1" smtClean="0"/>
                <a:t>mitarbeiter</a:t>
              </a:r>
              <a:endParaRPr lang="en-GB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-252536" y="3176101"/>
            <a:ext cx="2277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Sekundärer</a:t>
            </a:r>
          </a:p>
          <a:p>
            <a:pPr algn="ctr"/>
            <a:r>
              <a:rPr lang="de-DE" dirty="0" smtClean="0"/>
              <a:t>Infrastruktur-betreiber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-232952" y="1700808"/>
            <a:ext cx="2277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Primärer</a:t>
            </a:r>
          </a:p>
          <a:p>
            <a:pPr algn="ctr"/>
            <a:r>
              <a:rPr lang="de-DE" dirty="0" smtClean="0"/>
              <a:t>Infrastruktur-betreiber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 rot="21032514">
            <a:off x="881117" y="2244731"/>
            <a:ext cx="142527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200" b="1" i="1" dirty="0" smtClean="0">
                <a:solidFill>
                  <a:srgbClr val="C00000"/>
                </a:solidFill>
              </a:rPr>
              <a:t>honest but</a:t>
            </a:r>
          </a:p>
          <a:p>
            <a:pPr algn="ctr"/>
            <a:r>
              <a:rPr lang="de-DE" sz="2200" b="1" i="1" dirty="0" err="1" smtClean="0">
                <a:solidFill>
                  <a:srgbClr val="C00000"/>
                </a:solidFill>
              </a:rPr>
              <a:t>curious</a:t>
            </a:r>
            <a:endParaRPr lang="en-GB" sz="2200" b="1" i="1" dirty="0">
              <a:solidFill>
                <a:srgbClr val="C0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rot="21032514">
            <a:off x="667707" y="5010197"/>
            <a:ext cx="234585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200" b="1" i="1" dirty="0" smtClean="0">
                <a:solidFill>
                  <a:srgbClr val="C00000"/>
                </a:solidFill>
              </a:rPr>
              <a:t>vertrauenswürdig</a:t>
            </a:r>
            <a:endParaRPr lang="en-GB" sz="2200" b="1" i="1" dirty="0">
              <a:solidFill>
                <a:srgbClr val="C00000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4802308" y="2488291"/>
            <a:ext cx="1368152" cy="1247012"/>
            <a:chOff x="1331640" y="3153266"/>
            <a:chExt cx="1368152" cy="1247012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3153266"/>
              <a:ext cx="936104" cy="936104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1331640" y="403094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Mandant</a:t>
              </a:r>
              <a:endParaRPr lang="en-GB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4384528" y="1052736"/>
            <a:ext cx="2203680" cy="1233428"/>
            <a:chOff x="-310260" y="3140968"/>
            <a:chExt cx="2203680" cy="1233428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140968"/>
              <a:ext cx="936104" cy="936104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>
            <a:xfrm>
              <a:off x="-310260" y="4005064"/>
              <a:ext cx="2203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Kanzleimitarbeiter</a:t>
              </a:r>
              <a:endParaRPr lang="en-GB" dirty="0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4802292" y="3937430"/>
            <a:ext cx="1368152" cy="1073197"/>
            <a:chOff x="4769598" y="3630199"/>
            <a:chExt cx="1368152" cy="1073197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098" y="3630199"/>
              <a:ext cx="787152" cy="787152"/>
            </a:xfrm>
            <a:prstGeom prst="rect">
              <a:avLst/>
            </a:prstGeom>
          </p:spPr>
        </p:pic>
        <p:sp>
          <p:nvSpPr>
            <p:cNvPr id="31" name="Textfeld 30"/>
            <p:cNvSpPr txBox="1"/>
            <p:nvPr/>
          </p:nvSpPr>
          <p:spPr>
            <a:xfrm>
              <a:off x="4769598" y="433406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Akte</a:t>
              </a:r>
              <a:endParaRPr lang="en-GB" dirty="0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4802292" y="5210310"/>
            <a:ext cx="1368152" cy="1437825"/>
            <a:chOff x="4732483" y="4873249"/>
            <a:chExt cx="1368152" cy="1437825"/>
          </a:xfrm>
        </p:grpSpPr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013407" y="4873249"/>
              <a:ext cx="806306" cy="806306"/>
            </a:xfrm>
            <a:prstGeom prst="rect">
              <a:avLst/>
            </a:prstGeom>
          </p:spPr>
        </p:pic>
        <p:sp>
          <p:nvSpPr>
            <p:cNvPr id="32" name="Textfeld 31"/>
            <p:cNvSpPr txBox="1"/>
            <p:nvPr/>
          </p:nvSpPr>
          <p:spPr>
            <a:xfrm>
              <a:off x="4732483" y="5664743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Dokument /</a:t>
              </a:r>
            </a:p>
            <a:p>
              <a:pPr algn="ctr"/>
              <a:r>
                <a:rPr lang="de-DE" dirty="0" smtClean="0"/>
                <a:t>Nachricht</a:t>
              </a:r>
              <a:endParaRPr lang="en-GB" dirty="0"/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588208" y="927470"/>
            <a:ext cx="9732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Anrede</a:t>
            </a:r>
            <a:endParaRPr lang="en-GB" dirty="0"/>
          </a:p>
        </p:txBody>
      </p:sp>
      <p:sp>
        <p:nvSpPr>
          <p:cNvPr id="36" name="Textfeld 35"/>
          <p:cNvSpPr txBox="1"/>
          <p:nvPr/>
        </p:nvSpPr>
        <p:spPr>
          <a:xfrm>
            <a:off x="7668344" y="927470"/>
            <a:ext cx="10184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Name</a:t>
            </a:r>
            <a:endParaRPr lang="en-GB" dirty="0"/>
          </a:p>
        </p:txBody>
      </p:sp>
      <p:sp>
        <p:nvSpPr>
          <p:cNvPr id="37" name="Textfeld 36"/>
          <p:cNvSpPr txBox="1"/>
          <p:nvPr/>
        </p:nvSpPr>
        <p:spPr>
          <a:xfrm>
            <a:off x="6588208" y="1395988"/>
            <a:ext cx="20985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E-Mail-Adresse</a:t>
            </a:r>
            <a:endParaRPr lang="en-GB" dirty="0"/>
          </a:p>
        </p:txBody>
      </p:sp>
      <p:sp>
        <p:nvSpPr>
          <p:cNvPr id="38" name="Textfeld 37"/>
          <p:cNvSpPr txBox="1"/>
          <p:nvPr/>
        </p:nvSpPr>
        <p:spPr>
          <a:xfrm>
            <a:off x="6588208" y="1856238"/>
            <a:ext cx="20985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Passwort</a:t>
            </a:r>
            <a:endParaRPr lang="en-GB" dirty="0"/>
          </a:p>
        </p:txBody>
      </p:sp>
      <p:sp>
        <p:nvSpPr>
          <p:cNvPr id="39" name="Textfeld 38"/>
          <p:cNvSpPr txBox="1"/>
          <p:nvPr/>
        </p:nvSpPr>
        <p:spPr>
          <a:xfrm>
            <a:off x="6588208" y="2488291"/>
            <a:ext cx="9732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Anrede</a:t>
            </a:r>
            <a:endParaRPr lang="en-GB" dirty="0"/>
          </a:p>
        </p:txBody>
      </p:sp>
      <p:sp>
        <p:nvSpPr>
          <p:cNvPr id="40" name="Textfeld 39"/>
          <p:cNvSpPr txBox="1"/>
          <p:nvPr/>
        </p:nvSpPr>
        <p:spPr>
          <a:xfrm>
            <a:off x="7668344" y="2488291"/>
            <a:ext cx="10184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Name</a:t>
            </a:r>
            <a:endParaRPr lang="en-GB" dirty="0"/>
          </a:p>
        </p:txBody>
      </p:sp>
      <p:sp>
        <p:nvSpPr>
          <p:cNvPr id="41" name="Textfeld 40"/>
          <p:cNvSpPr txBox="1"/>
          <p:nvPr/>
        </p:nvSpPr>
        <p:spPr>
          <a:xfrm>
            <a:off x="6588208" y="2956809"/>
            <a:ext cx="20985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E-Mail-Adresse</a:t>
            </a:r>
            <a:endParaRPr lang="en-GB" dirty="0"/>
          </a:p>
        </p:txBody>
      </p:sp>
      <p:sp>
        <p:nvSpPr>
          <p:cNvPr id="42" name="Textfeld 41"/>
          <p:cNvSpPr txBox="1"/>
          <p:nvPr/>
        </p:nvSpPr>
        <p:spPr>
          <a:xfrm>
            <a:off x="6588208" y="3417059"/>
            <a:ext cx="20985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Passwort</a:t>
            </a:r>
            <a:endParaRPr lang="en-GB" dirty="0"/>
          </a:p>
        </p:txBody>
      </p:sp>
      <p:sp>
        <p:nvSpPr>
          <p:cNvPr id="43" name="Textfeld 42"/>
          <p:cNvSpPr txBox="1"/>
          <p:nvPr/>
        </p:nvSpPr>
        <p:spPr>
          <a:xfrm>
            <a:off x="6588208" y="4057118"/>
            <a:ext cx="20985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Aktenzeichen</a:t>
            </a:r>
            <a:endParaRPr lang="en-GB" dirty="0"/>
          </a:p>
        </p:txBody>
      </p:sp>
      <p:sp>
        <p:nvSpPr>
          <p:cNvPr id="44" name="Textfeld 43"/>
          <p:cNvSpPr txBox="1"/>
          <p:nvPr/>
        </p:nvSpPr>
        <p:spPr>
          <a:xfrm>
            <a:off x="6588208" y="4510533"/>
            <a:ext cx="20985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Rubrum</a:t>
            </a:r>
            <a:endParaRPr lang="en-GB" dirty="0"/>
          </a:p>
        </p:txBody>
      </p:sp>
      <p:sp>
        <p:nvSpPr>
          <p:cNvPr id="45" name="Textfeld 44"/>
          <p:cNvSpPr txBox="1"/>
          <p:nvPr/>
        </p:nvSpPr>
        <p:spPr>
          <a:xfrm>
            <a:off x="6588208" y="5189990"/>
            <a:ext cx="20985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Name</a:t>
            </a:r>
            <a:endParaRPr lang="en-GB" dirty="0"/>
          </a:p>
        </p:txBody>
      </p:sp>
      <p:sp>
        <p:nvSpPr>
          <p:cNvPr id="46" name="Textfeld 45"/>
          <p:cNvSpPr txBox="1"/>
          <p:nvPr/>
        </p:nvSpPr>
        <p:spPr>
          <a:xfrm>
            <a:off x="6588208" y="5665122"/>
            <a:ext cx="20985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Beschreibung</a:t>
            </a:r>
            <a:endParaRPr lang="en-GB" dirty="0"/>
          </a:p>
        </p:txBody>
      </p:sp>
      <p:sp>
        <p:nvSpPr>
          <p:cNvPr id="47" name="Textfeld 46"/>
          <p:cNvSpPr txBox="1"/>
          <p:nvPr/>
        </p:nvSpPr>
        <p:spPr>
          <a:xfrm>
            <a:off x="6588208" y="6134496"/>
            <a:ext cx="20985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Inhalt</a:t>
            </a:r>
            <a:endParaRPr lang="en-GB" dirty="0"/>
          </a:p>
        </p:txBody>
      </p:sp>
      <p:sp>
        <p:nvSpPr>
          <p:cNvPr id="50" name="Textfeld 49"/>
          <p:cNvSpPr txBox="1"/>
          <p:nvPr/>
        </p:nvSpPr>
        <p:spPr>
          <a:xfrm>
            <a:off x="683568" y="6516052"/>
            <a:ext cx="309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Beteiligte Parteien</a:t>
            </a:r>
            <a:endParaRPr lang="en-GB" b="1" dirty="0"/>
          </a:p>
        </p:txBody>
      </p:sp>
      <p:sp>
        <p:nvSpPr>
          <p:cNvPr id="51" name="Textfeld 50"/>
          <p:cNvSpPr txBox="1"/>
          <p:nvPr/>
        </p:nvSpPr>
        <p:spPr>
          <a:xfrm>
            <a:off x="6081124" y="6516052"/>
            <a:ext cx="309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Anfallende Daten</a:t>
            </a:r>
            <a:endParaRPr lang="en-GB" b="1" dirty="0"/>
          </a:p>
        </p:txBody>
      </p:sp>
      <p:sp>
        <p:nvSpPr>
          <p:cNvPr id="52" name="Rechteck 51"/>
          <p:cNvSpPr/>
          <p:nvPr/>
        </p:nvSpPr>
        <p:spPr>
          <a:xfrm>
            <a:off x="6444208" y="1811050"/>
            <a:ext cx="2448272" cy="4714294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Gerader Verbinder 53"/>
          <p:cNvCxnSpPr/>
          <p:nvPr/>
        </p:nvCxnSpPr>
        <p:spPr>
          <a:xfrm flipV="1">
            <a:off x="6588208" y="1860458"/>
            <a:ext cx="2098592" cy="464337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/>
        </p:nvCxnSpPr>
        <p:spPr>
          <a:xfrm>
            <a:off x="6588208" y="1828854"/>
            <a:ext cx="2098592" cy="467497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4488240" y="914715"/>
            <a:ext cx="4404240" cy="5624537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Gerader Verbinder 57"/>
          <p:cNvCxnSpPr/>
          <p:nvPr/>
        </p:nvCxnSpPr>
        <p:spPr>
          <a:xfrm flipV="1">
            <a:off x="4605440" y="943914"/>
            <a:ext cx="4111086" cy="55878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/>
          <p:cNvCxnSpPr/>
          <p:nvPr/>
        </p:nvCxnSpPr>
        <p:spPr>
          <a:xfrm>
            <a:off x="4521972" y="997432"/>
            <a:ext cx="4164828" cy="551862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/>
          <p:cNvSpPr/>
          <p:nvPr/>
        </p:nvSpPr>
        <p:spPr>
          <a:xfrm>
            <a:off x="198716" y="1562446"/>
            <a:ext cx="2834300" cy="1613655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16" y="3037761"/>
            <a:ext cx="1219200" cy="1219200"/>
          </a:xfrm>
          <a:prstGeom prst="rect">
            <a:avLst/>
          </a:prstGeom>
        </p:spPr>
      </p:pic>
      <p:sp>
        <p:nvSpPr>
          <p:cNvPr id="63" name="Rechteck 62"/>
          <p:cNvSpPr/>
          <p:nvPr/>
        </p:nvSpPr>
        <p:spPr>
          <a:xfrm>
            <a:off x="4572000" y="3861757"/>
            <a:ext cx="4404240" cy="2743508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hteck 63"/>
          <p:cNvSpPr/>
          <p:nvPr/>
        </p:nvSpPr>
        <p:spPr>
          <a:xfrm>
            <a:off x="6472232" y="1805917"/>
            <a:ext cx="2244294" cy="576574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hteck 64"/>
          <p:cNvSpPr/>
          <p:nvPr/>
        </p:nvSpPr>
        <p:spPr>
          <a:xfrm>
            <a:off x="6514112" y="3355339"/>
            <a:ext cx="2244294" cy="488627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hteck 65"/>
          <p:cNvSpPr/>
          <p:nvPr/>
        </p:nvSpPr>
        <p:spPr>
          <a:xfrm>
            <a:off x="4488240" y="915057"/>
            <a:ext cx="4404240" cy="1371108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hteck 66"/>
          <p:cNvSpPr/>
          <p:nvPr/>
        </p:nvSpPr>
        <p:spPr>
          <a:xfrm>
            <a:off x="198716" y="3136601"/>
            <a:ext cx="2834300" cy="113182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hteck 67"/>
          <p:cNvSpPr/>
          <p:nvPr/>
        </p:nvSpPr>
        <p:spPr>
          <a:xfrm>
            <a:off x="251520" y="4275257"/>
            <a:ext cx="2834300" cy="1389865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uppieren 11"/>
          <p:cNvGrpSpPr/>
          <p:nvPr/>
        </p:nvGrpSpPr>
        <p:grpSpPr>
          <a:xfrm>
            <a:off x="-252536" y="5589240"/>
            <a:ext cx="3029272" cy="936104"/>
            <a:chOff x="-729807" y="3153266"/>
            <a:chExt cx="3029272" cy="936104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361" y="3153266"/>
              <a:ext cx="936104" cy="93610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-729807" y="3436652"/>
              <a:ext cx="2297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Mandant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94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/>
      <p:bldP spid="52" grpId="0" animBg="1"/>
      <p:bldP spid="52" grpId="1" animBg="1"/>
      <p:bldP spid="57" grpId="0" animBg="1"/>
      <p:bldP spid="57" grpId="1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hteck 162"/>
          <p:cNvSpPr/>
          <p:nvPr/>
        </p:nvSpPr>
        <p:spPr>
          <a:xfrm>
            <a:off x="6084168" y="1124744"/>
            <a:ext cx="3240360" cy="5904656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 – </a:t>
            </a:r>
            <a:r>
              <a:rPr lang="de-DE" dirty="0" smtClean="0">
                <a:solidFill>
                  <a:srgbClr val="FF0000"/>
                </a:solidFill>
              </a:rPr>
              <a:t>klassisch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Funktionsweise einer Webplattform</a:t>
            </a:r>
            <a:endParaRPr lang="en-GB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19" y="2924944"/>
            <a:ext cx="905317" cy="90531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8" y="4881110"/>
            <a:ext cx="1219200" cy="1219200"/>
          </a:xfrm>
          <a:prstGeom prst="rect">
            <a:avLst/>
          </a:prstGeom>
        </p:spPr>
      </p:pic>
      <p:sp>
        <p:nvSpPr>
          <p:cNvPr id="164" name="Textfeld 163"/>
          <p:cNvSpPr txBox="1"/>
          <p:nvPr/>
        </p:nvSpPr>
        <p:spPr>
          <a:xfrm>
            <a:off x="6224654" y="6427113"/>
            <a:ext cx="918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Server</a:t>
            </a:r>
            <a:endParaRPr lang="en-GB" sz="2200" dirty="0">
              <a:solidFill>
                <a:schemeClr val="accent2"/>
              </a:solidFill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4824869" y="6423714"/>
            <a:ext cx="1128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1"/>
                </a:solidFill>
              </a:rPr>
              <a:t>Browser</a:t>
            </a:r>
            <a:endParaRPr lang="en-GB" sz="2200" dirty="0">
              <a:solidFill>
                <a:schemeClr val="accent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555728" y="1700808"/>
            <a:ext cx="341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URL: https://www.example.org</a:t>
            </a:r>
          </a:p>
        </p:txBody>
      </p:sp>
      <p:cxnSp>
        <p:nvCxnSpPr>
          <p:cNvPr id="6" name="Gerade Verbindung mit Pfeil 5"/>
          <p:cNvCxnSpPr>
            <a:stCxn id="28" idx="3"/>
            <a:endCxn id="22" idx="1"/>
          </p:cNvCxnSpPr>
          <p:nvPr/>
        </p:nvCxnSpPr>
        <p:spPr>
          <a:xfrm>
            <a:off x="4967175" y="1900863"/>
            <a:ext cx="2125103" cy="3589847"/>
          </a:xfrm>
          <a:prstGeom prst="bentConnector3">
            <a:avLst>
              <a:gd name="adj1" fmla="val 558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82432" y="2060848"/>
            <a:ext cx="555804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title&gt;Webplattform&lt;/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&lt;link 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stylesheet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layout.css</a:t>
            </a:r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Hallo </a:t>
            </a:r>
            <a:r>
              <a:rPr lang="de-DE" sz="15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Frau Mustermandantin</a:t>
            </a:r>
            <a:endParaRPr lang="de-DE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script.js</a:t>
            </a:r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"&gt;&lt;/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8475102" y="4077072"/>
            <a:ext cx="506206" cy="524078"/>
            <a:chOff x="7955336" y="4365104"/>
            <a:chExt cx="506206" cy="524078"/>
          </a:xfrm>
        </p:grpSpPr>
        <p:sp>
          <p:nvSpPr>
            <p:cNvPr id="44" name="Rechteck 43"/>
            <p:cNvSpPr/>
            <p:nvPr/>
          </p:nvSpPr>
          <p:spPr>
            <a:xfrm>
              <a:off x="7955336" y="4365104"/>
              <a:ext cx="506206" cy="52407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758" y="4418688"/>
              <a:ext cx="416910" cy="416910"/>
            </a:xfrm>
            <a:prstGeom prst="rect">
              <a:avLst/>
            </a:prstGeom>
          </p:spPr>
        </p:pic>
      </p:grpSp>
      <p:cxnSp>
        <p:nvCxnSpPr>
          <p:cNvPr id="47" name="Gerade Verbindung mit Pfeil 5"/>
          <p:cNvCxnSpPr>
            <a:stCxn id="21" idx="3"/>
            <a:endCxn id="44" idx="0"/>
          </p:cNvCxnSpPr>
          <p:nvPr/>
        </p:nvCxnSpPr>
        <p:spPr>
          <a:xfrm>
            <a:off x="8154536" y="3377603"/>
            <a:ext cx="573669" cy="699469"/>
          </a:xfrm>
          <a:prstGeom prst="bentConnector2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"/>
          <p:cNvCxnSpPr/>
          <p:nvPr/>
        </p:nvCxnSpPr>
        <p:spPr>
          <a:xfrm rot="10800000">
            <a:off x="4835122" y="3501009"/>
            <a:ext cx="2227997" cy="2189759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1595028" y="4470113"/>
            <a:ext cx="4002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https://www.example.org/</a:t>
            </a:r>
            <a:r>
              <a:rPr lang="de-DE" sz="2000" b="1" dirty="0" smtClean="0"/>
              <a:t>layout.css</a:t>
            </a:r>
          </a:p>
          <a:p>
            <a:r>
              <a:rPr lang="de-DE" sz="2000" dirty="0"/>
              <a:t>https</a:t>
            </a:r>
            <a:r>
              <a:rPr lang="de-DE" sz="2000" dirty="0" smtClean="0"/>
              <a:t>://www.example.org/</a:t>
            </a:r>
            <a:r>
              <a:rPr lang="de-DE" sz="2000" b="1" dirty="0" smtClean="0"/>
              <a:t>script.js</a:t>
            </a:r>
            <a:endParaRPr lang="de-DE" sz="2000" b="1" dirty="0"/>
          </a:p>
        </p:txBody>
      </p:sp>
      <p:cxnSp>
        <p:nvCxnSpPr>
          <p:cNvPr id="59" name="Gerade Verbindung mit Pfeil 5"/>
          <p:cNvCxnSpPr>
            <a:stCxn id="58" idx="3"/>
          </p:cNvCxnSpPr>
          <p:nvPr/>
        </p:nvCxnSpPr>
        <p:spPr>
          <a:xfrm>
            <a:off x="5597790" y="4824056"/>
            <a:ext cx="1465329" cy="1026694"/>
          </a:xfrm>
          <a:prstGeom prst="bentConnector3">
            <a:avLst>
              <a:gd name="adj1" fmla="val 1099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5"/>
          <p:cNvCxnSpPr/>
          <p:nvPr/>
        </p:nvCxnSpPr>
        <p:spPr>
          <a:xfrm rot="10800000">
            <a:off x="4835121" y="5373216"/>
            <a:ext cx="2228000" cy="644358"/>
          </a:xfrm>
          <a:prstGeom prst="bentConnector3">
            <a:avLst>
              <a:gd name="adj1" fmla="val 676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391080" y="5157385"/>
            <a:ext cx="5558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layout.css: </a:t>
            </a:r>
            <a:r>
              <a:rPr lang="de-DE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de-DE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script.js: </a:t>
            </a:r>
            <a:r>
              <a:rPr lang="de-DE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document.write</a:t>
            </a:r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("etc. pp.");</a:t>
            </a:r>
            <a:endParaRPr lang="en-GB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1" name="Pfeil nach unten 60"/>
          <p:cNvSpPr/>
          <p:nvPr/>
        </p:nvSpPr>
        <p:spPr>
          <a:xfrm>
            <a:off x="2411760" y="5769626"/>
            <a:ext cx="504056" cy="39201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feld 74"/>
          <p:cNvSpPr txBox="1"/>
          <p:nvPr/>
        </p:nvSpPr>
        <p:spPr>
          <a:xfrm>
            <a:off x="632225" y="6269250"/>
            <a:ext cx="401892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Hallo Frau Mustermandantin etc. pp.</a:t>
            </a:r>
            <a:endParaRPr lang="de-DE" sz="2000" b="1" dirty="0">
              <a:solidFill>
                <a:srgbClr val="FF0000"/>
              </a:solidFill>
            </a:endParaRPr>
          </a:p>
        </p:txBody>
      </p:sp>
      <p:cxnSp>
        <p:nvCxnSpPr>
          <p:cNvPr id="67" name="Gerade Verbindung mit Pfeil 66"/>
          <p:cNvCxnSpPr>
            <a:stCxn id="22" idx="0"/>
            <a:endCxn id="62" idx="2"/>
          </p:cNvCxnSpPr>
          <p:nvPr/>
        </p:nvCxnSpPr>
        <p:spPr>
          <a:xfrm flipH="1" flipV="1">
            <a:off x="7701877" y="4615328"/>
            <a:ext cx="1" cy="265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stCxn id="62" idx="0"/>
            <a:endCxn id="21" idx="2"/>
          </p:cNvCxnSpPr>
          <p:nvPr/>
        </p:nvCxnSpPr>
        <p:spPr>
          <a:xfrm flipV="1">
            <a:off x="7701877" y="3830261"/>
            <a:ext cx="1" cy="268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/>
          <p:cNvCxnSpPr>
            <a:stCxn id="44" idx="1"/>
          </p:cNvCxnSpPr>
          <p:nvPr/>
        </p:nvCxnSpPr>
        <p:spPr>
          <a:xfrm flipH="1">
            <a:off x="8188975" y="4339111"/>
            <a:ext cx="286127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7941559" y="4626068"/>
            <a:ext cx="7083" cy="29458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/>
          <p:cNvSpPr/>
          <p:nvPr/>
        </p:nvSpPr>
        <p:spPr>
          <a:xfrm>
            <a:off x="7214778" y="4098736"/>
            <a:ext cx="974197" cy="5165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App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3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8" grpId="0"/>
      <p:bldP spid="66" grpId="0"/>
      <p:bldP spid="61" grpId="0" animBg="1"/>
      <p:bldP spid="75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482432" y="2182505"/>
            <a:ext cx="5558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[...]  Hallo </a:t>
            </a:r>
            <a:r>
              <a:rPr lang="de-DE" sz="15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&lt;span </a:t>
            </a:r>
            <a:r>
              <a:rPr lang="de-DE" sz="15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5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de-DE" sz="15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</a:t>
            </a:r>
            <a:r>
              <a:rPr lang="de-DE" sz="15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de-DE" sz="15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security</a:t>
            </a:r>
            <a:r>
              <a:rPr lang="de-DE" sz="15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de-DE" sz="15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encrypted</a:t>
            </a:r>
            <a:r>
              <a:rPr lang="de-DE" sz="15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-content=</a:t>
            </a:r>
            <a:r>
              <a:rPr lang="de-DE" sz="15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'l1HnH7CVusQ0vuyV30Icxx+NSPWs44k1qucU/zXsEJAu4IScTei77oWOzw=='&gt;(</a:t>
            </a:r>
            <a:r>
              <a:rPr lang="de-DE" sz="15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verschlüsselt)&lt;/span</a:t>
            </a:r>
            <a:r>
              <a:rPr lang="de-DE" sz="1500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[...]</a:t>
            </a:r>
          </a:p>
          <a:p>
            <a:r>
              <a:rPr lang="de-DE" sz="15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5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de-DE" sz="15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500" b="1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de-DE" sz="15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="security.js</a:t>
            </a:r>
            <a:r>
              <a:rPr lang="de-DE" sz="15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"&gt;&lt;/</a:t>
            </a:r>
            <a:r>
              <a:rPr lang="de-DE" sz="15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de-DE" sz="15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[...]</a:t>
            </a:r>
            <a:endParaRPr lang="de-DE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3" name="Rechteck 162"/>
          <p:cNvSpPr/>
          <p:nvPr/>
        </p:nvSpPr>
        <p:spPr>
          <a:xfrm>
            <a:off x="6084168" y="1124744"/>
            <a:ext cx="3240360" cy="5904656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0DAB-3EE8-4B9F-A4AF-19A07ECBD74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Überblick: </a:t>
            </a:r>
            <a:r>
              <a:rPr lang="de-DE" dirty="0" smtClean="0">
                <a:solidFill>
                  <a:srgbClr val="00B050"/>
                </a:solidFill>
              </a:rPr>
              <a:t>vertrauliche</a:t>
            </a:r>
            <a:r>
              <a:rPr lang="de-DE" dirty="0" smtClean="0"/>
              <a:t> Webplattform</a:t>
            </a:r>
            <a:endParaRPr lang="en-GB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8" y="4881110"/>
            <a:ext cx="1219200" cy="1219200"/>
          </a:xfrm>
          <a:prstGeom prst="rect">
            <a:avLst/>
          </a:prstGeom>
        </p:spPr>
      </p:pic>
      <p:sp>
        <p:nvSpPr>
          <p:cNvPr id="164" name="Textfeld 163"/>
          <p:cNvSpPr txBox="1"/>
          <p:nvPr/>
        </p:nvSpPr>
        <p:spPr>
          <a:xfrm>
            <a:off x="6224654" y="6427113"/>
            <a:ext cx="918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2"/>
                </a:solidFill>
              </a:rPr>
              <a:t>Server</a:t>
            </a:r>
            <a:endParaRPr lang="en-GB" sz="2200" dirty="0">
              <a:solidFill>
                <a:schemeClr val="accent2"/>
              </a:solidFill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4824869" y="6423714"/>
            <a:ext cx="1128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accent1"/>
                </a:solidFill>
              </a:rPr>
              <a:t>Browser</a:t>
            </a:r>
            <a:endParaRPr lang="en-GB" sz="2200" dirty="0">
              <a:solidFill>
                <a:schemeClr val="accent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555728" y="1700808"/>
            <a:ext cx="341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URL: https://www.example.org</a:t>
            </a:r>
          </a:p>
        </p:txBody>
      </p:sp>
      <p:cxnSp>
        <p:nvCxnSpPr>
          <p:cNvPr id="6" name="Gerade Verbindung mit Pfeil 5"/>
          <p:cNvCxnSpPr>
            <a:stCxn id="28" idx="3"/>
            <a:endCxn id="22" idx="1"/>
          </p:cNvCxnSpPr>
          <p:nvPr/>
        </p:nvCxnSpPr>
        <p:spPr>
          <a:xfrm>
            <a:off x="4967175" y="1900863"/>
            <a:ext cx="2125103" cy="3589847"/>
          </a:xfrm>
          <a:prstGeom prst="bentConnector3">
            <a:avLst>
              <a:gd name="adj1" fmla="val 558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00832" y="4328329"/>
            <a:ext cx="4734055" cy="477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b="1" dirty="0" err="1" smtClean="0">
                <a:solidFill>
                  <a:schemeClr val="accent6"/>
                </a:solidFill>
              </a:rPr>
              <a:t>Ver</a:t>
            </a:r>
            <a:r>
              <a:rPr lang="de-DE" sz="2500" b="1" dirty="0" smtClean="0">
                <a:solidFill>
                  <a:schemeClr val="accent6"/>
                </a:solidFill>
              </a:rPr>
              <a:t>- / Entschlüsselung (security.js)</a:t>
            </a:r>
            <a:endParaRPr lang="en-GB" sz="2500" b="1" dirty="0">
              <a:solidFill>
                <a:schemeClr val="accent6"/>
              </a:solidFill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19" y="2924944"/>
            <a:ext cx="905317" cy="905317"/>
          </a:xfrm>
          <a:prstGeom prst="rect">
            <a:avLst/>
          </a:prstGeom>
        </p:spPr>
      </p:pic>
      <p:grpSp>
        <p:nvGrpSpPr>
          <p:cNvPr id="33" name="Gruppieren 32"/>
          <p:cNvGrpSpPr/>
          <p:nvPr/>
        </p:nvGrpSpPr>
        <p:grpSpPr>
          <a:xfrm>
            <a:off x="8475102" y="4077072"/>
            <a:ext cx="506206" cy="524078"/>
            <a:chOff x="7955336" y="4365104"/>
            <a:chExt cx="506206" cy="524078"/>
          </a:xfrm>
        </p:grpSpPr>
        <p:sp>
          <p:nvSpPr>
            <p:cNvPr id="34" name="Rechteck 33"/>
            <p:cNvSpPr/>
            <p:nvPr/>
          </p:nvSpPr>
          <p:spPr>
            <a:xfrm>
              <a:off x="7955336" y="4365104"/>
              <a:ext cx="506206" cy="52407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758" y="4418688"/>
              <a:ext cx="416910" cy="416910"/>
            </a:xfrm>
            <a:prstGeom prst="rect">
              <a:avLst/>
            </a:prstGeom>
          </p:spPr>
        </p:pic>
      </p:grpSp>
      <p:cxnSp>
        <p:nvCxnSpPr>
          <p:cNvPr id="36" name="Gerade Verbindung mit Pfeil 5"/>
          <p:cNvCxnSpPr>
            <a:stCxn id="32" idx="3"/>
            <a:endCxn id="34" idx="0"/>
          </p:cNvCxnSpPr>
          <p:nvPr/>
        </p:nvCxnSpPr>
        <p:spPr>
          <a:xfrm>
            <a:off x="8154536" y="3377603"/>
            <a:ext cx="573669" cy="699469"/>
          </a:xfrm>
          <a:prstGeom prst="bentConnector2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endCxn id="41" idx="2"/>
          </p:cNvCxnSpPr>
          <p:nvPr/>
        </p:nvCxnSpPr>
        <p:spPr>
          <a:xfrm flipH="1" flipV="1">
            <a:off x="7701877" y="4615328"/>
            <a:ext cx="1" cy="265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41" idx="0"/>
            <a:endCxn id="32" idx="2"/>
          </p:cNvCxnSpPr>
          <p:nvPr/>
        </p:nvCxnSpPr>
        <p:spPr>
          <a:xfrm flipV="1">
            <a:off x="7701877" y="3830261"/>
            <a:ext cx="1" cy="268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34" idx="1"/>
          </p:cNvCxnSpPr>
          <p:nvPr/>
        </p:nvCxnSpPr>
        <p:spPr>
          <a:xfrm flipH="1">
            <a:off x="8188975" y="4339111"/>
            <a:ext cx="286127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7941559" y="4626068"/>
            <a:ext cx="7083" cy="29458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/>
          <p:cNvSpPr/>
          <p:nvPr/>
        </p:nvSpPr>
        <p:spPr>
          <a:xfrm>
            <a:off x="7214778" y="4098736"/>
            <a:ext cx="974197" cy="5165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App</a:t>
            </a:r>
            <a:endParaRPr lang="en-GB" dirty="0"/>
          </a:p>
        </p:txBody>
      </p:sp>
      <p:cxnSp>
        <p:nvCxnSpPr>
          <p:cNvPr id="42" name="Gerade Verbindung mit Pfeil 5"/>
          <p:cNvCxnSpPr/>
          <p:nvPr/>
        </p:nvCxnSpPr>
        <p:spPr>
          <a:xfrm rot="10800000">
            <a:off x="4139952" y="2996953"/>
            <a:ext cx="2923168" cy="2693819"/>
          </a:xfrm>
          <a:prstGeom prst="bentConnector3">
            <a:avLst>
              <a:gd name="adj1" fmla="val 3783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5"/>
          <p:cNvCxnSpPr/>
          <p:nvPr/>
        </p:nvCxnSpPr>
        <p:spPr>
          <a:xfrm>
            <a:off x="2915816" y="3429000"/>
            <a:ext cx="4147303" cy="2421749"/>
          </a:xfrm>
          <a:prstGeom prst="bentConnector3">
            <a:avLst>
              <a:gd name="adj1" fmla="val 6898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5"/>
          <p:cNvCxnSpPr>
            <a:endCxn id="7" idx="3"/>
          </p:cNvCxnSpPr>
          <p:nvPr/>
        </p:nvCxnSpPr>
        <p:spPr>
          <a:xfrm rot="10800000">
            <a:off x="5234887" y="4566856"/>
            <a:ext cx="1828232" cy="1454432"/>
          </a:xfrm>
          <a:prstGeom prst="bentConnector3">
            <a:avLst>
              <a:gd name="adj1" fmla="val 7848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feil nach unten 51"/>
          <p:cNvSpPr/>
          <p:nvPr/>
        </p:nvSpPr>
        <p:spPr>
          <a:xfrm>
            <a:off x="2568235" y="5116703"/>
            <a:ext cx="504056" cy="39201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Pfeil nach unten 59"/>
          <p:cNvSpPr/>
          <p:nvPr/>
        </p:nvSpPr>
        <p:spPr>
          <a:xfrm>
            <a:off x="2568235" y="3667383"/>
            <a:ext cx="504056" cy="39201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3" y="4144339"/>
            <a:ext cx="677827" cy="677827"/>
          </a:xfrm>
          <a:prstGeom prst="rect">
            <a:avLst/>
          </a:prstGeom>
        </p:spPr>
      </p:pic>
      <p:sp>
        <p:nvSpPr>
          <p:cNvPr id="69" name="Rechteck 68"/>
          <p:cNvSpPr/>
          <p:nvPr/>
        </p:nvSpPr>
        <p:spPr>
          <a:xfrm>
            <a:off x="6444208" y="4005064"/>
            <a:ext cx="974197" cy="3575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Security</a:t>
            </a:r>
            <a:endParaRPr lang="en-GB" dirty="0"/>
          </a:p>
        </p:txBody>
      </p:sp>
      <p:sp>
        <p:nvSpPr>
          <p:cNvPr id="70" name="Textfeld 69"/>
          <p:cNvSpPr txBox="1"/>
          <p:nvPr/>
        </p:nvSpPr>
        <p:spPr>
          <a:xfrm>
            <a:off x="1728989" y="5842133"/>
            <a:ext cx="227773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Hallo (verschlüsselt)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226942" y="5842133"/>
            <a:ext cx="31866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Hallo Frau Mustermandantin</a:t>
            </a:r>
            <a:endParaRPr lang="de-D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  <p:bldP spid="7" grpId="0" animBg="1"/>
      <p:bldP spid="41" grpId="0" animBg="1"/>
      <p:bldP spid="52" grpId="0" animBg="1"/>
      <p:bldP spid="60" grpId="0" animBg="1"/>
      <p:bldP spid="69" grpId="0" animBg="1"/>
      <p:bldP spid="70" grpId="0" animBg="1"/>
      <p:bldP spid="53" grpId="0" animBg="1"/>
    </p:bldLst>
  </p:timing>
</p:sld>
</file>

<file path=ppt/theme/theme1.xml><?xml version="1.0" encoding="utf-8"?>
<a:theme xmlns:a="http://schemas.openxmlformats.org/drawingml/2006/main" name="vorlesungs-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819</Words>
  <Application>Microsoft Office PowerPoint</Application>
  <PresentationFormat>Bildschirmpräsentation (4:3)</PresentationFormat>
  <Paragraphs>379</Paragraphs>
  <Slides>22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Arial Narrow</vt:lpstr>
      <vt:lpstr>Calibri</vt:lpstr>
      <vt:lpstr>Courier New</vt:lpstr>
      <vt:lpstr>Times</vt:lpstr>
      <vt:lpstr>vorlesungs-vorlage</vt:lpstr>
      <vt:lpstr>Mail vom Rechtsanwalt? Herausforderungen sicherer Mandantenkommunikation</vt:lpstr>
      <vt:lpstr>Mandantenkommunikation</vt:lpstr>
      <vt:lpstr>Mandantenkommunikation</vt:lpstr>
      <vt:lpstr>Mandantenkommunikation</vt:lpstr>
      <vt:lpstr>Mandantenkommunikation</vt:lpstr>
      <vt:lpstr>Agenda</vt:lpstr>
      <vt:lpstr>Sicherheitsmodell</vt:lpstr>
      <vt:lpstr>Konzept – klassisch</vt:lpstr>
      <vt:lpstr>Konzept</vt:lpstr>
      <vt:lpstr>Konzept</vt:lpstr>
      <vt:lpstr>Konzept</vt:lpstr>
      <vt:lpstr>Konzept</vt:lpstr>
      <vt:lpstr>Konzept</vt:lpstr>
      <vt:lpstr>Konzept</vt:lpstr>
      <vt:lpstr>Konzept</vt:lpstr>
      <vt:lpstr>Konzept</vt:lpstr>
      <vt:lpstr>Konzept</vt:lpstr>
      <vt:lpstr>Konzept</vt:lpstr>
      <vt:lpstr>Software</vt:lpstr>
      <vt:lpstr>Konklusionen</vt:lpstr>
      <vt:lpstr>Diskussion</vt:lpstr>
      <vt:lpstr>Bildquellen / Lizenzen</vt:lpstr>
    </vt:vector>
  </TitlesOfParts>
  <Company>Uni Paderborn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IT-Sicherheit im SS 2010</dc:title>
  <dc:creator>Christoph Sorge</dc:creator>
  <cp:lastModifiedBy>Dominik Leibenger</cp:lastModifiedBy>
  <cp:revision>959</cp:revision>
  <dcterms:created xsi:type="dcterms:W3CDTF">2010-03-10T14:57:26Z</dcterms:created>
  <dcterms:modified xsi:type="dcterms:W3CDTF">2017-04-05T09:29:17Z</dcterms:modified>
</cp:coreProperties>
</file>