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x-msvide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75" r:id="rId2"/>
    <p:sldId id="276" r:id="rId3"/>
    <p:sldId id="277" r:id="rId4"/>
    <p:sldId id="278" r:id="rId5"/>
    <p:sldId id="266" r:id="rId6"/>
    <p:sldId id="267" r:id="rId7"/>
    <p:sldId id="268" r:id="rId8"/>
    <p:sldId id="271" r:id="rId9"/>
    <p:sldId id="272" r:id="rId10"/>
    <p:sldId id="273" r:id="rId11"/>
    <p:sldId id="274" r:id="rId12"/>
  </p:sldIdLst>
  <p:sldSz cx="12192000" cy="6858000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mmi10" panose="020B0500000000000000" pitchFamily="34" charset="0"/>
      <p:regular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E7"/>
    <a:srgbClr val="0066FF"/>
    <a:srgbClr val="D000B7"/>
    <a:srgbClr val="013FEF"/>
    <a:srgbClr val="FF0000"/>
    <a:srgbClr val="0000FF"/>
    <a:srgbClr val="000066"/>
    <a:srgbClr val="F6924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85" autoAdjust="0"/>
    <p:restoredTop sz="94659" autoAdjust="0"/>
  </p:normalViewPr>
  <p:slideViewPr>
    <p:cSldViewPr>
      <p:cViewPr>
        <p:scale>
          <a:sx n="125" d="100"/>
          <a:sy n="125" d="100"/>
        </p:scale>
        <p:origin x="1152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0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FB5DA39F-B834-44BF-A2BD-A88F33C1E462}" type="datetimeFigureOut">
              <a:rPr lang="de-DE" smtClean="0"/>
              <a:pPr/>
              <a:t>09.12.2021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9CDDC54-30CE-41EB-BE0F-C6A8593F13C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34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DDC54-30CE-41EB-BE0F-C6A8593F13C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44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" y="0"/>
            <a:ext cx="9408368" cy="691200"/>
          </a:xfrm>
          <a:prstGeom prst="rect">
            <a:avLst/>
          </a:prstGeom>
          <a:gradFill flip="none" rotWithShape="1">
            <a:gsLst>
              <a:gs pos="0">
                <a:srgbClr val="CCFF99"/>
              </a:gs>
              <a:gs pos="100000">
                <a:srgbClr val="FFFFCC"/>
              </a:gs>
            </a:gsLst>
            <a:lin ang="0" scaled="0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6" name="Rechteck 5"/>
          <p:cNvSpPr/>
          <p:nvPr userDrawn="1"/>
        </p:nvSpPr>
        <p:spPr>
          <a:xfrm flipV="1">
            <a:off x="0" y="681239"/>
            <a:ext cx="8904312" cy="25807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36427" cy="692696"/>
          </a:xfrm>
          <a:prstGeom prst="rect">
            <a:avLst/>
          </a:prstGeom>
          <a:gradFill>
            <a:gsLst>
              <a:gs pos="0">
                <a:srgbClr val="CCFF99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36427" cy="404664"/>
          </a:xfrm>
          <a:prstGeom prst="rect">
            <a:avLst/>
          </a:prstGeom>
          <a:gradFill flip="none" rotWithShape="1">
            <a:gsLst>
              <a:gs pos="0">
                <a:srgbClr val="CCFF99"/>
              </a:gs>
              <a:gs pos="100000">
                <a:srgbClr val="FFFFCC"/>
              </a:gs>
            </a:gsLst>
            <a:lin ang="0" scaled="0"/>
            <a:tileRect/>
          </a:gradFill>
        </p:spPr>
        <p:txBody>
          <a:bodyPr vert="horz" lIns="91440" tIns="36000" rIns="91440" bIns="45720" rtlCol="0" anchor="t">
            <a:noAutofit/>
          </a:bodyPr>
          <a:lstStyle>
            <a:lvl1pPr>
              <a:defRPr sz="2400"/>
            </a:lvl1pPr>
          </a:lstStyle>
          <a:p>
            <a:r>
              <a:rPr lang="de-DE" dirty="0"/>
              <a:t>Hauptüberschrift</a:t>
            </a:r>
          </a:p>
        </p:txBody>
      </p:sp>
      <p:sp>
        <p:nvSpPr>
          <p:cNvPr id="9" name="Rechteck 8"/>
          <p:cNvSpPr/>
          <p:nvPr userDrawn="1"/>
        </p:nvSpPr>
        <p:spPr>
          <a:xfrm flipV="1">
            <a:off x="0" y="692696"/>
            <a:ext cx="12192000" cy="180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0379" y="332656"/>
            <a:ext cx="9602059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66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cxnSp>
        <p:nvCxnSpPr>
          <p:cNvPr id="27" name="Gerade Verbindung 26"/>
          <p:cNvCxnSpPr/>
          <p:nvPr userDrawn="1"/>
        </p:nvCxnSpPr>
        <p:spPr>
          <a:xfrm>
            <a:off x="239349" y="404664"/>
            <a:ext cx="0" cy="144016"/>
          </a:xfrm>
          <a:prstGeom prst="line">
            <a:avLst/>
          </a:prstGeom>
          <a:ln w="127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 userDrawn="1"/>
        </p:nvCxnSpPr>
        <p:spPr>
          <a:xfrm>
            <a:off x="239350" y="548680"/>
            <a:ext cx="192021" cy="0"/>
          </a:xfrm>
          <a:prstGeom prst="straightConnector1">
            <a:avLst/>
          </a:prstGeom>
          <a:ln w="12700">
            <a:solidFill>
              <a:srgbClr val="000066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349" y="1196752"/>
            <a:ext cx="11548864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9360363" y="0"/>
            <a:ext cx="2831637" cy="8367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3339" y="6453337"/>
            <a:ext cx="12048661" cy="40466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8760296" y="1"/>
            <a:ext cx="348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D688B-D0A1-460F-93E1-27C8C5C372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thomas.john@uni-saarland.de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 an email for questions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2" r:id="rId4"/>
  </p:sldLayoutIdLst>
  <p:transition spd="med"/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A500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hyperlink" Target="https://www.janschejbal.de/projekte/languagefixer/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jonathanleroux.org/software/iguanatex/" TargetMode="Externa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tan.org/tex-archive/fonts/cm/ps-type1/bakoma/ttf?lang=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42E0-03C1-4A63-97F5-4C73A36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for </a:t>
            </a:r>
            <a:r>
              <a:rPr lang="en-GB" dirty="0" err="1"/>
              <a:t>Powerpoint</a:t>
            </a:r>
            <a:r>
              <a:rPr lang="en-GB" dirty="0"/>
              <a:t> by Thomas John</a:t>
            </a:r>
            <a:br>
              <a:rPr lang="en-GB" dirty="0"/>
            </a:br>
            <a:r>
              <a:rPr lang="en-GB" dirty="0"/>
              <a:t>the boring first page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6AD31-5A08-4747-AAA6-E2B7CE21C224}"/>
              </a:ext>
            </a:extLst>
          </p:cNvPr>
          <p:cNvSpPr txBox="1"/>
          <p:nvPr/>
        </p:nvSpPr>
        <p:spPr>
          <a:xfrm>
            <a:off x="239349" y="2339752"/>
            <a:ext cx="4151457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there are four predefined styles, right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mouse click to switch between them,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this is an empty head slide </a:t>
            </a:r>
            <a:endParaRPr lang="de-DE" sz="2000" dirty="0">
              <a:solidFill>
                <a:srgbClr val="00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BFD45-1CE9-416A-A6CB-26A9EDE1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2" y="3472499"/>
            <a:ext cx="4077269" cy="3019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3A1AE-EB39-496A-B623-145A295A983A}"/>
              </a:ext>
            </a:extLst>
          </p:cNvPr>
          <p:cNvSpPr txBox="1"/>
          <p:nvPr/>
        </p:nvSpPr>
        <p:spPr>
          <a:xfrm>
            <a:off x="5375920" y="2492896"/>
            <a:ext cx="6491329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some suggestions: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the font is always Calibri, not Arial or worst case </a:t>
            </a:r>
            <a:br>
              <a:rPr lang="en-GB" sz="2000" dirty="0">
                <a:solidFill>
                  <a:srgbClr val="000066"/>
                </a:solidFill>
              </a:rPr>
            </a:br>
            <a:r>
              <a:rPr lang="en-GB" sz="2000" dirty="0">
                <a:solidFill>
                  <a:srgbClr val="000066"/>
                </a:solidFill>
              </a:rPr>
              <a:t>   Times New Roman, </a:t>
            </a:r>
            <a:r>
              <a:rPr lang="en-GB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has Serifs</a:t>
            </a:r>
            <a:r>
              <a:rPr lang="en-GB" sz="2000" dirty="0">
                <a:solidFill>
                  <a:srgbClr val="000066"/>
                </a:solidFill>
              </a:rPr>
              <a:t>, only useful for quick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reading in books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use only a limited number on font sizes, not more as three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to enter special characters like this bulled use the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character map in windows and </a:t>
            </a:r>
            <a:r>
              <a:rPr lang="en-GB" sz="2000" dirty="0" err="1">
                <a:solidFill>
                  <a:srgbClr val="000066"/>
                </a:solidFill>
              </a:rPr>
              <a:t>alt+numpad</a:t>
            </a:r>
            <a:r>
              <a:rPr lang="en-GB" sz="2000" dirty="0">
                <a:solidFill>
                  <a:srgbClr val="000066"/>
                </a:solidFill>
              </a:rPr>
              <a:t> numbers,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e.g. • = alt+0149, …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to emphasize something use the predefined shape styles</a:t>
            </a:r>
            <a:br>
              <a:rPr lang="en-GB" sz="2000" dirty="0">
                <a:solidFill>
                  <a:srgbClr val="000066"/>
                </a:solidFill>
              </a:rPr>
            </a:br>
            <a:r>
              <a:rPr lang="en-GB" sz="2000" dirty="0">
                <a:solidFill>
                  <a:srgbClr val="000066"/>
                </a:solidFill>
              </a:rPr>
              <a:t>   with white background</a:t>
            </a:r>
          </a:p>
        </p:txBody>
      </p:sp>
    </p:spTree>
    <p:extLst>
      <p:ext uri="{BB962C8B-B14F-4D97-AF65-F5344CB8AC3E}">
        <p14:creationId xmlns:p14="http://schemas.microsoft.com/office/powerpoint/2010/main" val="41817568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732A6-7EA4-4BBF-8AC3-880C7B6F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 of experimental </a:t>
            </a:r>
            <a:r>
              <a:rPr lang="en-GB" dirty="0" err="1"/>
              <a:t>msd</a:t>
            </a:r>
            <a:r>
              <a:rPr lang="en-GB" dirty="0"/>
              <a:t> - suggestions</a:t>
            </a:r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D2745-A5F0-47B9-AF3D-59EF450611AB}"/>
              </a:ext>
            </a:extLst>
          </p:cNvPr>
          <p:cNvSpPr txBox="1"/>
          <p:nvPr/>
        </p:nvSpPr>
        <p:spPr>
          <a:xfrm>
            <a:off x="0" y="7605464"/>
            <a:ext cx="115837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filename = 'd:\</a:t>
            </a:r>
            <a:r>
              <a:rPr lang="en-US" dirty="0" err="1"/>
              <a:t>thomas</a:t>
            </a:r>
            <a:r>
              <a:rPr lang="en-US" dirty="0"/>
              <a:t>\Work\00_Object-Tracking\</a:t>
            </a:r>
            <a:r>
              <a:rPr lang="en-US" dirty="0" err="1"/>
              <a:t>bla</a:t>
            </a:r>
            <a:r>
              <a:rPr lang="en-US" dirty="0"/>
              <a:t>\200nm-na045-h2o15-gl85-5fps0__alltrac2021-02-12-17-57-54.mat';</a:t>
            </a:r>
          </a:p>
          <a:p>
            <a:endParaRPr lang="en-DE" sz="2000" dirty="0">
              <a:solidFill>
                <a:srgbClr val="0000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FD78A-0306-420F-B1FE-601FEE517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" y="764704"/>
            <a:ext cx="4061932" cy="3295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83791-4451-46E2-8F2C-A0F95A511435}"/>
              </a:ext>
            </a:extLst>
          </p:cNvPr>
          <p:cNvSpPr txBox="1"/>
          <p:nvPr/>
        </p:nvSpPr>
        <p:spPr>
          <a:xfrm>
            <a:off x="479376" y="4109010"/>
            <a:ext cx="311123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experimental data with drift</a:t>
            </a:r>
          </a:p>
          <a:p>
            <a:r>
              <a:rPr lang="en-GB" sz="1200" dirty="0">
                <a:solidFill>
                  <a:srgbClr val="000066"/>
                </a:solidFill>
              </a:rPr>
              <a:t>200 nm particles in </a:t>
            </a:r>
            <a:r>
              <a:rPr lang="en-GB" sz="1200" dirty="0" err="1">
                <a:solidFill>
                  <a:srgbClr val="000066"/>
                </a:solidFill>
              </a:rPr>
              <a:t>gly</a:t>
            </a:r>
            <a:r>
              <a:rPr lang="en-GB" sz="1200" dirty="0">
                <a:solidFill>
                  <a:srgbClr val="000066"/>
                </a:solidFill>
              </a:rPr>
              <a:t>/H</a:t>
            </a:r>
            <a:r>
              <a:rPr lang="en-GB" sz="1200" baseline="-25000" dirty="0">
                <a:solidFill>
                  <a:srgbClr val="000066"/>
                </a:solidFill>
              </a:rPr>
              <a:t>2</a:t>
            </a:r>
            <a:r>
              <a:rPr lang="en-GB" sz="1200" dirty="0">
                <a:solidFill>
                  <a:srgbClr val="000066"/>
                </a:solidFill>
              </a:rPr>
              <a:t>O</a:t>
            </a:r>
            <a:endParaRPr lang="en-DE" sz="1200" dirty="0">
              <a:solidFill>
                <a:srgbClr val="00006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73CAB3-76B3-414F-81FD-53C320226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744" y="1268760"/>
            <a:ext cx="2225388" cy="174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B019F-5094-4772-B077-2DB6D3035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64" y="795948"/>
            <a:ext cx="6261645" cy="5009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2D6C6-04B6-4A5B-BB2D-CBED38D91621}"/>
              </a:ext>
            </a:extLst>
          </p:cNvPr>
          <p:cNvSpPr txBox="1"/>
          <p:nvPr/>
        </p:nvSpPr>
        <p:spPr>
          <a:xfrm>
            <a:off x="4695761" y="1123263"/>
            <a:ext cx="22972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! take only the first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  points for fitting 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1FBC4B-652B-426A-9882-B23C33772B5B}"/>
              </a:ext>
            </a:extLst>
          </p:cNvPr>
          <p:cNvGrpSpPr/>
          <p:nvPr/>
        </p:nvGrpSpPr>
        <p:grpSpPr>
          <a:xfrm>
            <a:off x="7415004" y="2924944"/>
            <a:ext cx="4710004" cy="849656"/>
            <a:chOff x="7415004" y="2924944"/>
            <a:chExt cx="4710004" cy="8496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13196F-9EF3-4F73-93EF-DF615349F1EC}"/>
                </a:ext>
              </a:extLst>
            </p:cNvPr>
            <p:cNvSpPr txBox="1"/>
            <p:nvPr/>
          </p:nvSpPr>
          <p:spPr>
            <a:xfrm>
              <a:off x="7415004" y="2924944"/>
              <a:ext cx="4710004" cy="849656"/>
            </a:xfrm>
            <a:prstGeom prst="rect">
              <a:avLst/>
            </a:prstGeom>
            <a:ln>
              <a:solidFill>
                <a:srgbClr val="FF33E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GB" sz="2000" dirty="0">
                  <a:solidFill>
                    <a:srgbClr val="FF33E7"/>
                  </a:solidFill>
                </a:rPr>
                <a:t>        fit function</a:t>
              </a:r>
              <a:endParaRPr lang="en-DE" sz="2000" dirty="0">
                <a:solidFill>
                  <a:srgbClr val="FF33E7"/>
                </a:solidFill>
              </a:endParaRPr>
            </a:p>
          </p:txBody>
        </p:sp>
        <p:pic>
          <p:nvPicPr>
            <p:cNvPr id="39" name="Picture 38" descr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4}\newcommand{\blue}{\color{blue}}&#10;\begin{document}&#10;\blue&#10;\begin{gather*}&#10;MSD(\tau)=\magenta\sigma_0\blue{}^2 +4\magenta D_{\scriptscriptstyle \alpha} \blue\tau^{\magenta\alpha\blue} +\magenta v_0\blue{}^2 \tau^2&#10;\end{gather*}&#10;\end{document}" title="IguanaTex Bitmap Display">
              <a:extLst>
                <a:ext uri="{FF2B5EF4-FFF2-40B4-BE49-F238E27FC236}">
                  <a16:creationId xmlns:a16="http://schemas.microsoft.com/office/drawing/2014/main" id="{9BDE391F-5396-4C62-AF4C-B0D04610EDD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153" y="3246001"/>
              <a:ext cx="4594061" cy="3485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C9B3FA-9B4C-4874-B260-216B42BAC520}"/>
              </a:ext>
            </a:extLst>
          </p:cNvPr>
          <p:cNvGrpSpPr/>
          <p:nvPr/>
        </p:nvGrpSpPr>
        <p:grpSpPr>
          <a:xfrm>
            <a:off x="8854440" y="1922472"/>
            <a:ext cx="2913200" cy="1384608"/>
            <a:chOff x="8854440" y="1922472"/>
            <a:chExt cx="2913200" cy="13846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AE2F59D-2809-467E-8E87-4F46E059AEFD}"/>
                </a:ext>
              </a:extLst>
            </p:cNvPr>
            <p:cNvSpPr/>
            <p:nvPr/>
          </p:nvSpPr>
          <p:spPr>
            <a:xfrm>
              <a:off x="8854440" y="1922472"/>
              <a:ext cx="2461260" cy="1384608"/>
            </a:xfrm>
            <a:custGeom>
              <a:avLst/>
              <a:gdLst>
                <a:gd name="connsiteX0" fmla="*/ 2461260 w 2461260"/>
                <a:gd name="connsiteY0" fmla="*/ 1384608 h 1384608"/>
                <a:gd name="connsiteX1" fmla="*/ 1783080 w 2461260"/>
                <a:gd name="connsiteY1" fmla="*/ 211128 h 1384608"/>
                <a:gd name="connsiteX2" fmla="*/ 0 w 2461260"/>
                <a:gd name="connsiteY2" fmla="*/ 5388 h 138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1260" h="1384608">
                  <a:moveTo>
                    <a:pt x="2461260" y="1384608"/>
                  </a:moveTo>
                  <a:cubicBezTo>
                    <a:pt x="2327275" y="912803"/>
                    <a:pt x="2193290" y="440998"/>
                    <a:pt x="1783080" y="211128"/>
                  </a:cubicBezTo>
                  <a:cubicBezTo>
                    <a:pt x="1372870" y="-18742"/>
                    <a:pt x="686435" y="-6677"/>
                    <a:pt x="0" y="5388"/>
                  </a:cubicBezTo>
                </a:path>
              </a:pathLst>
            </a:custGeom>
            <a:noFill/>
            <a:ln w="38100">
              <a:solidFill>
                <a:srgbClr val="FF33E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EB4917-2120-4CE2-976D-07196D2C0872}"/>
                </a:ext>
              </a:extLst>
            </p:cNvPr>
            <p:cNvSpPr txBox="1"/>
            <p:nvPr/>
          </p:nvSpPr>
          <p:spPr>
            <a:xfrm>
              <a:off x="10373477" y="1927709"/>
              <a:ext cx="1394163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66"/>
                  </a:solidFill>
                </a:rPr>
                <a:t>extract it before </a:t>
              </a:r>
            </a:p>
            <a:p>
              <a:pPr algn="ctr"/>
              <a:r>
                <a:rPr lang="en-GB" sz="1400" dirty="0">
                  <a:solidFill>
                    <a:srgbClr val="000066"/>
                  </a:solidFill>
                </a:rPr>
                <a:t>fitting and fix it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875C4A-A4AE-4E47-892E-E9C240972107}"/>
              </a:ext>
            </a:extLst>
          </p:cNvPr>
          <p:cNvGrpSpPr/>
          <p:nvPr/>
        </p:nvGrpSpPr>
        <p:grpSpPr>
          <a:xfrm>
            <a:off x="5006340" y="3589020"/>
            <a:ext cx="4244340" cy="1077136"/>
            <a:chOff x="5006340" y="3589020"/>
            <a:chExt cx="4244340" cy="1077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CAE83F-D927-4356-A41F-9254AD6E3C5C}"/>
                </a:ext>
              </a:extLst>
            </p:cNvPr>
            <p:cNvSpPr/>
            <p:nvPr/>
          </p:nvSpPr>
          <p:spPr>
            <a:xfrm>
              <a:off x="5006340" y="3589020"/>
              <a:ext cx="4244340" cy="710778"/>
            </a:xfrm>
            <a:custGeom>
              <a:avLst/>
              <a:gdLst>
                <a:gd name="connsiteX0" fmla="*/ 4244340 w 4244340"/>
                <a:gd name="connsiteY0" fmla="*/ 0 h 710778"/>
                <a:gd name="connsiteX1" fmla="*/ 1539240 w 4244340"/>
                <a:gd name="connsiteY1" fmla="*/ 678180 h 710778"/>
                <a:gd name="connsiteX2" fmla="*/ 0 w 4244340"/>
                <a:gd name="connsiteY2" fmla="*/ 541020 h 71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4340" h="710778">
                  <a:moveTo>
                    <a:pt x="4244340" y="0"/>
                  </a:moveTo>
                  <a:cubicBezTo>
                    <a:pt x="3245485" y="294005"/>
                    <a:pt x="2246630" y="588010"/>
                    <a:pt x="1539240" y="678180"/>
                  </a:cubicBezTo>
                  <a:cubicBezTo>
                    <a:pt x="831850" y="768350"/>
                    <a:pt x="415925" y="654685"/>
                    <a:pt x="0" y="541020"/>
                  </a:cubicBezTo>
                </a:path>
              </a:pathLst>
            </a:custGeom>
            <a:noFill/>
            <a:ln w="38100">
              <a:solidFill>
                <a:srgbClr val="FF33E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E23A7F-35C8-4320-BBEC-31D312916434}"/>
                </a:ext>
              </a:extLst>
            </p:cNvPr>
            <p:cNvSpPr txBox="1"/>
            <p:nvPr/>
          </p:nvSpPr>
          <p:spPr>
            <a:xfrm>
              <a:off x="5692047" y="4142936"/>
              <a:ext cx="116467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66"/>
                  </a:solidFill>
                </a:rPr>
                <a:t>uncorrelated </a:t>
              </a:r>
            </a:p>
            <a:p>
              <a:pPr algn="ctr"/>
              <a:r>
                <a:rPr lang="en-GB" sz="1400" dirty="0">
                  <a:solidFill>
                    <a:srgbClr val="000066"/>
                  </a:solidFill>
                </a:rPr>
                <a:t>pixel noise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3F9F4C-F4F9-4583-8ACA-64EB50DC352D}"/>
              </a:ext>
            </a:extLst>
          </p:cNvPr>
          <p:cNvGrpSpPr/>
          <p:nvPr/>
        </p:nvGrpSpPr>
        <p:grpSpPr>
          <a:xfrm>
            <a:off x="8846802" y="3453401"/>
            <a:ext cx="2730427" cy="1887296"/>
            <a:chOff x="8846802" y="3453401"/>
            <a:chExt cx="2730427" cy="18872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2E071A-954E-46D0-BE93-FE91E15D7692}"/>
                </a:ext>
              </a:extLst>
            </p:cNvPr>
            <p:cNvSpPr txBox="1"/>
            <p:nvPr/>
          </p:nvSpPr>
          <p:spPr>
            <a:xfrm>
              <a:off x="8846802" y="4017258"/>
              <a:ext cx="2730427" cy="13234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66"/>
                  </a:solidFill>
                </a:rPr>
                <a:t>possible an anomality</a:t>
              </a:r>
            </a:p>
            <a:p>
              <a:pPr algn="ctr"/>
              <a:r>
                <a:rPr lang="en-GB" sz="2000" dirty="0">
                  <a:solidFill>
                    <a:srgbClr val="000066"/>
                  </a:solidFill>
                </a:rPr>
                <a:t>be careful !!</a:t>
              </a:r>
            </a:p>
            <a:p>
              <a:pPr algn="ctr"/>
              <a:r>
                <a:rPr lang="en-GB" sz="2000" dirty="0">
                  <a:solidFill>
                    <a:srgbClr val="000066"/>
                  </a:solidFill>
                </a:rPr>
                <a:t>the unit of </a:t>
              </a:r>
              <a:r>
                <a:rPr lang="en-GB" sz="2000" b="1" dirty="0">
                  <a:solidFill>
                    <a:srgbClr val="000066"/>
                  </a:solidFill>
                  <a:latin typeface="cmmi10" panose="020B0500000000000000" pitchFamily="34" charset="0"/>
                </a:rPr>
                <a:t>D</a:t>
              </a:r>
              <a:r>
                <a:rPr lang="en-GB" sz="2000" dirty="0">
                  <a:solidFill>
                    <a:srgbClr val="000066"/>
                  </a:solidFill>
                </a:rPr>
                <a:t> changes to</a:t>
              </a:r>
            </a:p>
            <a:p>
              <a:pPr algn="ctr"/>
              <a:r>
                <a:rPr lang="en-GB" sz="2000" dirty="0">
                  <a:solidFill>
                    <a:srgbClr val="000066"/>
                  </a:solidFill>
                </a:rPr>
                <a:t>µm</a:t>
              </a:r>
              <a:r>
                <a:rPr lang="en-GB" sz="2000" baseline="30000" dirty="0">
                  <a:solidFill>
                    <a:srgbClr val="000066"/>
                  </a:solidFill>
                </a:rPr>
                <a:t>2</a:t>
              </a:r>
              <a:r>
                <a:rPr lang="en-GB" sz="2000" dirty="0">
                  <a:solidFill>
                    <a:srgbClr val="000066"/>
                  </a:solidFill>
                </a:rPr>
                <a:t>/s</a:t>
              </a:r>
              <a:r>
                <a:rPr lang="en-GB" sz="2000" b="1" baseline="30000" dirty="0">
                  <a:solidFill>
                    <a:srgbClr val="000066"/>
                  </a:solidFill>
                  <a:latin typeface="cmmi10" panose="020B0500000000000000" pitchFamily="34" charset="0"/>
                </a:rPr>
                <a:t>®</a:t>
              </a:r>
              <a:endParaRPr lang="en-DE" sz="2000" b="1" baseline="30000" dirty="0">
                <a:solidFill>
                  <a:srgbClr val="000066"/>
                </a:solidFill>
                <a:latin typeface="cmmi10" panose="020B0500000000000000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EA26470-259A-494A-8C54-8AF0A0BEC17D}"/>
                </a:ext>
              </a:extLst>
            </p:cNvPr>
            <p:cNvSpPr/>
            <p:nvPr/>
          </p:nvSpPr>
          <p:spPr>
            <a:xfrm>
              <a:off x="10655876" y="3453401"/>
              <a:ext cx="120644" cy="670336"/>
            </a:xfrm>
            <a:custGeom>
              <a:avLst/>
              <a:gdLst>
                <a:gd name="connsiteX0" fmla="*/ 167640 w 167640"/>
                <a:gd name="connsiteY0" fmla="*/ 0 h 586740"/>
                <a:gd name="connsiteX1" fmla="*/ 0 w 167640"/>
                <a:gd name="connsiteY1" fmla="*/ 586740 h 586740"/>
                <a:gd name="connsiteX2" fmla="*/ 0 w 167640"/>
                <a:gd name="connsiteY2" fmla="*/ 586740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" h="586740">
                  <a:moveTo>
                    <a:pt x="167640" y="0"/>
                  </a:moveTo>
                  <a:lnTo>
                    <a:pt x="0" y="586740"/>
                  </a:lnTo>
                  <a:lnTo>
                    <a:pt x="0" y="586740"/>
                  </a:lnTo>
                </a:path>
              </a:pathLst>
            </a:custGeom>
            <a:noFill/>
            <a:ln w="38100">
              <a:solidFill>
                <a:srgbClr val="FF33E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3806732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2A0FF-8F1E-4C84-9F46-D34FE30B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4A882-2761-4D12-995B-C8AE2BD6829C}"/>
              </a:ext>
            </a:extLst>
          </p:cNvPr>
          <p:cNvSpPr txBox="1"/>
          <p:nvPr/>
        </p:nvSpPr>
        <p:spPr>
          <a:xfrm>
            <a:off x="191344" y="890717"/>
            <a:ext cx="727280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66"/>
                </a:solidFill>
              </a:rPr>
              <a:t>• you need long trajectories  for a good statistics </a:t>
            </a:r>
          </a:p>
          <a:p>
            <a:r>
              <a:rPr lang="en-GB" sz="2800" dirty="0">
                <a:solidFill>
                  <a:srgbClr val="000066"/>
                </a:solidFill>
              </a:rPr>
              <a:t>		=&gt; do not use high magnifications</a:t>
            </a:r>
            <a:endParaRPr lang="en-DE" sz="2800" dirty="0">
              <a:solidFill>
                <a:srgbClr val="00006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2C6B8-F5F9-404D-B7E0-A83CBA44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836712"/>
            <a:ext cx="1685328" cy="115212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DC20D4-3604-42B0-89EF-31E841BB09AE}"/>
              </a:ext>
            </a:extLst>
          </p:cNvPr>
          <p:cNvGrpSpPr/>
          <p:nvPr/>
        </p:nvGrpSpPr>
        <p:grpSpPr>
          <a:xfrm>
            <a:off x="191344" y="2153783"/>
            <a:ext cx="10553892" cy="1707265"/>
            <a:chOff x="191344" y="2442427"/>
            <a:chExt cx="10553892" cy="17072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3204DA-DA4C-48E4-A895-3679FD86304F}"/>
                </a:ext>
              </a:extLst>
            </p:cNvPr>
            <p:cNvSpPr txBox="1"/>
            <p:nvPr/>
          </p:nvSpPr>
          <p:spPr>
            <a:xfrm>
              <a:off x="191344" y="2618909"/>
              <a:ext cx="7272808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• fitting the </a:t>
              </a:r>
              <a:r>
                <a:rPr lang="en-GB" sz="2800" b="1" dirty="0">
                  <a:solidFill>
                    <a:srgbClr val="000066"/>
                  </a:solidFill>
                  <a:latin typeface="cmmi10" panose="020B0500000000000000" pitchFamily="34" charset="0"/>
                </a:rPr>
                <a:t>MSD</a:t>
              </a:r>
              <a:r>
                <a:rPr lang="en-GB" sz="2800" dirty="0">
                  <a:solidFill>
                    <a:srgbClr val="000066"/>
                  </a:solidFill>
                </a:rPr>
                <a:t> 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		=&gt; use only the first few points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5A3668-B0AC-4B9E-9B21-F9CBB1021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6518" y="2442427"/>
              <a:ext cx="2048718" cy="170726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FA1653-BD53-4202-A3A4-BB6795A31983}"/>
              </a:ext>
            </a:extLst>
          </p:cNvPr>
          <p:cNvGrpSpPr/>
          <p:nvPr/>
        </p:nvGrpSpPr>
        <p:grpSpPr>
          <a:xfrm>
            <a:off x="191344" y="3933056"/>
            <a:ext cx="11781056" cy="2399932"/>
            <a:chOff x="191344" y="4341436"/>
            <a:chExt cx="11781056" cy="23999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B0C5EB-8F71-4A7D-ACF3-F151D54FF5BF}"/>
                </a:ext>
              </a:extLst>
            </p:cNvPr>
            <p:cNvSpPr txBox="1"/>
            <p:nvPr/>
          </p:nvSpPr>
          <p:spPr>
            <a:xfrm>
              <a:off x="191344" y="4365104"/>
              <a:ext cx="7272808" cy="181588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• interpretation of </a:t>
              </a:r>
              <a:r>
                <a:rPr lang="en-GB" sz="2800" b="1" dirty="0">
                  <a:solidFill>
                    <a:srgbClr val="000066"/>
                  </a:solidFill>
                  <a:latin typeface="cmmi10" panose="020B0500000000000000" pitchFamily="34" charset="0"/>
                </a:rPr>
                <a:t>MSD  </a:t>
              </a:r>
              <a:r>
                <a:rPr lang="en-GB" sz="2800" dirty="0">
                  <a:solidFill>
                    <a:srgbClr val="000066"/>
                  </a:solidFill>
                  <a:latin typeface="+mj-lt"/>
                </a:rPr>
                <a:t> fits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		=&gt; length limited trajectories leads 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		      always to a broad distribution 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		      of diffusion coefficients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509EE-59D3-4F78-8853-423C9BED3D97}"/>
                </a:ext>
              </a:extLst>
            </p:cNvPr>
            <p:cNvSpPr txBox="1"/>
            <p:nvPr/>
          </p:nvSpPr>
          <p:spPr>
            <a:xfrm>
              <a:off x="9192344" y="6341258"/>
              <a:ext cx="2780056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thanks for your attention</a:t>
              </a:r>
              <a:endParaRPr lang="en-DE" sz="2000" dirty="0">
                <a:solidFill>
                  <a:srgbClr val="000066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E6C05E-CD9F-4184-ADC5-807C9F453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8665" y="4341436"/>
              <a:ext cx="2444231" cy="182386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BD52CD-1D69-43E2-AE64-E8648BE2B9EC}"/>
              </a:ext>
            </a:extLst>
          </p:cNvPr>
          <p:cNvGrpSpPr/>
          <p:nvPr/>
        </p:nvGrpSpPr>
        <p:grpSpPr>
          <a:xfrm>
            <a:off x="10591780" y="980728"/>
            <a:ext cx="1731808" cy="1346533"/>
            <a:chOff x="10591780" y="980728"/>
            <a:chExt cx="1731808" cy="13465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733734-E200-4C02-9537-D71C193CC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15343" y="985117"/>
              <a:ext cx="427390" cy="75179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A8BB2-BA19-4770-8913-EE37CCC34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91780" y="980728"/>
              <a:ext cx="400764" cy="772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06BB9E-5A01-41FB-8AEA-1929A9EFD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42896" y="1146569"/>
              <a:ext cx="1180692" cy="11806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910D00-A407-4FF4-9A22-C59E2D5F2D4B}"/>
                </a:ext>
              </a:extLst>
            </p:cNvPr>
            <p:cNvSpPr txBox="1"/>
            <p:nvPr/>
          </p:nvSpPr>
          <p:spPr>
            <a:xfrm>
              <a:off x="11009691" y="1167715"/>
              <a:ext cx="421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</a:rPr>
                <a:t>??</a:t>
              </a:r>
              <a:endParaRPr lang="en-DE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1A00E72-A2A2-4436-849A-3610DAD8F96B}"/>
              </a:ext>
            </a:extLst>
          </p:cNvPr>
          <p:cNvSpPr txBox="1"/>
          <p:nvPr/>
        </p:nvSpPr>
        <p:spPr>
          <a:xfrm>
            <a:off x="191344" y="6021288"/>
            <a:ext cx="75608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• if you interest in </a:t>
            </a:r>
            <a:r>
              <a:rPr lang="en-GB" sz="2000" dirty="0" err="1">
                <a:solidFill>
                  <a:srgbClr val="000066"/>
                </a:solidFill>
              </a:rPr>
              <a:t>matlab</a:t>
            </a:r>
            <a:r>
              <a:rPr lang="en-GB" sz="2000" dirty="0">
                <a:solidFill>
                  <a:srgbClr val="000066"/>
                </a:solidFill>
              </a:rPr>
              <a:t> programs for particle tracking, MSD analysis and num. simulation for your own, don’t hesitate to write an email </a:t>
            </a:r>
            <a:endParaRPr lang="en-DE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80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42E0-03C1-4A63-97F5-4C73A36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for </a:t>
            </a:r>
            <a:r>
              <a:rPr lang="en-GB" dirty="0" err="1"/>
              <a:t>Powerpoint</a:t>
            </a:r>
            <a:r>
              <a:rPr lang="en-GB" dirty="0"/>
              <a:t> by Thomas John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6AD31-5A08-4747-AAA6-E2B7CE21C224}"/>
              </a:ext>
            </a:extLst>
          </p:cNvPr>
          <p:cNvSpPr txBox="1"/>
          <p:nvPr/>
        </p:nvSpPr>
        <p:spPr>
          <a:xfrm>
            <a:off x="202254" y="908720"/>
            <a:ext cx="274626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this is content single line</a:t>
            </a:r>
            <a:endParaRPr lang="de-DE" sz="2000" dirty="0">
              <a:solidFill>
                <a:srgbClr val="0000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D7A67-7CE6-46E4-B792-1E13A5F3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220347"/>
            <a:ext cx="5110600" cy="1948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3A1AE-EB39-496A-B623-145A295A983A}"/>
              </a:ext>
            </a:extLst>
          </p:cNvPr>
          <p:cNvSpPr txBox="1"/>
          <p:nvPr/>
        </p:nvSpPr>
        <p:spPr>
          <a:xfrm>
            <a:off x="4099235" y="691200"/>
            <a:ext cx="399352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How to edit the master slide?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the upper main master defines the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content of upper right part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C9F89EE-295B-47DF-A57B-BCCE789E7458}"/>
              </a:ext>
            </a:extLst>
          </p:cNvPr>
          <p:cNvSpPr/>
          <p:nvPr/>
        </p:nvSpPr>
        <p:spPr>
          <a:xfrm rot="20436382">
            <a:off x="8472264" y="764704"/>
            <a:ext cx="1008112" cy="216024"/>
          </a:xfrm>
          <a:prstGeom prst="rightArrow">
            <a:avLst/>
          </a:prstGeom>
          <a:noFill/>
          <a:ln w="38100">
            <a:solidFill>
              <a:srgbClr val="FF33E7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B50EC-B95A-4988-8A78-EF6340A6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185" y="2996952"/>
            <a:ext cx="5879976" cy="241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930806-0292-4285-85B3-9AB86C1DA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3941542"/>
            <a:ext cx="3877216" cy="2200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2DAAB1-EC0B-4ED3-AE2C-B3D23B8BA9A2}"/>
              </a:ext>
            </a:extLst>
          </p:cNvPr>
          <p:cNvSpPr txBox="1"/>
          <p:nvPr/>
        </p:nvSpPr>
        <p:spPr>
          <a:xfrm>
            <a:off x="6816080" y="6142124"/>
            <a:ext cx="415934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there is an automatic page numbering</a:t>
            </a:r>
            <a:endParaRPr lang="de-DE" sz="2000" dirty="0">
              <a:solidFill>
                <a:srgbClr val="000066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367824-C59B-4A78-8C45-3E18B78E61FB}"/>
              </a:ext>
            </a:extLst>
          </p:cNvPr>
          <p:cNvSpPr/>
          <p:nvPr/>
        </p:nvSpPr>
        <p:spPr>
          <a:xfrm>
            <a:off x="9356651" y="4795284"/>
            <a:ext cx="1711842" cy="1275907"/>
          </a:xfrm>
          <a:custGeom>
            <a:avLst/>
            <a:gdLst>
              <a:gd name="connsiteX0" fmla="*/ 0 w 1711842"/>
              <a:gd name="connsiteY0" fmla="*/ 1275907 h 1275907"/>
              <a:gd name="connsiteX1" fmla="*/ 1350335 w 1711842"/>
              <a:gd name="connsiteY1" fmla="*/ 925032 h 1275907"/>
              <a:gd name="connsiteX2" fmla="*/ 1711842 w 1711842"/>
              <a:gd name="connsiteY2" fmla="*/ 0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1842" h="1275907">
                <a:moveTo>
                  <a:pt x="0" y="1275907"/>
                </a:moveTo>
                <a:cubicBezTo>
                  <a:pt x="532514" y="1206795"/>
                  <a:pt x="1065028" y="1137683"/>
                  <a:pt x="1350335" y="925032"/>
                </a:cubicBezTo>
                <a:cubicBezTo>
                  <a:pt x="1635642" y="712381"/>
                  <a:pt x="1673742" y="356190"/>
                  <a:pt x="1711842" y="0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78C1D-B6AB-4B97-BF2E-3CF2D10C3491}"/>
              </a:ext>
            </a:extLst>
          </p:cNvPr>
          <p:cNvSpPr txBox="1"/>
          <p:nvPr/>
        </p:nvSpPr>
        <p:spPr>
          <a:xfrm>
            <a:off x="121304" y="1919404"/>
            <a:ext cx="4391010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in mind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every slide should have at </a:t>
            </a:r>
            <a:br>
              <a:rPr lang="en-GB" sz="2000" dirty="0">
                <a:solidFill>
                  <a:srgbClr val="000066"/>
                </a:solidFill>
              </a:rPr>
            </a:br>
            <a:r>
              <a:rPr lang="en-GB" sz="2000" dirty="0">
                <a:solidFill>
                  <a:srgbClr val="000066"/>
                </a:solidFill>
              </a:rPr>
              <a:t>    least a picture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a picture is more than 1000 words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a slide without pictures makes sleepy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the eyes needs something to fix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 …. use pictures … for a </a:t>
            </a:r>
            <a:r>
              <a:rPr lang="en-GB" sz="2000" i="1" dirty="0">
                <a:solidFill>
                  <a:srgbClr val="000066"/>
                </a:solidFill>
              </a:rPr>
              <a:t>slide</a:t>
            </a:r>
            <a:r>
              <a:rPr lang="en-GB" sz="2000" dirty="0">
                <a:solidFill>
                  <a:srgbClr val="000066"/>
                </a:solidFill>
              </a:rPr>
              <a:t> show</a:t>
            </a:r>
            <a:br>
              <a:rPr lang="en-GB" sz="2000" dirty="0">
                <a:solidFill>
                  <a:srgbClr val="000066"/>
                </a:solidFill>
              </a:rPr>
            </a:br>
            <a:endParaRPr lang="en-GB" sz="2000" dirty="0">
              <a:solidFill>
                <a:srgbClr val="000066"/>
              </a:solidFill>
            </a:endParaRPr>
          </a:p>
          <a:p>
            <a:r>
              <a:rPr lang="en-GB" sz="2000" dirty="0">
                <a:solidFill>
                  <a:srgbClr val="000066"/>
                </a:solidFill>
              </a:rPr>
              <a:t>• use short fragments of sentences only </a:t>
            </a:r>
            <a:br>
              <a:rPr lang="en-GB" sz="2000" dirty="0">
                <a:solidFill>
                  <a:srgbClr val="000066"/>
                </a:solidFill>
              </a:rPr>
            </a:br>
            <a:r>
              <a:rPr lang="en-GB" sz="2000" dirty="0">
                <a:solidFill>
                  <a:srgbClr val="000066"/>
                </a:solidFill>
              </a:rPr>
              <a:t>   the audience should concentrate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on your speech, this is not possible if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they need time to read full sentences</a:t>
            </a:r>
          </a:p>
          <a:p>
            <a:endParaRPr lang="en-GB" sz="2000" dirty="0">
              <a:solidFill>
                <a:srgbClr val="000066"/>
              </a:solidFill>
            </a:endParaRPr>
          </a:p>
          <a:p>
            <a:r>
              <a:rPr lang="en-GB" sz="2000" dirty="0">
                <a:solidFill>
                  <a:srgbClr val="000066"/>
                </a:solidFill>
              </a:rPr>
              <a:t>• this textbox is an bad example</a:t>
            </a:r>
            <a:endParaRPr lang="de-DE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744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49EF5F-E167-4109-9206-3CFD474A5898}"/>
              </a:ext>
            </a:extLst>
          </p:cNvPr>
          <p:cNvSpPr txBox="1"/>
          <p:nvPr/>
        </p:nvSpPr>
        <p:spPr>
          <a:xfrm>
            <a:off x="335360" y="1941800"/>
            <a:ext cx="3600400" cy="15081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• </a:t>
            </a:r>
            <a:r>
              <a:rPr lang="en-GB" sz="2000" dirty="0" err="1">
                <a:solidFill>
                  <a:srgbClr val="000066"/>
                </a:solidFill>
              </a:rPr>
              <a:t>powerpoint</a:t>
            </a:r>
            <a:r>
              <a:rPr lang="en-GB" sz="2000" dirty="0">
                <a:solidFill>
                  <a:srgbClr val="000066"/>
                </a:solidFill>
              </a:rPr>
              <a:t> can handle images 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very well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lets create transparent images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of equations using Iguana </a:t>
            </a:r>
            <a:r>
              <a:rPr lang="en-GB" sz="2000" dirty="0" err="1">
                <a:solidFill>
                  <a:srgbClr val="000066"/>
                </a:solidFill>
              </a:rPr>
              <a:t>TeX</a:t>
            </a:r>
            <a:endParaRPr lang="en-GB" sz="2000" dirty="0">
              <a:solidFill>
                <a:srgbClr val="000066"/>
              </a:solidFill>
            </a:endParaRPr>
          </a:p>
          <a:p>
            <a:r>
              <a:rPr lang="de-DE" sz="1200" dirty="0">
                <a:solidFill>
                  <a:srgbClr val="000066"/>
                </a:solidFill>
                <a:hlinkClick r:id="rId6"/>
              </a:rPr>
              <a:t>   http://www.jonathanleroux.org/software/iguanatex/</a:t>
            </a:r>
            <a:endParaRPr lang="de-DE" sz="1200" dirty="0">
              <a:solidFill>
                <a:srgbClr val="0000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3D9A5-C20C-481E-A89B-F75B3763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title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9D5D6-82AD-4D9F-BCE6-00246BD9B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subtitle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9D1FA-B43A-4862-8CD8-7C91967D6B25}"/>
              </a:ext>
            </a:extLst>
          </p:cNvPr>
          <p:cNvSpPr txBox="1"/>
          <p:nvPr/>
        </p:nvSpPr>
        <p:spPr>
          <a:xfrm>
            <a:off x="202254" y="908720"/>
            <a:ext cx="322556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this is a </a:t>
            </a:r>
            <a:r>
              <a:rPr lang="en-GB" sz="2000" dirty="0" err="1">
                <a:solidFill>
                  <a:srgbClr val="000066"/>
                </a:solidFill>
              </a:rPr>
              <a:t>ContentDouble</a:t>
            </a:r>
            <a:r>
              <a:rPr lang="en-GB" sz="2000" dirty="0">
                <a:solidFill>
                  <a:srgbClr val="000066"/>
                </a:solidFill>
              </a:rPr>
              <a:t> page </a:t>
            </a:r>
            <a:endParaRPr lang="de-DE" sz="2000" dirty="0">
              <a:solidFill>
                <a:srgbClr val="00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FB162-832C-4B9A-800D-A7874C3A50CE}"/>
              </a:ext>
            </a:extLst>
          </p:cNvPr>
          <p:cNvSpPr txBox="1"/>
          <p:nvPr/>
        </p:nvSpPr>
        <p:spPr>
          <a:xfrm>
            <a:off x="3689784" y="44624"/>
            <a:ext cx="6114303" cy="1538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• you can simply duplicate boxes with </a:t>
            </a:r>
            <a:r>
              <a:rPr lang="en-GB" sz="2000" dirty="0" err="1">
                <a:solidFill>
                  <a:srgbClr val="000066"/>
                </a:solidFill>
              </a:rPr>
              <a:t>ctrl+d</a:t>
            </a:r>
            <a:r>
              <a:rPr lang="en-GB" sz="2000" dirty="0">
                <a:solidFill>
                  <a:srgbClr val="000066"/>
                </a:solidFill>
              </a:rPr>
              <a:t>,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this preserves the language settings</a:t>
            </a:r>
          </a:p>
          <a:p>
            <a:r>
              <a:rPr lang="en-GB" sz="2000" dirty="0">
                <a:solidFill>
                  <a:srgbClr val="000066"/>
                </a:solidFill>
              </a:rPr>
              <a:t>• if you need to switch the language (spell checking)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for many slides, you can use a tool called language fixer</a:t>
            </a:r>
          </a:p>
          <a:p>
            <a:r>
              <a:rPr lang="en-GB" sz="1400" dirty="0">
                <a:solidFill>
                  <a:srgbClr val="000066"/>
                </a:solidFill>
              </a:rPr>
              <a:t>       </a:t>
            </a:r>
            <a:r>
              <a:rPr lang="en-GB" sz="1400" dirty="0">
                <a:solidFill>
                  <a:srgbClr val="000066"/>
                </a:solidFill>
                <a:hlinkClick r:id="rId7"/>
              </a:rPr>
              <a:t>https://www.janschejbal.de/projekte/languagefixer/</a:t>
            </a:r>
            <a:r>
              <a:rPr lang="en-GB" sz="1400" dirty="0">
                <a:solidFill>
                  <a:srgbClr val="000066"/>
                </a:solidFill>
              </a:rPr>
              <a:t> </a:t>
            </a:r>
            <a:endParaRPr lang="de-DE" sz="1400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193C2-0355-44CB-A3C7-BA12D769E79C}"/>
              </a:ext>
            </a:extLst>
          </p:cNvPr>
          <p:cNvSpPr txBox="1"/>
          <p:nvPr/>
        </p:nvSpPr>
        <p:spPr>
          <a:xfrm>
            <a:off x="191344" y="1581760"/>
            <a:ext cx="198509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How about LaTeX</a:t>
            </a:r>
            <a:endParaRPr lang="de-DE" sz="2000" dirty="0">
              <a:solidFill>
                <a:srgbClr val="00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E60BB-D2ED-4312-B1EA-6BF474FDD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68" y="3573016"/>
            <a:ext cx="3279957" cy="3168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133BF-DDC4-4EFF-9340-ECF780BAFCD3}"/>
              </a:ext>
            </a:extLst>
          </p:cNvPr>
          <p:cNvSpPr txBox="1"/>
          <p:nvPr/>
        </p:nvSpPr>
        <p:spPr>
          <a:xfrm>
            <a:off x="4511824" y="1937842"/>
            <a:ext cx="4823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My suggestion,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use this equation, duplicate it and modify it </a:t>
            </a:r>
            <a:endParaRPr lang="de-DE" sz="2000" dirty="0">
              <a:solidFill>
                <a:srgbClr val="000066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05BBE6-1423-4987-BB92-CF6BC5C558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773942"/>
            <a:ext cx="1559924" cy="328802"/>
          </a:xfrm>
          <a:prstGeom prst="rect">
            <a:avLst/>
          </a:prstGeom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7AD3B6-7449-4709-82AB-25AD4D0AF5D2}"/>
              </a:ext>
            </a:extLst>
          </p:cNvPr>
          <p:cNvSpPr txBox="1"/>
          <p:nvPr/>
        </p:nvSpPr>
        <p:spPr>
          <a:xfrm>
            <a:off x="101973" y="5157192"/>
            <a:ext cx="389074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• you should have installed </a:t>
            </a:r>
            <a:r>
              <a:rPr lang="en-GB" sz="2000" dirty="0" err="1">
                <a:solidFill>
                  <a:srgbClr val="000066"/>
                </a:solidFill>
              </a:rPr>
              <a:t>MikTeX</a:t>
            </a:r>
            <a:r>
              <a:rPr lang="en-GB" sz="2000" dirty="0">
                <a:solidFill>
                  <a:srgbClr val="000066"/>
                </a:solidFill>
              </a:rPr>
              <a:t> </a:t>
            </a:r>
            <a:endParaRPr lang="de-DE" sz="2000" dirty="0">
              <a:solidFill>
                <a:srgbClr val="000066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97A4EE-1FE2-4AE8-9021-A823542ECAF7}"/>
              </a:ext>
            </a:extLst>
          </p:cNvPr>
          <p:cNvCxnSpPr/>
          <p:nvPr/>
        </p:nvCxnSpPr>
        <p:spPr>
          <a:xfrm>
            <a:off x="4223792" y="1937842"/>
            <a:ext cx="0" cy="4803526"/>
          </a:xfrm>
          <a:prstGeom prst="line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6042FD-3E0D-4A42-9281-8F6C96CEFE12}"/>
              </a:ext>
            </a:extLst>
          </p:cNvPr>
          <p:cNvSpPr txBox="1"/>
          <p:nvPr/>
        </p:nvSpPr>
        <p:spPr>
          <a:xfrm>
            <a:off x="4511824" y="3212976"/>
            <a:ext cx="460933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those template equation includes already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many common packages as well as colours</a:t>
            </a:r>
          </a:p>
          <a:p>
            <a:r>
              <a:rPr lang="en-GB" sz="2000" dirty="0">
                <a:solidFill>
                  <a:srgbClr val="000066"/>
                </a:solidFill>
              </a:rPr>
              <a:t>here blue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E76EFE-2502-4283-9E3A-4EFC4B131E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4591" y="4365104"/>
            <a:ext cx="3279957" cy="258156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11ECA6-D6E8-42E2-B7D3-20E5FC8EC5D4}"/>
              </a:ext>
            </a:extLst>
          </p:cNvPr>
          <p:cNvCxnSpPr/>
          <p:nvPr/>
        </p:nvCxnSpPr>
        <p:spPr>
          <a:xfrm>
            <a:off x="9624392" y="1916832"/>
            <a:ext cx="0" cy="4803526"/>
          </a:xfrm>
          <a:prstGeom prst="line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24EF1E-A71E-432B-BAA9-E916F73701F8}"/>
              </a:ext>
            </a:extLst>
          </p:cNvPr>
          <p:cNvSpPr txBox="1"/>
          <p:nvPr/>
        </p:nvSpPr>
        <p:spPr>
          <a:xfrm>
            <a:off x="10030083" y="1927954"/>
            <a:ext cx="17941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as picture you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can shadow it</a:t>
            </a:r>
            <a:endParaRPr lang="de-DE" sz="2000" dirty="0">
              <a:solidFill>
                <a:srgbClr val="000066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E6229E-A869-4540-908B-386F647172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05" y="2990175"/>
            <a:ext cx="1559924" cy="328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9182C3-D8A2-4D20-ABF1-E3CAEDFE0D35}"/>
              </a:ext>
            </a:extLst>
          </p:cNvPr>
          <p:cNvSpPr txBox="1"/>
          <p:nvPr/>
        </p:nvSpPr>
        <p:spPr>
          <a:xfrm>
            <a:off x="10387810" y="3491120"/>
            <a:ext cx="143641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or put a box</a:t>
            </a:r>
          </a:p>
          <a:p>
            <a:r>
              <a:rPr lang="en-GB" sz="2000" dirty="0">
                <a:solidFill>
                  <a:srgbClr val="000066"/>
                </a:solidFill>
              </a:rPr>
              <a:t>   behind it</a:t>
            </a:r>
            <a:endParaRPr lang="de-DE" sz="2000" dirty="0">
              <a:solidFill>
                <a:srgbClr val="000066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EB1C24-E21B-4FCE-81EC-5BBCC6709BF8}"/>
              </a:ext>
            </a:extLst>
          </p:cNvPr>
          <p:cNvGrpSpPr/>
          <p:nvPr/>
        </p:nvGrpSpPr>
        <p:grpSpPr>
          <a:xfrm>
            <a:off x="9976029" y="4501950"/>
            <a:ext cx="1848200" cy="513944"/>
            <a:chOff x="9912424" y="4511838"/>
            <a:chExt cx="1848200" cy="51394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65E26A-3F9B-4D20-B975-CB5FE347C3C4}"/>
                </a:ext>
              </a:extLst>
            </p:cNvPr>
            <p:cNvSpPr/>
            <p:nvPr/>
          </p:nvSpPr>
          <p:spPr>
            <a:xfrm>
              <a:off x="9912424" y="4511838"/>
              <a:ext cx="1848200" cy="5139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E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9FEA817-A534-489B-A404-6BABCB32B64E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3466" y="4573958"/>
              <a:ext cx="1559924" cy="3288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5B18128-3E38-42A9-8078-4B37B154AF15}"/>
              </a:ext>
            </a:extLst>
          </p:cNvPr>
          <p:cNvSpPr txBox="1"/>
          <p:nvPr/>
        </p:nvSpPr>
        <p:spPr>
          <a:xfrm>
            <a:off x="8544272" y="5147304"/>
            <a:ext cx="3279957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you can use text in latex too, </a:t>
            </a:r>
          </a:p>
          <a:p>
            <a:r>
              <a:rPr lang="en-GB" sz="2000" dirty="0">
                <a:solidFill>
                  <a:srgbClr val="000066"/>
                </a:solidFill>
              </a:rPr>
              <a:t>the latex font is very similar </a:t>
            </a:r>
            <a:br>
              <a:rPr lang="en-GB" sz="2000" dirty="0">
                <a:solidFill>
                  <a:srgbClr val="000066"/>
                </a:solidFill>
              </a:rPr>
            </a:br>
            <a:r>
              <a:rPr lang="en-GB" sz="2000" dirty="0">
                <a:solidFill>
                  <a:srgbClr val="000066"/>
                </a:solidFill>
              </a:rPr>
              <a:t>to </a:t>
            </a:r>
            <a:r>
              <a:rPr lang="en-GB" sz="2000" dirty="0" err="1">
                <a:solidFill>
                  <a:srgbClr val="000066"/>
                </a:solidFill>
              </a:rPr>
              <a:t>calibri</a:t>
            </a:r>
            <a:endParaRPr lang="de-DE" sz="2000" dirty="0">
              <a:solidFill>
                <a:srgbClr val="000066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31E956-6A6C-4908-A599-C2EA4DF70D4A}"/>
              </a:ext>
            </a:extLst>
          </p:cNvPr>
          <p:cNvGrpSpPr/>
          <p:nvPr/>
        </p:nvGrpSpPr>
        <p:grpSpPr>
          <a:xfrm>
            <a:off x="8710527" y="6227424"/>
            <a:ext cx="3113702" cy="513944"/>
            <a:chOff x="8976320" y="6237312"/>
            <a:chExt cx="3113702" cy="51394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3CFA84-A76B-44E5-8993-50EF9F8154DE}"/>
                </a:ext>
              </a:extLst>
            </p:cNvPr>
            <p:cNvSpPr/>
            <p:nvPr/>
          </p:nvSpPr>
          <p:spPr>
            <a:xfrm>
              <a:off x="8976320" y="6237312"/>
              <a:ext cx="3113702" cy="51394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C4CD882-E5E1-4849-9C02-B524DF378D7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279" y="6385465"/>
              <a:ext cx="2912729" cy="2838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522725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49EF5F-E167-4109-9206-3CFD474A5898}"/>
              </a:ext>
            </a:extLst>
          </p:cNvPr>
          <p:cNvSpPr txBox="1"/>
          <p:nvPr/>
        </p:nvSpPr>
        <p:spPr>
          <a:xfrm>
            <a:off x="221500" y="1196752"/>
            <a:ext cx="7098636" cy="4708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80000"/>
            <a:r>
              <a:rPr lang="en-GB" sz="2000" dirty="0">
                <a:solidFill>
                  <a:srgbClr val="000066"/>
                </a:solidFill>
              </a:rPr>
              <a:t>• </a:t>
            </a:r>
            <a:r>
              <a:rPr lang="en-GB" sz="2000" dirty="0" err="1">
                <a:solidFill>
                  <a:srgbClr val="000066"/>
                </a:solidFill>
              </a:rPr>
              <a:t>powerpoint</a:t>
            </a:r>
            <a:r>
              <a:rPr lang="en-GB" sz="2000" dirty="0">
                <a:solidFill>
                  <a:srgbClr val="000066"/>
                </a:solidFill>
              </a:rPr>
              <a:t> can handle many fonts too, I suggested to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 install few latex fonts as </a:t>
            </a:r>
            <a:r>
              <a:rPr lang="en-GB" sz="2000" dirty="0" err="1">
                <a:solidFill>
                  <a:srgbClr val="000066"/>
                </a:solidFill>
              </a:rPr>
              <a:t>ttf</a:t>
            </a:r>
            <a:r>
              <a:rPr lang="en-GB" sz="2000" dirty="0">
                <a:solidFill>
                  <a:srgbClr val="000066"/>
                </a:solidFill>
              </a:rPr>
              <a:t> font form </a:t>
            </a:r>
          </a:p>
          <a:p>
            <a:pPr defTabSz="180000"/>
            <a:r>
              <a:rPr lang="en-GB" sz="1400" dirty="0">
                <a:solidFill>
                  <a:srgbClr val="000066"/>
                </a:solidFill>
                <a:hlinkClick r:id="rId2"/>
              </a:rPr>
              <a:t>https://ctan.org/tex-archive/fonts/cm/ps-type1/bakoma/ttf?lang=de download</a:t>
            </a:r>
            <a:r>
              <a:rPr lang="en-GB" sz="2000" dirty="0">
                <a:solidFill>
                  <a:srgbClr val="000066"/>
                </a:solidFill>
              </a:rPr>
              <a:t> 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cmmi10.ttf – math fonts and Greek letters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cmmib10 – the same for bold fonts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cmss10.ttf – sans serif font (you can use Calibri too, very similar)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download and right click on the file -&gt; install, </a:t>
            </a:r>
            <a:r>
              <a:rPr lang="en-GB" sz="2000" dirty="0" err="1">
                <a:solidFill>
                  <a:srgbClr val="000066"/>
                </a:solidFill>
              </a:rPr>
              <a:t>thats</a:t>
            </a:r>
            <a:r>
              <a:rPr lang="en-GB" sz="2000" dirty="0">
                <a:solidFill>
                  <a:srgbClr val="000066"/>
                </a:solidFill>
              </a:rPr>
              <a:t> is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so you can use latex letters inline in text like this </a:t>
            </a:r>
            <a:r>
              <a:rPr lang="en-GB" sz="2000" dirty="0">
                <a:solidFill>
                  <a:srgbClr val="000066"/>
                </a:solidFill>
                <a:latin typeface="cmmi10" panose="020B0500000000000000" pitchFamily="34" charset="0"/>
              </a:rPr>
              <a:t>S </a:t>
            </a:r>
            <a:r>
              <a:rPr lang="en-GB" sz="2000" dirty="0">
                <a:solidFill>
                  <a:srgbClr val="000066"/>
                </a:solidFill>
                <a:latin typeface="+mj-lt"/>
              </a:rPr>
              <a:t> = </a:t>
            </a:r>
            <a:r>
              <a:rPr lang="en-GB" sz="2000" dirty="0">
                <a:solidFill>
                  <a:srgbClr val="000066"/>
                </a:solidFill>
                <a:latin typeface="cmmi10" panose="020B0500000000000000" pitchFamily="34" charset="0"/>
              </a:rPr>
              <a:t>¾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• or in Calibri this dot • is simply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Alt+0140 , note the 0149 need to enter on the </a:t>
            </a:r>
            <a:r>
              <a:rPr lang="en-GB" sz="2000" dirty="0" err="1">
                <a:solidFill>
                  <a:srgbClr val="000066"/>
                </a:solidFill>
              </a:rPr>
              <a:t>num</a:t>
            </a:r>
            <a:r>
              <a:rPr lang="en-GB" sz="2000" dirty="0">
                <a:solidFill>
                  <a:srgbClr val="000066"/>
                </a:solidFill>
              </a:rPr>
              <a:t> key pad. , 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see the “Character map” of the font Calibri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• the sigma above is e.g. Alt+0190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• to change the tab-length, mark the text, select paragraph opt.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see right side, here 0.5cm between tabs</a:t>
            </a:r>
          </a:p>
          <a:p>
            <a:pPr defTabSz="180000"/>
            <a:r>
              <a:rPr lang="en-GB" sz="2000" dirty="0">
                <a:solidFill>
                  <a:srgbClr val="000066"/>
                </a:solidFill>
              </a:rPr>
              <a:t>	.	.	.	.	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3D9A5-C20C-481E-A89B-F75B3763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title </a:t>
            </a:r>
            <a:r>
              <a:rPr lang="en-GB" dirty="0" err="1"/>
              <a:t>bla</a:t>
            </a:r>
            <a:r>
              <a:rPr lang="en-GB" dirty="0"/>
              <a:t> </a:t>
            </a:r>
            <a:r>
              <a:rPr lang="en-GB" dirty="0" err="1"/>
              <a:t>bla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193C2-0355-44CB-A3C7-BA12D769E79C}"/>
              </a:ext>
            </a:extLst>
          </p:cNvPr>
          <p:cNvSpPr txBox="1"/>
          <p:nvPr/>
        </p:nvSpPr>
        <p:spPr>
          <a:xfrm>
            <a:off x="77484" y="836712"/>
            <a:ext cx="4298997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How about writing in </a:t>
            </a:r>
            <a:r>
              <a:rPr lang="en-GB" sz="2000" dirty="0" err="1">
                <a:solidFill>
                  <a:srgbClr val="000066"/>
                </a:solidFill>
              </a:rPr>
              <a:t>powerpoint</a:t>
            </a:r>
            <a:r>
              <a:rPr lang="en-GB" sz="2000" dirty="0">
                <a:solidFill>
                  <a:srgbClr val="000066"/>
                </a:solidFill>
              </a:rPr>
              <a:t> LaTeX</a:t>
            </a:r>
            <a:endParaRPr lang="de-DE" sz="2000" dirty="0">
              <a:solidFill>
                <a:srgbClr val="00006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51B9B3-635B-4573-B62A-786E9E47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7502"/>
            <a:ext cx="2808312" cy="243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B9C746-B7B6-48EA-AC96-25C328345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308" y="2564904"/>
            <a:ext cx="3085491" cy="41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686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18A43-4940-4E88-A7F3-064D41960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344" y="0"/>
            <a:ext cx="968896" cy="11820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49346A-4F69-44E0-9562-FA6822125E4D}"/>
              </a:ext>
            </a:extLst>
          </p:cNvPr>
          <p:cNvSpPr txBox="1"/>
          <p:nvPr/>
        </p:nvSpPr>
        <p:spPr>
          <a:xfrm>
            <a:off x="58575" y="116632"/>
            <a:ext cx="887018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</a:rPr>
              <a:t>Extraction of diffusion coefficient and anomalous exponent </a:t>
            </a:r>
          </a:p>
          <a:p>
            <a:r>
              <a:rPr lang="en-US" sz="2800" dirty="0">
                <a:solidFill>
                  <a:srgbClr val="000066"/>
                </a:solidFill>
              </a:rPr>
              <a:t>from the MSD, log-log versus (non)linear fitting</a:t>
            </a:r>
            <a:endParaRPr lang="en-DE" sz="2800" dirty="0">
              <a:solidFill>
                <a:srgbClr val="0000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21EC8-4BDE-430D-BF45-9ED7DB2E9A08}"/>
              </a:ext>
            </a:extLst>
          </p:cNvPr>
          <p:cNvSpPr txBox="1"/>
          <p:nvPr/>
        </p:nvSpPr>
        <p:spPr>
          <a:xfrm>
            <a:off x="119336" y="1844824"/>
            <a:ext cx="343908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0066"/>
                </a:solidFill>
              </a:rPr>
              <a:t>passive microrheology</a:t>
            </a:r>
            <a:endParaRPr lang="en-DE" sz="2800" dirty="0">
              <a:solidFill>
                <a:srgbClr val="00006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E4C74-CC5A-4B4D-ACD3-6057CDC6C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00" y="1412776"/>
            <a:ext cx="891908" cy="134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2CCA5-3F31-4378-AC6F-F99962B16361}"/>
              </a:ext>
            </a:extLst>
          </p:cNvPr>
          <p:cNvSpPr txBox="1"/>
          <p:nvPr/>
        </p:nvSpPr>
        <p:spPr>
          <a:xfrm>
            <a:off x="294274" y="1002214"/>
            <a:ext cx="933011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66"/>
                </a:solidFill>
              </a:rPr>
              <a:t>Thomas John*, </a:t>
            </a:r>
            <a:r>
              <a:rPr lang="en-US" sz="1600" dirty="0">
                <a:solidFill>
                  <a:srgbClr val="000066"/>
                </a:solidFill>
              </a:rPr>
              <a:t>Patrick </a:t>
            </a:r>
            <a:r>
              <a:rPr lang="en-US" sz="1600" dirty="0" err="1">
                <a:solidFill>
                  <a:srgbClr val="000066"/>
                </a:solidFill>
              </a:rPr>
              <a:t>Galenschowski</a:t>
            </a:r>
            <a:r>
              <a:rPr lang="en-US" sz="1600" dirty="0">
                <a:solidFill>
                  <a:srgbClr val="000066"/>
                </a:solidFill>
              </a:rPr>
              <a:t>, </a:t>
            </a:r>
            <a:r>
              <a:rPr lang="en-US" sz="1600" dirty="0" err="1">
                <a:solidFill>
                  <a:srgbClr val="000066"/>
                </a:solidFill>
              </a:rPr>
              <a:t>Enkeleda</a:t>
            </a:r>
            <a:r>
              <a:rPr lang="en-US" sz="1600" dirty="0">
                <a:solidFill>
                  <a:srgbClr val="000066"/>
                </a:solidFill>
              </a:rPr>
              <a:t> </a:t>
            </a:r>
            <a:r>
              <a:rPr lang="en-US" sz="1600" dirty="0" err="1">
                <a:solidFill>
                  <a:srgbClr val="000066"/>
                </a:solidFill>
              </a:rPr>
              <a:t>Meziu</a:t>
            </a:r>
            <a:r>
              <a:rPr lang="en-US" sz="1600" dirty="0">
                <a:solidFill>
                  <a:srgbClr val="000066"/>
                </a:solidFill>
              </a:rPr>
              <a:t> and Christian Wagner</a:t>
            </a:r>
            <a:r>
              <a:rPr lang="en-GB" sz="1600" dirty="0">
                <a:solidFill>
                  <a:srgbClr val="000066"/>
                </a:solidFill>
              </a:rPr>
              <a:t> : University of Saarland, Germany</a:t>
            </a:r>
            <a:endParaRPr lang="en-DE" sz="1600" dirty="0">
              <a:solidFill>
                <a:srgbClr val="000066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A5F8364-AD4E-4AD4-AE39-4F651F01BCAE}"/>
              </a:ext>
            </a:extLst>
          </p:cNvPr>
          <p:cNvSpPr/>
          <p:nvPr/>
        </p:nvSpPr>
        <p:spPr>
          <a:xfrm>
            <a:off x="3796784" y="1844824"/>
            <a:ext cx="891908" cy="284707"/>
          </a:xfrm>
          <a:custGeom>
            <a:avLst/>
            <a:gdLst>
              <a:gd name="connsiteX0" fmla="*/ 0 w 883085"/>
              <a:gd name="connsiteY0" fmla="*/ 450592 h 450592"/>
              <a:gd name="connsiteX1" fmla="*/ 432148 w 883085"/>
              <a:gd name="connsiteY1" fmla="*/ 43496 h 450592"/>
              <a:gd name="connsiteX2" fmla="*/ 883085 w 883085"/>
              <a:gd name="connsiteY2" fmla="*/ 30970 h 4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085" h="450592">
                <a:moveTo>
                  <a:pt x="0" y="450592"/>
                </a:moveTo>
                <a:cubicBezTo>
                  <a:pt x="142483" y="282012"/>
                  <a:pt x="284967" y="113433"/>
                  <a:pt x="432148" y="43496"/>
                </a:cubicBezTo>
                <a:cubicBezTo>
                  <a:pt x="579329" y="-26441"/>
                  <a:pt x="731207" y="2264"/>
                  <a:pt x="883085" y="3097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8094B4-C9A5-49D0-A2F4-DEB851977891}"/>
              </a:ext>
            </a:extLst>
          </p:cNvPr>
          <p:cNvGrpSpPr/>
          <p:nvPr/>
        </p:nvGrpSpPr>
        <p:grpSpPr>
          <a:xfrm>
            <a:off x="119336" y="2492895"/>
            <a:ext cx="5976664" cy="1295518"/>
            <a:chOff x="119336" y="2492895"/>
            <a:chExt cx="5976664" cy="12955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082541-8D79-469B-A35B-F688FDC4C260}"/>
                </a:ext>
              </a:extLst>
            </p:cNvPr>
            <p:cNvSpPr txBox="1"/>
            <p:nvPr/>
          </p:nvSpPr>
          <p:spPr>
            <a:xfrm>
              <a:off x="119336" y="2699016"/>
              <a:ext cx="2736304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particle tracking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Brownian motion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7D677276-DCBD-45AC-9D88-6645724B2E0E}"/>
                </a:ext>
              </a:extLst>
            </p:cNvPr>
            <p:cNvSpPr/>
            <p:nvPr/>
          </p:nvSpPr>
          <p:spPr>
            <a:xfrm>
              <a:off x="1343472" y="2492896"/>
              <a:ext cx="288032" cy="1451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4BF62D-367A-49FB-BB0E-2677571D6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9044" y="2671353"/>
              <a:ext cx="1346956" cy="1117060"/>
            </a:xfrm>
            <a:prstGeom prst="rect">
              <a:avLst/>
            </a:prstGeom>
          </p:spPr>
        </p:pic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C9543DDC-5CD6-48E3-B979-16C7B1223934}"/>
                </a:ext>
              </a:extLst>
            </p:cNvPr>
            <p:cNvSpPr/>
            <p:nvPr/>
          </p:nvSpPr>
          <p:spPr>
            <a:xfrm>
              <a:off x="5266308" y="2492895"/>
              <a:ext cx="288032" cy="1451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97E13C-F130-4073-A3C9-EDDDFD4A2D03}"/>
              </a:ext>
            </a:extLst>
          </p:cNvPr>
          <p:cNvGrpSpPr/>
          <p:nvPr/>
        </p:nvGrpSpPr>
        <p:grpSpPr>
          <a:xfrm>
            <a:off x="119336" y="3736840"/>
            <a:ext cx="5927885" cy="1369738"/>
            <a:chOff x="119336" y="3736840"/>
            <a:chExt cx="5927885" cy="13697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D047D8-C501-4DB6-8D20-C29B03BB9FB9}"/>
                </a:ext>
              </a:extLst>
            </p:cNvPr>
            <p:cNvSpPr txBox="1"/>
            <p:nvPr/>
          </p:nvSpPr>
          <p:spPr>
            <a:xfrm>
              <a:off x="119336" y="3984095"/>
              <a:ext cx="4248472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Mean Square Displacement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 (MSD) analysis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2CAEF3AE-129D-4401-BC89-54C619BC463D}"/>
                </a:ext>
              </a:extLst>
            </p:cNvPr>
            <p:cNvSpPr/>
            <p:nvPr/>
          </p:nvSpPr>
          <p:spPr>
            <a:xfrm>
              <a:off x="1343472" y="3736840"/>
              <a:ext cx="288032" cy="1451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6B0052F2-1655-46EE-ACE1-ACAC56F071C8}"/>
                </a:ext>
              </a:extLst>
            </p:cNvPr>
            <p:cNvSpPr/>
            <p:nvPr/>
          </p:nvSpPr>
          <p:spPr>
            <a:xfrm>
              <a:off x="5266308" y="3933056"/>
              <a:ext cx="288032" cy="1451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40E1A2-1338-45F1-9B0D-77DD9D902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00265" y="4152470"/>
              <a:ext cx="1346956" cy="95410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5F9885-9BCF-44FF-A9F2-F28CA3323C85}"/>
              </a:ext>
            </a:extLst>
          </p:cNvPr>
          <p:cNvGrpSpPr/>
          <p:nvPr/>
        </p:nvGrpSpPr>
        <p:grpSpPr>
          <a:xfrm>
            <a:off x="119336" y="5031100"/>
            <a:ext cx="6178529" cy="1801991"/>
            <a:chOff x="119336" y="5031100"/>
            <a:chExt cx="6178529" cy="18019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D93A69-C6CE-4FCB-B70C-3488FD47F777}"/>
                </a:ext>
              </a:extLst>
            </p:cNvPr>
            <p:cNvSpPr txBox="1"/>
            <p:nvPr/>
          </p:nvSpPr>
          <p:spPr>
            <a:xfrm>
              <a:off x="119336" y="5269175"/>
              <a:ext cx="4248472" cy="13849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goal: 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diffusivity, (local) viscosity, 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anomality ….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29610849-CA46-45D1-933B-A4886645B558}"/>
                </a:ext>
              </a:extLst>
            </p:cNvPr>
            <p:cNvSpPr/>
            <p:nvPr/>
          </p:nvSpPr>
          <p:spPr>
            <a:xfrm>
              <a:off x="1343472" y="5031100"/>
              <a:ext cx="288032" cy="1451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A00AEF-B458-4D31-ADB3-DACE1FBA7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8655" y="5448095"/>
              <a:ext cx="1629210" cy="1384996"/>
            </a:xfrm>
            <a:prstGeom prst="rect">
              <a:avLst/>
            </a:prstGeom>
          </p:spPr>
        </p:pic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2E474BD6-1750-4833-87DB-5A44BA1B48CE}"/>
                </a:ext>
              </a:extLst>
            </p:cNvPr>
            <p:cNvSpPr/>
            <p:nvPr/>
          </p:nvSpPr>
          <p:spPr>
            <a:xfrm>
              <a:off x="5218154" y="5176277"/>
              <a:ext cx="288032" cy="1451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7A130CC-989A-4BB4-A850-E14646AD695D}"/>
              </a:ext>
            </a:extLst>
          </p:cNvPr>
          <p:cNvSpPr/>
          <p:nvPr/>
        </p:nvSpPr>
        <p:spPr>
          <a:xfrm rot="16200000">
            <a:off x="5843582" y="1680253"/>
            <a:ext cx="701696" cy="19686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50µm</a:t>
            </a:r>
            <a:endParaRPr lang="en-DE" sz="1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2F470C-46E7-4473-9E60-07E771846E86}"/>
              </a:ext>
            </a:extLst>
          </p:cNvPr>
          <p:cNvGrpSpPr/>
          <p:nvPr/>
        </p:nvGrpSpPr>
        <p:grpSpPr>
          <a:xfrm>
            <a:off x="7176120" y="1462980"/>
            <a:ext cx="4723136" cy="2101431"/>
            <a:chOff x="7176120" y="1462980"/>
            <a:chExt cx="4723136" cy="21014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45E10-D311-47EC-831F-D2E11317FE2D}"/>
                </a:ext>
              </a:extLst>
            </p:cNvPr>
            <p:cNvSpPr txBox="1"/>
            <p:nvPr/>
          </p:nvSpPr>
          <p:spPr>
            <a:xfrm>
              <a:off x="8976320" y="1462980"/>
              <a:ext cx="1296144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Outline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C689EC-7E16-4E72-949D-743B54811B60}"/>
                </a:ext>
              </a:extLst>
            </p:cNvPr>
            <p:cNvSpPr txBox="1"/>
            <p:nvPr/>
          </p:nvSpPr>
          <p:spPr>
            <a:xfrm>
              <a:off x="9421142" y="2420888"/>
              <a:ext cx="2478114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What objective 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should I use?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742EBB-3017-4862-AC2B-41522663E8E8}"/>
                </a:ext>
              </a:extLst>
            </p:cNvPr>
            <p:cNvGrpSpPr/>
            <p:nvPr/>
          </p:nvGrpSpPr>
          <p:grpSpPr>
            <a:xfrm>
              <a:off x="7176120" y="2348880"/>
              <a:ext cx="1728192" cy="1215531"/>
              <a:chOff x="6741436" y="2202567"/>
              <a:chExt cx="2162876" cy="150585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F6FB187-8E6A-4763-9C14-96EC637F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62540" y="2222639"/>
                <a:ext cx="841772" cy="146571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B30861-886A-49B0-B29F-62372B0C5CB1}"/>
                  </a:ext>
                </a:extLst>
              </p:cNvPr>
              <p:cNvSpPr txBox="1"/>
              <p:nvPr/>
            </p:nvSpPr>
            <p:spPr>
              <a:xfrm>
                <a:off x="7450147" y="2564904"/>
                <a:ext cx="518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rgbClr val="FF0000"/>
                    </a:solidFill>
                  </a:rPr>
                  <a:t>??</a:t>
                </a:r>
                <a:endParaRPr lang="en-DE" sz="28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CDA652D-5BD9-4D6F-9AEE-DFABD3F9F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1436" y="2202567"/>
                <a:ext cx="789331" cy="1505859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48F535-B369-46D2-951E-5DE9DBB26397}"/>
              </a:ext>
            </a:extLst>
          </p:cNvPr>
          <p:cNvGrpSpPr/>
          <p:nvPr/>
        </p:nvGrpSpPr>
        <p:grpSpPr>
          <a:xfrm>
            <a:off x="7192044" y="4071293"/>
            <a:ext cx="4651810" cy="954107"/>
            <a:chOff x="7192044" y="4071293"/>
            <a:chExt cx="4651810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042131-3419-4B8D-83D2-EC3F5BC891F9}"/>
                </a:ext>
              </a:extLst>
            </p:cNvPr>
            <p:cNvSpPr txBox="1"/>
            <p:nvPr/>
          </p:nvSpPr>
          <p:spPr>
            <a:xfrm>
              <a:off x="10128448" y="4071293"/>
              <a:ext cx="1715406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How to fit </a:t>
              </a:r>
            </a:p>
            <a:p>
              <a:r>
                <a:rPr lang="en-GB" sz="2800" dirty="0">
                  <a:solidFill>
                    <a:srgbClr val="000066"/>
                  </a:solidFill>
                </a:rPr>
                <a:t>the data?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pic>
          <p:nvPicPr>
            <p:cNvPr id="22" name="Picture 21" descr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4}\newcommand{\blue}{\color{blue}}&#10;\begin{document}&#10;\blue&#10;\begin{gather*}&#10;MSD(\tau)=\text{??}&#10;\end{gather*}&#10;\end{document}" title="IguanaTex Bitmap Display">
              <a:extLst>
                <a:ext uri="{FF2B5EF4-FFF2-40B4-BE49-F238E27FC236}">
                  <a16:creationId xmlns:a16="http://schemas.microsoft.com/office/drawing/2014/main" id="{61C328F2-323A-41A0-8A1E-2357C2CF140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044" y="4372248"/>
              <a:ext cx="1955721" cy="2814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2F9867-5402-4FD5-9F38-D426E16A55A4}"/>
              </a:ext>
            </a:extLst>
          </p:cNvPr>
          <p:cNvGrpSpPr/>
          <p:nvPr/>
        </p:nvGrpSpPr>
        <p:grpSpPr>
          <a:xfrm>
            <a:off x="7248128" y="5787261"/>
            <a:ext cx="4608512" cy="954107"/>
            <a:chOff x="7248128" y="5787261"/>
            <a:chExt cx="4608512" cy="9541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7B994A-EBB0-4A67-B91C-322B600246DC}"/>
                </a:ext>
              </a:extLst>
            </p:cNvPr>
            <p:cNvSpPr txBox="1"/>
            <p:nvPr/>
          </p:nvSpPr>
          <p:spPr>
            <a:xfrm>
              <a:off x="9604036" y="5787261"/>
              <a:ext cx="2252604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How to inter-</a:t>
              </a:r>
            </a:p>
            <a:p>
              <a:r>
                <a:rPr lang="en-GB" sz="2800" dirty="0" err="1">
                  <a:solidFill>
                    <a:srgbClr val="000066"/>
                  </a:solidFill>
                </a:rPr>
                <a:t>pret</a:t>
              </a:r>
              <a:r>
                <a:rPr lang="en-GB" sz="2800" dirty="0">
                  <a:solidFill>
                    <a:srgbClr val="000066"/>
                  </a:solidFill>
                </a:rPr>
                <a:t> the data?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FBEE2C-80D2-431D-87A8-037F25A6BF2A}"/>
                </a:ext>
              </a:extLst>
            </p:cNvPr>
            <p:cNvSpPr txBox="1"/>
            <p:nvPr/>
          </p:nvSpPr>
          <p:spPr>
            <a:xfrm>
              <a:off x="7248128" y="5909210"/>
              <a:ext cx="1793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Heterogeneity?</a:t>
              </a:r>
              <a:endParaRPr lang="en-DE" sz="2000" dirty="0">
                <a:solidFill>
                  <a:srgbClr val="000066"/>
                </a:solidFill>
              </a:endParaRPr>
            </a:p>
          </p:txBody>
        </p:sp>
      </p:grpSp>
      <p:pic>
        <p:nvPicPr>
          <p:cNvPr id="44" name="100nm-na045-h2015-gl85-5fps-s1">
            <a:hlinkClick r:id="" action="ppaction://media"/>
            <a:extLst>
              <a:ext uri="{FF2B5EF4-FFF2-40B4-BE49-F238E27FC236}">
                <a16:creationId xmlns:a16="http://schemas.microsoft.com/office/drawing/2014/main" id="{BEA7317C-19C9-4800-8017-9D7DBA92C9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88692" y="1426952"/>
            <a:ext cx="1397108" cy="9329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5E46B6A-8A1D-4AF1-97DE-FC6F3795BC06}"/>
              </a:ext>
            </a:extLst>
          </p:cNvPr>
          <p:cNvSpPr txBox="1"/>
          <p:nvPr/>
        </p:nvSpPr>
        <p:spPr>
          <a:xfrm>
            <a:off x="9954013" y="909359"/>
            <a:ext cx="2093750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 at 11:00am</a:t>
            </a:r>
            <a:endParaRPr lang="en-DE" sz="2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211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C0EFEAF-4F15-430D-A8ED-AE30EC1DC131}"/>
              </a:ext>
            </a:extLst>
          </p:cNvPr>
          <p:cNvGrpSpPr/>
          <p:nvPr/>
        </p:nvGrpSpPr>
        <p:grpSpPr>
          <a:xfrm>
            <a:off x="128999" y="4033863"/>
            <a:ext cx="3494246" cy="2380901"/>
            <a:chOff x="128999" y="4033863"/>
            <a:chExt cx="3494246" cy="23809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37A38-2E9A-4EA4-8A04-31EA74C1F3D6}"/>
                </a:ext>
              </a:extLst>
            </p:cNvPr>
            <p:cNvSpPr txBox="1"/>
            <p:nvPr/>
          </p:nvSpPr>
          <p:spPr>
            <a:xfrm>
              <a:off x="178071" y="4365104"/>
              <a:ext cx="3445174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problem: limited depth of field </a:t>
              </a:r>
              <a:endParaRPr lang="en-DE" sz="2000" dirty="0">
                <a:solidFill>
                  <a:srgbClr val="000066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C9229D-8D4E-45AA-AE2D-5711A8CC7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999" y="4869160"/>
              <a:ext cx="2372130" cy="1545604"/>
            </a:xfrm>
            <a:prstGeom prst="rect">
              <a:avLst/>
            </a:prstGeom>
          </p:spPr>
        </p:pic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3982287D-87CF-40AF-9837-57E2FAAF72E0}"/>
                </a:ext>
              </a:extLst>
            </p:cNvPr>
            <p:cNvSpPr/>
            <p:nvPr/>
          </p:nvSpPr>
          <p:spPr>
            <a:xfrm>
              <a:off x="1686815" y="4033863"/>
              <a:ext cx="288032" cy="1451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E08621-0EFE-479F-8246-F2E1156F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96399" cy="691200"/>
          </a:xfrm>
        </p:spPr>
        <p:txBody>
          <a:bodyPr/>
          <a:lstStyle/>
          <a:p>
            <a:r>
              <a:rPr lang="en-GB" dirty="0"/>
              <a:t>Observation Techniques – Magnification</a:t>
            </a:r>
            <a:endParaRPr lang="en-D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5C497F-D923-4949-8370-C538541A97D6}"/>
              </a:ext>
            </a:extLst>
          </p:cNvPr>
          <p:cNvGrpSpPr/>
          <p:nvPr/>
        </p:nvGrpSpPr>
        <p:grpSpPr>
          <a:xfrm>
            <a:off x="1663020" y="804522"/>
            <a:ext cx="4378555" cy="2475571"/>
            <a:chOff x="743613" y="980728"/>
            <a:chExt cx="4378555" cy="24755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3C1F51-48CF-4555-9BDB-B5755509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424" y="980728"/>
              <a:ext cx="3297419" cy="24482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021055-5AA6-4774-A80E-1B4303BBE41E}"/>
                </a:ext>
              </a:extLst>
            </p:cNvPr>
            <p:cNvSpPr txBox="1"/>
            <p:nvPr/>
          </p:nvSpPr>
          <p:spPr>
            <a:xfrm rot="20285595">
              <a:off x="3190115" y="3056189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space</a:t>
              </a:r>
              <a:endParaRPr lang="en-DE" sz="2000" dirty="0">
                <a:solidFill>
                  <a:srgbClr val="000066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B0AB01-880B-4155-A48A-D98312F0EC3B}"/>
                </a:ext>
              </a:extLst>
            </p:cNvPr>
            <p:cNvSpPr txBox="1"/>
            <p:nvPr/>
          </p:nvSpPr>
          <p:spPr>
            <a:xfrm rot="16200000">
              <a:off x="553176" y="1757953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space</a:t>
              </a:r>
              <a:endParaRPr lang="en-DE" sz="2000" dirty="0">
                <a:solidFill>
                  <a:srgbClr val="000066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EF864C-9D8C-4542-8300-3D3B8A5D4BDD}"/>
                </a:ext>
              </a:extLst>
            </p:cNvPr>
            <p:cNvSpPr txBox="1"/>
            <p:nvPr/>
          </p:nvSpPr>
          <p:spPr>
            <a:xfrm rot="1617729">
              <a:off x="1199276" y="2935833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space</a:t>
              </a:r>
              <a:endParaRPr lang="en-DE" sz="2000" dirty="0">
                <a:solidFill>
                  <a:srgbClr val="000066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21A95F-5FDE-4D4D-9923-441CB98F34B7}"/>
                </a:ext>
              </a:extLst>
            </p:cNvPr>
            <p:cNvSpPr txBox="1"/>
            <p:nvPr/>
          </p:nvSpPr>
          <p:spPr>
            <a:xfrm>
              <a:off x="3503712" y="1484784"/>
              <a:ext cx="15679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FF"/>
                  </a:solidFill>
                </a:rPr>
                <a:t>3D-trajectory</a:t>
              </a:r>
              <a:endParaRPr lang="en-DE" sz="20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C4298C-C752-4FA5-8241-9B28532253B3}"/>
                </a:ext>
              </a:extLst>
            </p:cNvPr>
            <p:cNvSpPr txBox="1"/>
            <p:nvPr/>
          </p:nvSpPr>
          <p:spPr>
            <a:xfrm>
              <a:off x="3503712" y="2478423"/>
              <a:ext cx="1618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</a:rPr>
                <a:t>2D-projection</a:t>
              </a:r>
              <a:endParaRPr lang="en-DE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50664B4-55D9-4948-9EF1-340236ADA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4" y="701540"/>
            <a:ext cx="891908" cy="1340768"/>
          </a:xfrm>
          <a:prstGeom prst="rect">
            <a:avLst/>
          </a:prstGeom>
        </p:spPr>
      </p:pic>
      <p:pic>
        <p:nvPicPr>
          <p:cNvPr id="16" name="100nm-na045-h2015-gl85-5fps-s1">
            <a:hlinkClick r:id="" action="ppaction://media"/>
            <a:extLst>
              <a:ext uri="{FF2B5EF4-FFF2-40B4-BE49-F238E27FC236}">
                <a16:creationId xmlns:a16="http://schemas.microsoft.com/office/drawing/2014/main" id="{FA7F2D45-7A62-4D20-A218-B37888F2CD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268" y="2276872"/>
            <a:ext cx="1331236" cy="8889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1B0872-0663-46D0-93E8-23064C3ADAB5}"/>
              </a:ext>
            </a:extLst>
          </p:cNvPr>
          <p:cNvSpPr/>
          <p:nvPr/>
        </p:nvSpPr>
        <p:spPr>
          <a:xfrm rot="16200000">
            <a:off x="-221849" y="2788567"/>
            <a:ext cx="701696" cy="19686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50µm</a:t>
            </a:r>
            <a:endParaRPr lang="en-DE" sz="1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BCA650-F7D0-4170-843F-CFB3F94EAEC7}"/>
              </a:ext>
            </a:extLst>
          </p:cNvPr>
          <p:cNvSpPr/>
          <p:nvPr/>
        </p:nvSpPr>
        <p:spPr>
          <a:xfrm>
            <a:off x="447741" y="1444121"/>
            <a:ext cx="594518" cy="832420"/>
          </a:xfrm>
          <a:custGeom>
            <a:avLst/>
            <a:gdLst>
              <a:gd name="connsiteX0" fmla="*/ 0 w 594518"/>
              <a:gd name="connsiteY0" fmla="*/ 0 h 832420"/>
              <a:gd name="connsiteX1" fmla="*/ 542333 w 594518"/>
              <a:gd name="connsiteY1" fmla="*/ 208105 h 832420"/>
              <a:gd name="connsiteX2" fmla="*/ 542333 w 594518"/>
              <a:gd name="connsiteY2" fmla="*/ 832420 h 83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518" h="832420">
                <a:moveTo>
                  <a:pt x="0" y="0"/>
                </a:moveTo>
                <a:cubicBezTo>
                  <a:pt x="225972" y="34684"/>
                  <a:pt x="451944" y="69368"/>
                  <a:pt x="542333" y="208105"/>
                </a:cubicBezTo>
                <a:cubicBezTo>
                  <a:pt x="632722" y="346842"/>
                  <a:pt x="587527" y="589631"/>
                  <a:pt x="542333" y="83242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D9907D-CEB1-4D69-B185-A14B10E07009}"/>
              </a:ext>
            </a:extLst>
          </p:cNvPr>
          <p:cNvCxnSpPr/>
          <p:nvPr/>
        </p:nvCxnSpPr>
        <p:spPr>
          <a:xfrm flipV="1">
            <a:off x="1663019" y="2636912"/>
            <a:ext cx="760573" cy="216024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5E8FD4-30DA-43AC-9D46-C604B51CD4EC}"/>
              </a:ext>
            </a:extLst>
          </p:cNvPr>
          <p:cNvSpPr txBox="1"/>
          <p:nvPr/>
        </p:nvSpPr>
        <p:spPr>
          <a:xfrm>
            <a:off x="191344" y="3532946"/>
            <a:ext cx="341862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requirements: long trajectories</a:t>
            </a:r>
            <a:endParaRPr lang="en-DE" sz="2000" dirty="0">
              <a:solidFill>
                <a:srgbClr val="00006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12151-5644-4FBC-A7CB-F4E61070686B}"/>
              </a:ext>
            </a:extLst>
          </p:cNvPr>
          <p:cNvGrpSpPr/>
          <p:nvPr/>
        </p:nvGrpSpPr>
        <p:grpSpPr>
          <a:xfrm>
            <a:off x="2282609" y="5419787"/>
            <a:ext cx="2085199" cy="1293565"/>
            <a:chOff x="2282609" y="5419787"/>
            <a:chExt cx="2085199" cy="129356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484502D-6AB6-45B9-A049-EE0ADE2C4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5600" y="5517232"/>
              <a:ext cx="1872208" cy="1196120"/>
            </a:xfrm>
            <a:prstGeom prst="rect">
              <a:avLst/>
            </a:prstGeom>
          </p:spPr>
        </p:pic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8625F6-8D1E-471E-A3A2-BCB0213ED1C7}"/>
                </a:ext>
              </a:extLst>
            </p:cNvPr>
            <p:cNvSpPr/>
            <p:nvPr/>
          </p:nvSpPr>
          <p:spPr>
            <a:xfrm>
              <a:off x="2393156" y="5419787"/>
              <a:ext cx="1542603" cy="395226"/>
            </a:xfrm>
            <a:custGeom>
              <a:avLst/>
              <a:gdLst>
                <a:gd name="connsiteX0" fmla="*/ 0 w 1421607"/>
                <a:gd name="connsiteY0" fmla="*/ 395226 h 395226"/>
                <a:gd name="connsiteX1" fmla="*/ 676275 w 1421607"/>
                <a:gd name="connsiteY1" fmla="*/ 21369 h 395226"/>
                <a:gd name="connsiteX2" fmla="*/ 1421607 w 1421607"/>
                <a:gd name="connsiteY2" fmla="*/ 78519 h 39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607" h="395226">
                  <a:moveTo>
                    <a:pt x="0" y="395226"/>
                  </a:moveTo>
                  <a:cubicBezTo>
                    <a:pt x="219670" y="234689"/>
                    <a:pt x="439341" y="74153"/>
                    <a:pt x="676275" y="21369"/>
                  </a:cubicBezTo>
                  <a:cubicBezTo>
                    <a:pt x="913210" y="-31416"/>
                    <a:pt x="1167408" y="23551"/>
                    <a:pt x="1421607" y="7851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C75CA6-0E23-417A-9503-A8C4ED204741}"/>
                </a:ext>
              </a:extLst>
            </p:cNvPr>
            <p:cNvSpPr/>
            <p:nvPr/>
          </p:nvSpPr>
          <p:spPr>
            <a:xfrm>
              <a:off x="2282609" y="6060281"/>
              <a:ext cx="174841" cy="165484"/>
            </a:xfrm>
            <a:custGeom>
              <a:avLst/>
              <a:gdLst>
                <a:gd name="connsiteX0" fmla="*/ 55779 w 174841"/>
                <a:gd name="connsiteY0" fmla="*/ 0 h 165484"/>
                <a:gd name="connsiteX1" fmla="*/ 5772 w 174841"/>
                <a:gd name="connsiteY1" fmla="*/ 154782 h 165484"/>
                <a:gd name="connsiteX2" fmla="*/ 174841 w 174841"/>
                <a:gd name="connsiteY2" fmla="*/ 152400 h 165484"/>
                <a:gd name="connsiteX3" fmla="*/ 174841 w 174841"/>
                <a:gd name="connsiteY3" fmla="*/ 152400 h 16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41" h="165484">
                  <a:moveTo>
                    <a:pt x="55779" y="0"/>
                  </a:moveTo>
                  <a:cubicBezTo>
                    <a:pt x="20853" y="64691"/>
                    <a:pt x="-14072" y="129382"/>
                    <a:pt x="5772" y="154782"/>
                  </a:cubicBezTo>
                  <a:cubicBezTo>
                    <a:pt x="25616" y="180182"/>
                    <a:pt x="174841" y="152400"/>
                    <a:pt x="174841" y="152400"/>
                  </a:cubicBezTo>
                  <a:lnTo>
                    <a:pt x="174841" y="152400"/>
                  </a:ln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D97675E-C976-4DD5-8F57-6CB217613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7505" y="5815013"/>
              <a:ext cx="924199" cy="112267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BA419EB-DA6B-463C-8E2E-196D8AA7B740}"/>
              </a:ext>
            </a:extLst>
          </p:cNvPr>
          <p:cNvSpPr txBox="1"/>
          <p:nvPr/>
        </p:nvSpPr>
        <p:spPr>
          <a:xfrm>
            <a:off x="-89163" y="6683649"/>
            <a:ext cx="90300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0066"/>
                </a:solidFill>
              </a:rPr>
              <a:t>Bass, </a:t>
            </a:r>
            <a:r>
              <a:rPr lang="en-US" sz="800" dirty="0"/>
              <a:t>Handbook of Optics; https://dovermotion.com/applications-capabilities/automated-imaging/microscope-calculations/; https://www.microscopyu.com/microscopy-basics/depth-of-field-and-depth-of-focus </a:t>
            </a:r>
            <a:endParaRPr lang="en-DE" sz="800" dirty="0">
              <a:solidFill>
                <a:srgbClr val="000066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1C5E0C-D4D6-4D84-B5C8-9BD7D931D9AA}"/>
              </a:ext>
            </a:extLst>
          </p:cNvPr>
          <p:cNvGrpSpPr/>
          <p:nvPr/>
        </p:nvGrpSpPr>
        <p:grpSpPr>
          <a:xfrm>
            <a:off x="2908300" y="4121430"/>
            <a:ext cx="5660457" cy="2556179"/>
            <a:chOff x="2908300" y="4121430"/>
            <a:chExt cx="5660457" cy="255617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EC41F52-DAFF-43AC-8720-92600BAE5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1257" y="4622077"/>
              <a:ext cx="2857500" cy="193357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73B00D-BA9C-4EB6-AAD4-14000F4E665A}"/>
                </a:ext>
              </a:extLst>
            </p:cNvPr>
            <p:cNvSpPr txBox="1"/>
            <p:nvPr/>
          </p:nvSpPr>
          <p:spPr>
            <a:xfrm>
              <a:off x="5807968" y="4121430"/>
              <a:ext cx="2342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 particles - </a:t>
              </a:r>
              <a:r>
                <a:rPr lang="en-US" sz="2000" dirty="0"/>
                <a:t>Ø</a:t>
              </a:r>
              <a:r>
                <a:rPr lang="en-US" sz="2000" b="1" dirty="0"/>
                <a:t> </a:t>
              </a:r>
              <a:r>
                <a:rPr lang="en-GB" sz="2000" dirty="0">
                  <a:solidFill>
                    <a:srgbClr val="000066"/>
                  </a:solidFill>
                </a:rPr>
                <a:t>100 nm</a:t>
              </a:r>
              <a:endParaRPr lang="en-DE" sz="2000" dirty="0">
                <a:solidFill>
                  <a:srgbClr val="000066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9C16F5-2EFE-4B84-A04F-11B0B946E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3245" y="5927280"/>
              <a:ext cx="2232028" cy="146598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36F57E0-86F8-49F3-A30E-0645CDE0C611}"/>
                </a:ext>
              </a:extLst>
            </p:cNvPr>
            <p:cNvSpPr/>
            <p:nvPr/>
          </p:nvSpPr>
          <p:spPr>
            <a:xfrm>
              <a:off x="4223792" y="4729108"/>
              <a:ext cx="1728191" cy="769807"/>
            </a:xfrm>
            <a:custGeom>
              <a:avLst/>
              <a:gdLst>
                <a:gd name="connsiteX0" fmla="*/ 0 w 1421607"/>
                <a:gd name="connsiteY0" fmla="*/ 395226 h 395226"/>
                <a:gd name="connsiteX1" fmla="*/ 676275 w 1421607"/>
                <a:gd name="connsiteY1" fmla="*/ 21369 h 395226"/>
                <a:gd name="connsiteX2" fmla="*/ 1421607 w 1421607"/>
                <a:gd name="connsiteY2" fmla="*/ 78519 h 39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607" h="395226">
                  <a:moveTo>
                    <a:pt x="0" y="395226"/>
                  </a:moveTo>
                  <a:cubicBezTo>
                    <a:pt x="219670" y="234689"/>
                    <a:pt x="439341" y="74153"/>
                    <a:pt x="676275" y="21369"/>
                  </a:cubicBezTo>
                  <a:cubicBezTo>
                    <a:pt x="913210" y="-31416"/>
                    <a:pt x="1167408" y="23551"/>
                    <a:pt x="1421607" y="7851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FDAC7B5-271A-4F1A-A064-AF76E09FF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1744" y="5375441"/>
              <a:ext cx="2176759" cy="60716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EDCA0DE-49FA-4200-BD10-E96E6A2221CE}"/>
                </a:ext>
              </a:extLst>
            </p:cNvPr>
            <p:cNvSpPr/>
            <p:nvPr/>
          </p:nvSpPr>
          <p:spPr>
            <a:xfrm>
              <a:off x="2908300" y="6096000"/>
              <a:ext cx="3295650" cy="581609"/>
            </a:xfrm>
            <a:custGeom>
              <a:avLst/>
              <a:gdLst>
                <a:gd name="connsiteX0" fmla="*/ 0 w 3295650"/>
                <a:gd name="connsiteY0" fmla="*/ 374650 h 581609"/>
                <a:gd name="connsiteX1" fmla="*/ 1479550 w 3295650"/>
                <a:gd name="connsiteY1" fmla="*/ 565150 h 581609"/>
                <a:gd name="connsiteX2" fmla="*/ 3295650 w 3295650"/>
                <a:gd name="connsiteY2" fmla="*/ 0 h 58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650" h="581609">
                  <a:moveTo>
                    <a:pt x="0" y="374650"/>
                  </a:moveTo>
                  <a:cubicBezTo>
                    <a:pt x="465137" y="501121"/>
                    <a:pt x="930275" y="627592"/>
                    <a:pt x="1479550" y="565150"/>
                  </a:cubicBezTo>
                  <a:cubicBezTo>
                    <a:pt x="2028825" y="502708"/>
                    <a:pt x="2662237" y="251354"/>
                    <a:pt x="3295650" y="0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4F0E85-A234-4DDE-A838-9C6ED2968ED8}"/>
              </a:ext>
            </a:extLst>
          </p:cNvPr>
          <p:cNvGrpSpPr/>
          <p:nvPr/>
        </p:nvGrpSpPr>
        <p:grpSpPr>
          <a:xfrm>
            <a:off x="6416881" y="670237"/>
            <a:ext cx="5756515" cy="5912133"/>
            <a:chOff x="6416881" y="670237"/>
            <a:chExt cx="5756515" cy="59121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0BFEED1-497D-4287-A05E-EA20ECC2A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6881" y="670237"/>
              <a:ext cx="3341221" cy="247073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8AD2367-77D2-48D6-910F-57981D34E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22883" y="890217"/>
              <a:ext cx="2250513" cy="294639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5CF9DE6-A144-4AC9-819B-17055AAC5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71606" y="4365844"/>
              <a:ext cx="3242323" cy="221652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DAE847-8BAF-493D-952D-5A37857996A0}"/>
              </a:ext>
            </a:extLst>
          </p:cNvPr>
          <p:cNvGrpSpPr/>
          <p:nvPr/>
        </p:nvGrpSpPr>
        <p:grpSpPr>
          <a:xfrm>
            <a:off x="2726727" y="2513457"/>
            <a:ext cx="7398820" cy="1942498"/>
            <a:chOff x="2726727" y="2513457"/>
            <a:chExt cx="7398820" cy="194249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8EDA95-D5BF-4508-BBF2-7EFBA29F8004}"/>
                </a:ext>
              </a:extLst>
            </p:cNvPr>
            <p:cNvSpPr txBox="1"/>
            <p:nvPr/>
          </p:nvSpPr>
          <p:spPr>
            <a:xfrm>
              <a:off x="2726727" y="2513457"/>
              <a:ext cx="7398820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00006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=&gt; Do not use high magnifications!</a:t>
              </a:r>
              <a:endParaRPr lang="en-DE" sz="40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DC38961-6B12-4EA3-B88E-7084C59FC0D8}"/>
                </a:ext>
              </a:extLst>
            </p:cNvPr>
            <p:cNvGrpSpPr/>
            <p:nvPr/>
          </p:nvGrpSpPr>
          <p:grpSpPr>
            <a:xfrm>
              <a:off x="4936086" y="3109422"/>
              <a:ext cx="1731808" cy="1346533"/>
              <a:chOff x="10591780" y="980728"/>
              <a:chExt cx="1731808" cy="1346533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806C793-504F-4A0B-97C2-D7EC70089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15343" y="985117"/>
                <a:ext cx="427390" cy="751798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F11FD5A-6333-4888-97FC-BBDA9A32D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91780" y="980728"/>
                <a:ext cx="400764" cy="77238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9676D187-170D-4D5A-99AC-AFE01A73C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42896" y="1146569"/>
                <a:ext cx="1180692" cy="1180692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36B542C-6036-4012-A5B0-701E2595E558}"/>
                  </a:ext>
                </a:extLst>
              </p:cNvPr>
              <p:cNvSpPr txBox="1"/>
              <p:nvPr/>
            </p:nvSpPr>
            <p:spPr>
              <a:xfrm>
                <a:off x="11009691" y="1167715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??</a:t>
                </a:r>
                <a:endParaRPr lang="en-DE" sz="20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8364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2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8621-0EFE-479F-8246-F2E1156F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96399" cy="691200"/>
          </a:xfrm>
        </p:spPr>
        <p:txBody>
          <a:bodyPr/>
          <a:lstStyle/>
          <a:p>
            <a:r>
              <a:rPr lang="en-GB" dirty="0"/>
              <a:t>observation techniques – resolution/NA</a:t>
            </a:r>
            <a:endParaRPr lang="en-D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A419EB-DA6B-463C-8E2E-196D8AA7B740}"/>
              </a:ext>
            </a:extLst>
          </p:cNvPr>
          <p:cNvSpPr txBox="1"/>
          <p:nvPr/>
        </p:nvSpPr>
        <p:spPr>
          <a:xfrm>
            <a:off x="-89163" y="6683649"/>
            <a:ext cx="7919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https://dovermotion.com/applications-capabilities/automated-imaging/microscope-calculations/; https://www.microscopyu.com/microscopy-basics/depth-of-field-and-depth-of-focus </a:t>
            </a:r>
            <a:endParaRPr lang="en-DE" sz="800" dirty="0">
              <a:solidFill>
                <a:srgbClr val="000066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EC41F52-DAFF-43AC-8720-92600BAE5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037758"/>
            <a:ext cx="2857500" cy="19335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F73B00D-BA9C-4EB6-AAD4-14000F4E665A}"/>
              </a:ext>
            </a:extLst>
          </p:cNvPr>
          <p:cNvSpPr txBox="1"/>
          <p:nvPr/>
        </p:nvSpPr>
        <p:spPr>
          <a:xfrm>
            <a:off x="119336" y="3693188"/>
            <a:ext cx="234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 particles - </a:t>
            </a:r>
            <a:r>
              <a:rPr lang="en-US" sz="2000" dirty="0">
                <a:solidFill>
                  <a:srgbClr val="002060"/>
                </a:solidFill>
              </a:rPr>
              <a:t>Ø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100 nm</a:t>
            </a:r>
            <a:endParaRPr lang="en-DE" sz="2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6EC32-B653-4D12-BA7A-F071C2325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868637"/>
            <a:ext cx="3054105" cy="27107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EE6B7-2968-46F0-A1D2-3B8360C5EE17}"/>
              </a:ext>
            </a:extLst>
          </p:cNvPr>
          <p:cNvSpPr/>
          <p:nvPr/>
        </p:nvSpPr>
        <p:spPr>
          <a:xfrm>
            <a:off x="2518420" y="5877272"/>
            <a:ext cx="697260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 µm</a:t>
            </a:r>
            <a:endParaRPr lang="en-DE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48A89-39C9-4456-BC88-3118E05F71D1}"/>
              </a:ext>
            </a:extLst>
          </p:cNvPr>
          <p:cNvSpPr txBox="1"/>
          <p:nvPr/>
        </p:nvSpPr>
        <p:spPr>
          <a:xfrm>
            <a:off x="415859" y="6001543"/>
            <a:ext cx="1749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66"/>
                </a:solidFill>
              </a:rPr>
              <a:t>1 pixel = 3x particle </a:t>
            </a:r>
            <a:r>
              <a:rPr lang="en-US" sz="1400" dirty="0">
                <a:solidFill>
                  <a:srgbClr val="002060"/>
                </a:solidFill>
              </a:rPr>
              <a:t>Ø</a:t>
            </a:r>
            <a:endParaRPr lang="en-DE" sz="1400" dirty="0">
              <a:solidFill>
                <a:srgbClr val="0000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B14B75-BAF2-4602-B9ED-11DD910CCE2D}"/>
              </a:ext>
            </a:extLst>
          </p:cNvPr>
          <p:cNvSpPr txBox="1"/>
          <p:nvPr/>
        </p:nvSpPr>
        <p:spPr>
          <a:xfrm>
            <a:off x="3572489" y="836712"/>
            <a:ext cx="85001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=&gt; you can see only the point spread function</a:t>
            </a:r>
          </a:p>
          <a:p>
            <a:r>
              <a:rPr lang="en-GB" sz="2400" dirty="0">
                <a:solidFill>
                  <a:srgbClr val="000066"/>
                </a:solidFill>
              </a:rPr>
              <a:t>=&gt; </a:t>
            </a:r>
            <a:r>
              <a:rPr lang="en-GB" sz="2400" dirty="0" err="1">
                <a:solidFill>
                  <a:srgbClr val="000066"/>
                </a:solidFill>
              </a:rPr>
              <a:t>center</a:t>
            </a:r>
            <a:r>
              <a:rPr lang="en-GB" sz="2400" dirty="0">
                <a:solidFill>
                  <a:srgbClr val="000066"/>
                </a:solidFill>
              </a:rPr>
              <a:t> position also very accurate in ‘unsharp’ pictures</a:t>
            </a:r>
          </a:p>
          <a:p>
            <a:r>
              <a:rPr lang="en-GB" sz="2400" dirty="0">
                <a:solidFill>
                  <a:srgbClr val="000066"/>
                </a:solidFill>
              </a:rPr>
              <a:t>         =&gt; use low magnification and low NA objectives,</a:t>
            </a:r>
            <a:r>
              <a:rPr lang="en-GB" sz="1600" dirty="0">
                <a:solidFill>
                  <a:srgbClr val="000066"/>
                </a:solidFill>
              </a:rPr>
              <a:t> e.g. 20x, air, NA 0.45</a:t>
            </a:r>
            <a:endParaRPr lang="en-DE" sz="1600" dirty="0">
              <a:solidFill>
                <a:srgbClr val="000066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A6F188-B7FE-4990-8354-9427692D1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32" y="312744"/>
            <a:ext cx="1572766" cy="15727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47348A7-62DF-4DC5-822D-404051AAB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828" y="2121306"/>
            <a:ext cx="1108844" cy="14517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DA312B-1213-48B2-9D66-E0AD3BDA0BCE}"/>
              </a:ext>
            </a:extLst>
          </p:cNvPr>
          <p:cNvGrpSpPr/>
          <p:nvPr/>
        </p:nvGrpSpPr>
        <p:grpSpPr>
          <a:xfrm>
            <a:off x="3572489" y="2247255"/>
            <a:ext cx="8744763" cy="4349517"/>
            <a:chOff x="3572489" y="2247255"/>
            <a:chExt cx="8744763" cy="43495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D0004A-0925-48F3-816C-90FE6CB7DB01}"/>
                </a:ext>
              </a:extLst>
            </p:cNvPr>
            <p:cNvSpPr txBox="1"/>
            <p:nvPr/>
          </p:nvSpPr>
          <p:spPr>
            <a:xfrm>
              <a:off x="4530643" y="2636912"/>
              <a:ext cx="6245877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000066"/>
                  </a:solidFill>
                </a:rPr>
                <a:t>biggest issue low light intensities </a:t>
              </a:r>
              <a:r>
                <a:rPr lang="en-GB" sz="2800" dirty="0">
                  <a:solidFill>
                    <a:srgbClr val="000066"/>
                  </a:solidFill>
                  <a:sym typeface="Wingdings" panose="05000000000000000000" pitchFamily="2" charset="2"/>
                </a:rPr>
                <a:t></a:t>
              </a:r>
            </a:p>
            <a:p>
              <a:r>
                <a:rPr lang="en-GB" sz="2800" dirty="0">
                  <a:solidFill>
                    <a:srgbClr val="000066"/>
                  </a:solidFill>
                  <a:sym typeface="Wingdings" panose="05000000000000000000" pitchFamily="2" charset="2"/>
                </a:rPr>
                <a:t>      =&gt; better high NA to collect more light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5AA279-4AC5-4D33-8EDA-20F7388E6BB4}"/>
                </a:ext>
              </a:extLst>
            </p:cNvPr>
            <p:cNvSpPr txBox="1"/>
            <p:nvPr/>
          </p:nvSpPr>
          <p:spPr>
            <a:xfrm>
              <a:off x="3572489" y="2247255"/>
              <a:ext cx="4129272" cy="4616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0066"/>
                  </a:solidFill>
                </a:rPr>
                <a:t>but in </a:t>
              </a:r>
              <a:r>
                <a:rPr lang="en-GB" sz="2400" dirty="0">
                  <a:solidFill>
                    <a:srgbClr val="00006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fluorescence</a:t>
              </a:r>
              <a:r>
                <a:rPr lang="en-GB" sz="2400" dirty="0">
                  <a:solidFill>
                    <a:srgbClr val="000066"/>
                  </a:solidFill>
                </a:rPr>
                <a:t> observation</a:t>
              </a:r>
              <a:endParaRPr lang="en-DE" sz="2400" dirty="0">
                <a:solidFill>
                  <a:srgbClr val="000066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F8F58F-D334-48AF-880C-A6480A86830D}"/>
                </a:ext>
              </a:extLst>
            </p:cNvPr>
            <p:cNvSpPr txBox="1"/>
            <p:nvPr/>
          </p:nvSpPr>
          <p:spPr>
            <a:xfrm>
              <a:off x="3572489" y="3676630"/>
              <a:ext cx="1166794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examples</a:t>
              </a:r>
              <a:endParaRPr lang="en-DE" sz="2000" dirty="0">
                <a:solidFill>
                  <a:srgbClr val="000066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3BBCEB2-5ECC-4B68-B3C4-599A1074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4614" y="4149080"/>
              <a:ext cx="3610018" cy="24126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3D86AF1-0210-4909-AFA4-1885532B5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7064" y="4126472"/>
              <a:ext cx="3610019" cy="242267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7C568C3-EAEC-4452-8C1E-1BBF949893D0}"/>
                </a:ext>
              </a:extLst>
            </p:cNvPr>
            <p:cNvSpPr/>
            <p:nvPr/>
          </p:nvSpPr>
          <p:spPr>
            <a:xfrm>
              <a:off x="7159214" y="6381328"/>
              <a:ext cx="592970" cy="215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20 µm</a:t>
              </a:r>
              <a:endParaRPr lang="en-DE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713292-D724-472D-B923-410A2C69B051}"/>
                </a:ext>
              </a:extLst>
            </p:cNvPr>
            <p:cNvSpPr txBox="1"/>
            <p:nvPr/>
          </p:nvSpPr>
          <p:spPr>
            <a:xfrm>
              <a:off x="8493732" y="4005064"/>
              <a:ext cx="3362908" cy="101566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en-GB" sz="2000" dirty="0">
                  <a:solidFill>
                    <a:srgbClr val="002060"/>
                  </a:solidFill>
                </a:rPr>
                <a:t>20x, NA 0.7 many out of focus,</a:t>
              </a:r>
            </a:p>
            <a:p>
              <a:pPr algn="r"/>
              <a:r>
                <a:rPr lang="en-GB" sz="2000" dirty="0">
                  <a:solidFill>
                    <a:srgbClr val="002060"/>
                  </a:solidFill>
                </a:rPr>
                <a:t>but more light </a:t>
              </a:r>
            </a:p>
            <a:p>
              <a:pPr algn="r"/>
              <a:r>
                <a:rPr lang="en-GB" sz="2000" dirty="0">
                  <a:solidFill>
                    <a:srgbClr val="002060"/>
                  </a:solidFill>
                </a:rPr>
                <a:t>=&gt; better detection</a:t>
              </a:r>
              <a:endParaRPr lang="en-DE" sz="2000" dirty="0">
                <a:solidFill>
                  <a:srgbClr val="00206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F850D8-D74A-42C3-B63A-9946F06F942E}"/>
                </a:ext>
              </a:extLst>
            </p:cNvPr>
            <p:cNvSpPr txBox="1"/>
            <p:nvPr/>
          </p:nvSpPr>
          <p:spPr>
            <a:xfrm>
              <a:off x="5358259" y="4005064"/>
              <a:ext cx="2393925" cy="70788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en-GB" sz="2000" dirty="0">
                  <a:solidFill>
                    <a:srgbClr val="002060"/>
                  </a:solidFill>
                </a:rPr>
                <a:t>20x, NA 0.4 low light</a:t>
              </a:r>
            </a:p>
            <a:p>
              <a:pPr algn="r"/>
              <a:r>
                <a:rPr lang="en-GB" sz="2000" dirty="0">
                  <a:solidFill>
                    <a:srgbClr val="002060"/>
                  </a:solidFill>
                </a:rPr>
                <a:t>=&gt; difficult to detect</a:t>
              </a:r>
              <a:endParaRPr lang="en-DE" sz="2000" dirty="0">
                <a:solidFill>
                  <a:srgbClr val="002060"/>
                </a:solidFill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76C786C-2F59-41CA-8048-90D76E2F7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6560" y="5328197"/>
              <a:ext cx="1180692" cy="1180692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E34ED17-A65C-40C6-A879-45E166A04755}"/>
                </a:ext>
              </a:extLst>
            </p:cNvPr>
            <p:cNvSpPr/>
            <p:nvPr/>
          </p:nvSpPr>
          <p:spPr>
            <a:xfrm>
              <a:off x="11293765" y="6381328"/>
              <a:ext cx="592970" cy="215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20 µm</a:t>
              </a:r>
              <a:endParaRPr lang="en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2958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B56DDA-AC94-47F9-89AA-2396CB67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scientific question: heterogeneity in mucus</a:t>
            </a:r>
            <a:endParaRPr lang="en-DE" dirty="0"/>
          </a:p>
        </p:txBody>
      </p:sp>
      <p:pic>
        <p:nvPicPr>
          <p:cNvPr id="7" name="Picture 6" descr="mucus_layer.png">
            <a:extLst>
              <a:ext uri="{FF2B5EF4-FFF2-40B4-BE49-F238E27FC236}">
                <a16:creationId xmlns:a16="http://schemas.microsoft.com/office/drawing/2014/main" id="{00EC2E1F-012A-450F-9D64-39597CEA58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012" y="3123298"/>
            <a:ext cx="4627420" cy="32403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FEF889-A97E-43A0-8B4C-EC084FA61253}"/>
              </a:ext>
            </a:extLst>
          </p:cNvPr>
          <p:cNvSpPr/>
          <p:nvPr/>
        </p:nvSpPr>
        <p:spPr>
          <a:xfrm>
            <a:off x="1452148" y="4635466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501DA39-C6AB-4E6E-8E28-8084FF9F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36" y="1035066"/>
            <a:ext cx="18952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31FE9C8-A75D-436C-BAD2-BE4469C7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6143" y="1107074"/>
            <a:ext cx="2104397" cy="15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20">
            <a:extLst>
              <a:ext uri="{FF2B5EF4-FFF2-40B4-BE49-F238E27FC236}">
                <a16:creationId xmlns:a16="http://schemas.microsoft.com/office/drawing/2014/main" id="{C555E88D-1D97-4ACE-BD94-876A25347B3C}"/>
              </a:ext>
            </a:extLst>
          </p:cNvPr>
          <p:cNvSpPr/>
          <p:nvPr/>
        </p:nvSpPr>
        <p:spPr>
          <a:xfrm>
            <a:off x="1609543" y="1738169"/>
            <a:ext cx="1738423" cy="478465"/>
          </a:xfrm>
          <a:custGeom>
            <a:avLst/>
            <a:gdLst>
              <a:gd name="connsiteX0" fmla="*/ 5316 w 1738423"/>
              <a:gd name="connsiteY0" fmla="*/ 478465 h 478465"/>
              <a:gd name="connsiteX1" fmla="*/ 47846 w 1738423"/>
              <a:gd name="connsiteY1" fmla="*/ 244549 h 478465"/>
              <a:gd name="connsiteX2" fmla="*/ 292395 w 1738423"/>
              <a:gd name="connsiteY2" fmla="*/ 106326 h 478465"/>
              <a:gd name="connsiteX3" fmla="*/ 1738423 w 1738423"/>
              <a:gd name="connsiteY3" fmla="*/ 0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423" h="478465">
                <a:moveTo>
                  <a:pt x="5316" y="478465"/>
                </a:moveTo>
                <a:cubicBezTo>
                  <a:pt x="2658" y="392518"/>
                  <a:pt x="0" y="306572"/>
                  <a:pt x="47846" y="244549"/>
                </a:cubicBezTo>
                <a:cubicBezTo>
                  <a:pt x="95693" y="182526"/>
                  <a:pt x="10632" y="147084"/>
                  <a:pt x="292395" y="106326"/>
                </a:cubicBezTo>
                <a:cubicBezTo>
                  <a:pt x="574158" y="65568"/>
                  <a:pt x="1156290" y="32784"/>
                  <a:pt x="1738423" y="0"/>
                </a:cubicBezTo>
              </a:path>
            </a:pathLst>
          </a:custGeom>
          <a:ln w="28575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DE29E-82D5-4212-B7CA-AD7C27E3EAD9}"/>
              </a:ext>
            </a:extLst>
          </p:cNvPr>
          <p:cNvSpPr txBox="1"/>
          <p:nvPr/>
        </p:nvSpPr>
        <p:spPr>
          <a:xfrm rot="21288991">
            <a:off x="2109036" y="1395106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sputum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AE57C-DABD-46FA-9AA2-A300F0BCA1E8}"/>
              </a:ext>
            </a:extLst>
          </p:cNvPr>
          <p:cNvSpPr txBox="1"/>
          <p:nvPr/>
        </p:nvSpPr>
        <p:spPr>
          <a:xfrm>
            <a:off x="3108332" y="2763258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mucus</a:t>
            </a: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E66A96EA-1568-4801-9345-D2F5E24EF68B}"/>
              </a:ext>
            </a:extLst>
          </p:cNvPr>
          <p:cNvSpPr/>
          <p:nvPr/>
        </p:nvSpPr>
        <p:spPr>
          <a:xfrm>
            <a:off x="1699919" y="2280430"/>
            <a:ext cx="1701210" cy="1137683"/>
          </a:xfrm>
          <a:custGeom>
            <a:avLst/>
            <a:gdLst>
              <a:gd name="connsiteX0" fmla="*/ 0 w 1701210"/>
              <a:gd name="connsiteY0" fmla="*/ 0 h 1137683"/>
              <a:gd name="connsiteX1" fmla="*/ 946298 w 1701210"/>
              <a:gd name="connsiteY1" fmla="*/ 552893 h 1137683"/>
              <a:gd name="connsiteX2" fmla="*/ 1701210 w 1701210"/>
              <a:gd name="connsiteY2" fmla="*/ 1137683 h 113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0" h="1137683">
                <a:moveTo>
                  <a:pt x="0" y="0"/>
                </a:moveTo>
                <a:cubicBezTo>
                  <a:pt x="331381" y="181639"/>
                  <a:pt x="662763" y="363279"/>
                  <a:pt x="946298" y="552893"/>
                </a:cubicBezTo>
                <a:cubicBezTo>
                  <a:pt x="1229833" y="742507"/>
                  <a:pt x="1465521" y="940095"/>
                  <a:pt x="1701210" y="1137683"/>
                </a:cubicBezTo>
              </a:path>
            </a:pathLst>
          </a:cu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39DCC0-2451-472F-9122-CE8995BC4454}"/>
              </a:ext>
            </a:extLst>
          </p:cNvPr>
          <p:cNvGrpSpPr/>
          <p:nvPr/>
        </p:nvGrpSpPr>
        <p:grpSpPr>
          <a:xfrm>
            <a:off x="3647728" y="3900504"/>
            <a:ext cx="6329818" cy="2996952"/>
            <a:chOff x="3647728" y="3900504"/>
            <a:chExt cx="6329818" cy="2996952"/>
          </a:xfrm>
        </p:grpSpPr>
        <p:pic>
          <p:nvPicPr>
            <p:cNvPr id="22" name="Picture 2" descr="C:\Thomas\1609_Kroatien_Mucus\talk\fig1.png">
              <a:extLst>
                <a:ext uri="{FF2B5EF4-FFF2-40B4-BE49-F238E27FC236}">
                  <a16:creationId xmlns:a16="http://schemas.microsoft.com/office/drawing/2014/main" id="{B45AEA8D-B889-4ADD-84A1-3ED997651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7380" y="4260544"/>
              <a:ext cx="2286000" cy="1924050"/>
            </a:xfrm>
            <a:prstGeom prst="rect">
              <a:avLst/>
            </a:prstGeom>
            <a:noFill/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86DC56-DC14-4E18-8FEB-C7FE6EFBD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7728" y="4341350"/>
              <a:ext cx="1423728" cy="514276"/>
            </a:xfrm>
            <a:prstGeom prst="line">
              <a:avLst/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F8026A-2680-4604-9799-BCEFB12533A6}"/>
                </a:ext>
              </a:extLst>
            </p:cNvPr>
            <p:cNvCxnSpPr>
              <a:cxnSpLocks/>
            </p:cNvCxnSpPr>
            <p:nvPr/>
          </p:nvCxnSpPr>
          <p:spPr>
            <a:xfrm>
              <a:off x="3647728" y="5018658"/>
              <a:ext cx="1427644" cy="1130287"/>
            </a:xfrm>
            <a:prstGeom prst="line">
              <a:avLst/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26AC05-5B4E-4771-B26C-95646993F8A9}"/>
                </a:ext>
              </a:extLst>
            </p:cNvPr>
            <p:cNvSpPr txBox="1"/>
            <p:nvPr/>
          </p:nvSpPr>
          <p:spPr>
            <a:xfrm>
              <a:off x="5003364" y="6189570"/>
              <a:ext cx="49741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66"/>
                  </a:solidFill>
                </a:rPr>
                <a:t>scanning electron microscope image</a:t>
              </a:r>
            </a:p>
            <a:p>
              <a:r>
                <a:rPr lang="en-US" sz="2000" dirty="0">
                  <a:solidFill>
                    <a:srgbClr val="000066"/>
                  </a:solidFill>
                </a:rPr>
                <a:t>Is this bubble structure true? </a:t>
              </a:r>
              <a:r>
                <a:rPr lang="en-US" sz="1400" dirty="0">
                  <a:solidFill>
                    <a:srgbClr val="000066"/>
                  </a:solidFill>
                </a:rPr>
                <a:t>[</a:t>
              </a:r>
              <a:r>
                <a:rPr lang="en-US" sz="1400" dirty="0" err="1">
                  <a:solidFill>
                    <a:srgbClr val="000066"/>
                  </a:solidFill>
                </a:rPr>
                <a:t>Kirch</a:t>
              </a:r>
              <a:r>
                <a:rPr lang="en-US" sz="1400" dirty="0">
                  <a:solidFill>
                    <a:srgbClr val="000066"/>
                  </a:solidFill>
                </a:rPr>
                <a:t> et al. PNAS 2012]</a:t>
              </a:r>
            </a:p>
          </p:txBody>
        </p:sp>
        <p:pic>
          <p:nvPicPr>
            <p:cNvPr id="26" name="Picture 25" descr="particle.png">
              <a:extLst>
                <a:ext uri="{FF2B5EF4-FFF2-40B4-BE49-F238E27FC236}">
                  <a16:creationId xmlns:a16="http://schemas.microsoft.com/office/drawing/2014/main" id="{4EA9FC33-C04F-4D7B-A9FC-A2901EB87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3404" y="4764600"/>
              <a:ext cx="254058" cy="254058"/>
            </a:xfrm>
            <a:prstGeom prst="rect">
              <a:avLst/>
            </a:prstGeom>
          </p:spPr>
        </p:pic>
        <p:pic>
          <p:nvPicPr>
            <p:cNvPr id="27" name="Picture 26" descr="particle.png">
              <a:extLst>
                <a:ext uri="{FF2B5EF4-FFF2-40B4-BE49-F238E27FC236}">
                  <a16:creationId xmlns:a16="http://schemas.microsoft.com/office/drawing/2014/main" id="{5CC98D31-8C0A-4727-A0BB-77D85109D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7540" y="5052632"/>
              <a:ext cx="254058" cy="254058"/>
            </a:xfrm>
            <a:prstGeom prst="rect">
              <a:avLst/>
            </a:prstGeom>
          </p:spPr>
        </p:pic>
        <p:pic>
          <p:nvPicPr>
            <p:cNvPr id="28" name="Picture 27" descr="particle.png">
              <a:extLst>
                <a:ext uri="{FF2B5EF4-FFF2-40B4-BE49-F238E27FC236}">
                  <a16:creationId xmlns:a16="http://schemas.microsoft.com/office/drawing/2014/main" id="{6704C2D3-9C89-48BA-904D-08B743A7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7420" y="5340664"/>
              <a:ext cx="254058" cy="254058"/>
            </a:xfrm>
            <a:prstGeom prst="rect">
              <a:avLst/>
            </a:prstGeom>
          </p:spPr>
        </p:pic>
        <p:pic>
          <p:nvPicPr>
            <p:cNvPr id="29" name="Picture 28" descr="particle.png">
              <a:extLst>
                <a:ext uri="{FF2B5EF4-FFF2-40B4-BE49-F238E27FC236}">
                  <a16:creationId xmlns:a16="http://schemas.microsoft.com/office/drawing/2014/main" id="{5C935006-544B-4429-A4C7-F3E3CA09B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1436" y="3973530"/>
              <a:ext cx="254058" cy="25405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BC4BEC-475C-4594-8EB3-AC8CED954E07}"/>
                </a:ext>
              </a:extLst>
            </p:cNvPr>
            <p:cNvSpPr txBox="1"/>
            <p:nvPr/>
          </p:nvSpPr>
          <p:spPr>
            <a:xfrm>
              <a:off x="5867460" y="3900504"/>
              <a:ext cx="1261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66"/>
                  </a:solidFill>
                </a:rPr>
                <a:t>= particles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8F94C8-C94E-4D94-BF17-D1676A0AC62A}"/>
              </a:ext>
            </a:extLst>
          </p:cNvPr>
          <p:cNvGrpSpPr/>
          <p:nvPr/>
        </p:nvGrpSpPr>
        <p:grpSpPr>
          <a:xfrm>
            <a:off x="5159896" y="804233"/>
            <a:ext cx="6852173" cy="2696775"/>
            <a:chOff x="5159896" y="804233"/>
            <a:chExt cx="6852173" cy="26967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C8D0E-9C48-4775-8278-FDBF44ED2153}"/>
                </a:ext>
              </a:extLst>
            </p:cNvPr>
            <p:cNvSpPr/>
            <p:nvPr/>
          </p:nvSpPr>
          <p:spPr>
            <a:xfrm>
              <a:off x="8843717" y="1012221"/>
              <a:ext cx="31683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rgbClr val="002060"/>
                  </a:solidFill>
                </a:rPr>
                <a:t>mucins</a:t>
              </a:r>
              <a:r>
                <a:rPr lang="en-US" sz="2000" dirty="0">
                  <a:solidFill>
                    <a:srgbClr val="002060"/>
                  </a:solidFill>
                </a:rPr>
                <a:t> are a family of high molecular weight and heavily </a:t>
              </a:r>
              <a:r>
                <a:rPr lang="en-US" sz="2000" dirty="0" err="1">
                  <a:solidFill>
                    <a:srgbClr val="002060"/>
                  </a:solidFill>
                </a:rPr>
                <a:t>glycosylated</a:t>
              </a:r>
              <a:r>
                <a:rPr lang="en-US" sz="2000" dirty="0">
                  <a:solidFill>
                    <a:srgbClr val="002060"/>
                  </a:solidFill>
                </a:rPr>
                <a:t> proteins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012EF3-D420-41BC-8680-F3DD1E5D1B86}"/>
                </a:ext>
              </a:extLst>
            </p:cNvPr>
            <p:cNvSpPr/>
            <p:nvPr/>
          </p:nvSpPr>
          <p:spPr>
            <a:xfrm>
              <a:off x="5159896" y="804233"/>
              <a:ext cx="2966197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000066"/>
                  </a:solidFill>
                </a:rPr>
                <a:t>chemical composition:</a:t>
              </a:r>
            </a:p>
          </p:txBody>
        </p:sp>
        <p:pic>
          <p:nvPicPr>
            <p:cNvPr id="18" name="Picture 2" descr="Schematic structure of mucin glycoproteins and their potentially mucoadhesive elements.">
              <a:extLst>
                <a:ext uri="{FF2B5EF4-FFF2-40B4-BE49-F238E27FC236}">
                  <a16:creationId xmlns:a16="http://schemas.microsoft.com/office/drawing/2014/main" id="{1AFDB91E-657F-4CBF-8699-C08368345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89321" y="1340768"/>
              <a:ext cx="3445615" cy="2160240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4B5E45-1284-4DA6-BA74-9EA18C421C7E}"/>
                </a:ext>
              </a:extLst>
            </p:cNvPr>
            <p:cNvSpPr txBox="1"/>
            <p:nvPr/>
          </p:nvSpPr>
          <p:spPr>
            <a:xfrm>
              <a:off x="8688288" y="2977788"/>
              <a:ext cx="27856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2060"/>
                  </a:solidFill>
                </a:rPr>
                <a:t>Lieleg et al., </a:t>
              </a:r>
            </a:p>
            <a:p>
              <a:r>
                <a:rPr lang="de-DE" sz="1400" dirty="0">
                  <a:solidFill>
                    <a:srgbClr val="002060"/>
                  </a:solidFill>
                </a:rPr>
                <a:t>Trends in Cell Biology </a:t>
              </a:r>
              <a:r>
                <a:rPr lang="de-DE" sz="1400" b="1" dirty="0">
                  <a:solidFill>
                    <a:srgbClr val="002060"/>
                  </a:solidFill>
                </a:rPr>
                <a:t>21</a:t>
              </a:r>
              <a:r>
                <a:rPr lang="de-DE" sz="1400" dirty="0">
                  <a:solidFill>
                    <a:srgbClr val="002060"/>
                  </a:solidFill>
                </a:rPr>
                <a:t> 543 (2011)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06FF4D-A400-406A-A7B1-DFA6DBDC5711}"/>
                </a:ext>
              </a:extLst>
            </p:cNvPr>
            <p:cNvSpPr txBox="1"/>
            <p:nvPr/>
          </p:nvSpPr>
          <p:spPr>
            <a:xfrm>
              <a:off x="8968825" y="2198242"/>
              <a:ext cx="2642721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66"/>
                  </a:solidFill>
                </a:rPr>
                <a:t>mucus = </a:t>
              </a:r>
            </a:p>
            <a:p>
              <a:pPr algn="ctr"/>
              <a:r>
                <a:rPr lang="en-US" sz="2000" dirty="0">
                  <a:solidFill>
                    <a:srgbClr val="000066"/>
                  </a:solidFill>
                </a:rPr>
                <a:t>95% water + scaffold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995A99-653A-4CA5-BC7A-AD58374088B3}"/>
              </a:ext>
            </a:extLst>
          </p:cNvPr>
          <p:cNvGrpSpPr/>
          <p:nvPr/>
        </p:nvGrpSpPr>
        <p:grpSpPr>
          <a:xfrm>
            <a:off x="5789098" y="3767919"/>
            <a:ext cx="5934851" cy="2249522"/>
            <a:chOff x="5789098" y="3767919"/>
            <a:chExt cx="5934851" cy="22495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59B5C8-5CB1-4B25-9F23-11FF4FA3D57B}"/>
                </a:ext>
              </a:extLst>
            </p:cNvPr>
            <p:cNvSpPr txBox="1"/>
            <p:nvPr/>
          </p:nvSpPr>
          <p:spPr>
            <a:xfrm>
              <a:off x="7883748" y="3767919"/>
              <a:ext cx="3565656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0066"/>
                  </a:solidFill>
                </a:rPr>
                <a:t>Can we distinguish </a:t>
              </a:r>
            </a:p>
            <a:p>
              <a:pPr algn="ctr"/>
              <a:r>
                <a:rPr lang="en-GB" sz="2800" dirty="0">
                  <a:solidFill>
                    <a:srgbClr val="000066"/>
                  </a:solidFill>
                </a:rPr>
                <a:t>between various </a:t>
              </a:r>
              <a:r>
                <a:rPr lang="en-GB" sz="2800" dirty="0">
                  <a:solidFill>
                    <a:srgbClr val="00006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‘cells’</a:t>
              </a:r>
              <a:r>
                <a:rPr lang="en-GB" sz="2800" dirty="0">
                  <a:solidFill>
                    <a:srgbClr val="000066"/>
                  </a:solidFill>
                </a:rPr>
                <a:t> </a:t>
              </a:r>
            </a:p>
            <a:p>
              <a:pPr algn="ctr"/>
              <a:r>
                <a:rPr lang="en-GB" sz="2800" dirty="0">
                  <a:solidFill>
                    <a:srgbClr val="000066"/>
                  </a:solidFill>
                </a:rPr>
                <a:t>by microrheology</a:t>
              </a:r>
            </a:p>
            <a:p>
              <a:pPr algn="ctr"/>
              <a:r>
                <a:rPr lang="en-GB" sz="2800" dirty="0">
                  <a:solidFill>
                    <a:srgbClr val="000066"/>
                  </a:solidFill>
                </a:rPr>
                <a:t>experiments?</a:t>
              </a:r>
              <a:endParaRPr lang="en-DE" sz="2800" dirty="0">
                <a:solidFill>
                  <a:srgbClr val="000066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8A6F717-24C0-4DBA-A568-A855A7E81218}"/>
                </a:ext>
              </a:extLst>
            </p:cNvPr>
            <p:cNvSpPr/>
            <p:nvPr/>
          </p:nvSpPr>
          <p:spPr>
            <a:xfrm>
              <a:off x="6930521" y="4672899"/>
              <a:ext cx="4793428" cy="1195710"/>
            </a:xfrm>
            <a:custGeom>
              <a:avLst/>
              <a:gdLst>
                <a:gd name="connsiteX0" fmla="*/ 4111647 w 4793428"/>
                <a:gd name="connsiteY0" fmla="*/ 0 h 1195710"/>
                <a:gd name="connsiteX1" fmla="*/ 4464795 w 4793428"/>
                <a:gd name="connsiteY1" fmla="*/ 1172955 h 1195710"/>
                <a:gd name="connsiteX2" fmla="*/ 0 w 4793428"/>
                <a:gd name="connsiteY2" fmla="*/ 662152 h 11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3428" h="1195710">
                  <a:moveTo>
                    <a:pt x="4111647" y="0"/>
                  </a:moveTo>
                  <a:cubicBezTo>
                    <a:pt x="4630858" y="531298"/>
                    <a:pt x="5150070" y="1062596"/>
                    <a:pt x="4464795" y="1172955"/>
                  </a:cubicBezTo>
                  <a:cubicBezTo>
                    <a:pt x="3779520" y="1283314"/>
                    <a:pt x="1889760" y="972733"/>
                    <a:pt x="0" y="662152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0659E4-A0D9-4752-9D12-0D2616768C94}"/>
                </a:ext>
              </a:extLst>
            </p:cNvPr>
            <p:cNvSpPr/>
            <p:nvPr/>
          </p:nvSpPr>
          <p:spPr>
            <a:xfrm>
              <a:off x="5789098" y="5574687"/>
              <a:ext cx="5259376" cy="442754"/>
            </a:xfrm>
            <a:custGeom>
              <a:avLst/>
              <a:gdLst>
                <a:gd name="connsiteX0" fmla="*/ 0 w 5259376"/>
                <a:gd name="connsiteY0" fmla="*/ 0 h 442754"/>
                <a:gd name="connsiteX1" fmla="*/ 3115266 w 5259376"/>
                <a:gd name="connsiteY1" fmla="*/ 428822 h 442754"/>
                <a:gd name="connsiteX2" fmla="*/ 5259376 w 5259376"/>
                <a:gd name="connsiteY2" fmla="*/ 296392 h 44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9376" h="442754">
                  <a:moveTo>
                    <a:pt x="0" y="0"/>
                  </a:moveTo>
                  <a:cubicBezTo>
                    <a:pt x="1119351" y="189711"/>
                    <a:pt x="2238703" y="379423"/>
                    <a:pt x="3115266" y="428822"/>
                  </a:cubicBezTo>
                  <a:cubicBezTo>
                    <a:pt x="3991829" y="478221"/>
                    <a:pt x="4625602" y="387306"/>
                    <a:pt x="5259376" y="296392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122136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AEE3D-82D6-4739-99C2-D9909F180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4320480" cy="35109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5B6D68-E2E9-4B35-B04B-7C9759D8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of simulated data – closer view</a:t>
            </a:r>
            <a:endParaRPr lang="en-DE" dirty="0"/>
          </a:p>
        </p:txBody>
      </p:sp>
      <p:pic>
        <p:nvPicPr>
          <p:cNvPr id="9" name="Picture 8" descr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5}\newcommand{\blue}{\color{blue}}&#10;\begin{document}&#10;\blue&#10;\begin{eqnarray*}&#10;&amp;MSD(\tau)&amp; = 4 D \tau \\&#10;\end{eqnarray*}&#10;\end{document}" title="IguanaTex Bitmap Display">
            <a:extLst>
              <a:ext uri="{FF2B5EF4-FFF2-40B4-BE49-F238E27FC236}">
                <a16:creationId xmlns:a16="http://schemas.microsoft.com/office/drawing/2014/main" id="{D537B968-F6B0-438E-94E0-160B1A2D29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" y="1196752"/>
            <a:ext cx="1815161" cy="216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9C2E906A-32A6-4CC0-9515-C633016AA348}"/>
              </a:ext>
            </a:extLst>
          </p:cNvPr>
          <p:cNvSpPr/>
          <p:nvPr/>
        </p:nvSpPr>
        <p:spPr>
          <a:xfrm rot="3722373">
            <a:off x="1212077" y="2509400"/>
            <a:ext cx="288032" cy="1368152"/>
          </a:xfrm>
          <a:prstGeom prst="rightBrac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67DFB4-B998-47FF-A18B-526E8A7F86F9}"/>
              </a:ext>
            </a:extLst>
          </p:cNvPr>
          <p:cNvGrpSpPr/>
          <p:nvPr/>
        </p:nvGrpSpPr>
        <p:grpSpPr>
          <a:xfrm>
            <a:off x="880381" y="3428940"/>
            <a:ext cx="7244455" cy="3168412"/>
            <a:chOff x="880381" y="3474034"/>
            <a:chExt cx="7244455" cy="316841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F3C92A5-4BE9-46C7-A60C-A4B0A1C09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196" y="3789040"/>
              <a:ext cx="3755640" cy="2853406"/>
            </a:xfrm>
            <a:prstGeom prst="rect">
              <a:avLst/>
            </a:prstGeom>
          </p:spPr>
        </p:pic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02869F8C-D096-426F-BBFF-8D511965DA2D}"/>
                </a:ext>
              </a:extLst>
            </p:cNvPr>
            <p:cNvSpPr/>
            <p:nvPr/>
          </p:nvSpPr>
          <p:spPr>
            <a:xfrm rot="3480562">
              <a:off x="956192" y="3398223"/>
              <a:ext cx="211088" cy="362709"/>
            </a:xfrm>
            <a:prstGeom prst="rightBrace">
              <a:avLst/>
            </a:prstGeom>
            <a:ln w="38100">
              <a:solidFill>
                <a:srgbClr val="0066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AA6E5FC-3E65-4BD0-8DFD-E728561E4C0B}"/>
                </a:ext>
              </a:extLst>
            </p:cNvPr>
            <p:cNvSpPr/>
            <p:nvPr/>
          </p:nvSpPr>
          <p:spPr>
            <a:xfrm>
              <a:off x="1147730" y="3708050"/>
              <a:ext cx="4382813" cy="2030598"/>
            </a:xfrm>
            <a:custGeom>
              <a:avLst/>
              <a:gdLst>
                <a:gd name="connsiteX0" fmla="*/ 0 w 4382813"/>
                <a:gd name="connsiteY0" fmla="*/ 0 h 2030598"/>
                <a:gd name="connsiteX1" fmla="*/ 838725 w 4382813"/>
                <a:gd name="connsiteY1" fmla="*/ 1645920 h 2030598"/>
                <a:gd name="connsiteX2" fmla="*/ 4382813 w 4382813"/>
                <a:gd name="connsiteY2" fmla="*/ 2030598 h 203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2813" h="2030598">
                  <a:moveTo>
                    <a:pt x="0" y="0"/>
                  </a:moveTo>
                  <a:cubicBezTo>
                    <a:pt x="54128" y="653743"/>
                    <a:pt x="108256" y="1307487"/>
                    <a:pt x="838725" y="1645920"/>
                  </a:cubicBezTo>
                  <a:cubicBezTo>
                    <a:pt x="1569194" y="1984353"/>
                    <a:pt x="2976003" y="2007475"/>
                    <a:pt x="4382813" y="203059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C52BDF-C8ED-4FA7-BDA3-E1C011EB0CA4}"/>
                </a:ext>
              </a:extLst>
            </p:cNvPr>
            <p:cNvSpPr txBox="1"/>
            <p:nvPr/>
          </p:nvSpPr>
          <p:spPr>
            <a:xfrm>
              <a:off x="1252456" y="4893503"/>
              <a:ext cx="2818207" cy="70788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2060"/>
                  </a:solidFill>
                </a:rPr>
                <a:t>take only first 3 points of </a:t>
              </a:r>
            </a:p>
            <a:p>
              <a:pPr algn="ctr"/>
              <a:r>
                <a:rPr lang="en-GB" sz="2000" dirty="0">
                  <a:solidFill>
                    <a:srgbClr val="002060"/>
                  </a:solidFill>
                </a:rPr>
                <a:t>each MSD for fitting</a:t>
              </a:r>
              <a:endParaRPr lang="en-DE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2E6801-DAA0-4AEA-87BC-BDE73DD4A05E}"/>
              </a:ext>
            </a:extLst>
          </p:cNvPr>
          <p:cNvGrpSpPr/>
          <p:nvPr/>
        </p:nvGrpSpPr>
        <p:grpSpPr>
          <a:xfrm>
            <a:off x="5530543" y="811584"/>
            <a:ext cx="6686137" cy="5517481"/>
            <a:chOff x="5530543" y="811584"/>
            <a:chExt cx="6686137" cy="5517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FEA6AA-F0A7-44F5-998A-7DF7F01AD8B2}"/>
                </a:ext>
              </a:extLst>
            </p:cNvPr>
            <p:cNvGrpSpPr/>
            <p:nvPr/>
          </p:nvGrpSpPr>
          <p:grpSpPr>
            <a:xfrm>
              <a:off x="5530543" y="811584"/>
              <a:ext cx="6686137" cy="5497736"/>
              <a:chOff x="5530543" y="811584"/>
              <a:chExt cx="6686137" cy="549773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89F66B0-F1F6-4A97-B689-1B5A45C34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3007" y="1415514"/>
                <a:ext cx="4043673" cy="3093606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B820EA3-64E2-4ACB-B991-204EA9B4820D}"/>
                  </a:ext>
                </a:extLst>
              </p:cNvPr>
              <p:cNvCxnSpPr/>
              <p:nvPr/>
            </p:nvCxnSpPr>
            <p:spPr>
              <a:xfrm flipV="1">
                <a:off x="5530543" y="5157192"/>
                <a:ext cx="0" cy="1152128"/>
              </a:xfrm>
              <a:prstGeom prst="line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8EDF259-5928-4B4F-8C42-9ACB2CBFE4BF}"/>
                  </a:ext>
                </a:extLst>
              </p:cNvPr>
              <p:cNvCxnSpPr/>
              <p:nvPr/>
            </p:nvCxnSpPr>
            <p:spPr>
              <a:xfrm flipV="1">
                <a:off x="5951984" y="5157192"/>
                <a:ext cx="0" cy="1152128"/>
              </a:xfrm>
              <a:prstGeom prst="line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213BF9D-7A61-4AF7-8D9E-19002C3000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0543" y="5445224"/>
                <a:ext cx="4214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2F12741-1CFD-4CD1-BEF3-7A682D65F77F}"/>
                  </a:ext>
                </a:extLst>
              </p:cNvPr>
              <p:cNvSpPr/>
              <p:nvPr/>
            </p:nvSpPr>
            <p:spPr>
              <a:xfrm>
                <a:off x="5814322" y="3935644"/>
                <a:ext cx="2496739" cy="1500306"/>
              </a:xfrm>
              <a:custGeom>
                <a:avLst/>
                <a:gdLst>
                  <a:gd name="connsiteX0" fmla="*/ 0 w 2017986"/>
                  <a:gd name="connsiteY0" fmla="*/ 1425202 h 1425202"/>
                  <a:gd name="connsiteX1" fmla="*/ 605396 w 2017986"/>
                  <a:gd name="connsiteY1" fmla="*/ 498190 h 1425202"/>
                  <a:gd name="connsiteX2" fmla="*/ 2017986 w 2017986"/>
                  <a:gd name="connsiteY2" fmla="*/ 0 h 142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986" h="1425202">
                    <a:moveTo>
                      <a:pt x="0" y="1425202"/>
                    </a:moveTo>
                    <a:cubicBezTo>
                      <a:pt x="134532" y="1080463"/>
                      <a:pt x="269065" y="735724"/>
                      <a:pt x="605396" y="498190"/>
                    </a:cubicBezTo>
                    <a:cubicBezTo>
                      <a:pt x="941727" y="260656"/>
                      <a:pt x="1479856" y="130328"/>
                      <a:pt x="201798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829A6A-69A1-4879-8424-68F53EFEAEFC}"/>
                  </a:ext>
                </a:extLst>
              </p:cNvPr>
              <p:cNvSpPr txBox="1"/>
              <p:nvPr/>
            </p:nvSpPr>
            <p:spPr>
              <a:xfrm>
                <a:off x="8688288" y="811584"/>
                <a:ext cx="3249095" cy="70788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66"/>
                    </a:solidFill>
                  </a:rPr>
                  <a:t>width of the distribution </a:t>
                </a:r>
              </a:p>
              <a:p>
                <a:pPr algn="ctr"/>
                <a:r>
                  <a:rPr lang="en-GB" sz="2000" dirty="0">
                    <a:solidFill>
                      <a:srgbClr val="000066"/>
                    </a:solidFill>
                  </a:rPr>
                  <a:t>of fitted diffusion coefficients</a:t>
                </a:r>
                <a:endParaRPr lang="en-DE" sz="200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95647A-9E4D-438A-825E-55CA43680C50}"/>
                </a:ext>
              </a:extLst>
            </p:cNvPr>
            <p:cNvSpPr txBox="1"/>
            <p:nvPr/>
          </p:nvSpPr>
          <p:spPr>
            <a:xfrm>
              <a:off x="8546276" y="4509120"/>
              <a:ext cx="3243004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66"/>
                  </a:solidFill>
                </a:rPr>
                <a:t>! take only the first </a:t>
              </a:r>
            </a:p>
            <a:p>
              <a:r>
                <a:rPr lang="en-GB" sz="2000" dirty="0">
                  <a:solidFill>
                    <a:srgbClr val="000066"/>
                  </a:solidFill>
                </a:rPr>
                <a:t>     points of </a:t>
              </a:r>
              <a:r>
                <a:rPr lang="en-GB" sz="2000" b="1" dirty="0">
                  <a:solidFill>
                    <a:srgbClr val="000066"/>
                  </a:solidFill>
                  <a:latin typeface="cmmi10" panose="020B0500000000000000" pitchFamily="34" charset="0"/>
                </a:rPr>
                <a:t>MSD</a:t>
              </a:r>
              <a:r>
                <a:rPr lang="en-GB" sz="2000" dirty="0">
                  <a:solidFill>
                    <a:srgbClr val="000066"/>
                  </a:solidFill>
                </a:rPr>
                <a:t> for fitting !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EA5FD8-1304-4109-84B5-7EEAE7B38828}"/>
                </a:ext>
              </a:extLst>
            </p:cNvPr>
            <p:cNvSpPr txBox="1"/>
            <p:nvPr/>
          </p:nvSpPr>
          <p:spPr>
            <a:xfrm>
              <a:off x="8551296" y="5313402"/>
              <a:ext cx="2730106" cy="10156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66"/>
                  </a:solidFill>
                </a:rPr>
                <a:t>there is always a broad </a:t>
              </a:r>
            </a:p>
            <a:p>
              <a:pPr algn="ctr"/>
              <a:r>
                <a:rPr lang="en-GB" sz="2000" dirty="0">
                  <a:solidFill>
                    <a:srgbClr val="000066"/>
                  </a:solidFill>
                </a:rPr>
                <a:t>distribution due to finite</a:t>
              </a:r>
            </a:p>
            <a:p>
              <a:pPr algn="ctr"/>
              <a:r>
                <a:rPr lang="en-GB" sz="2000" dirty="0">
                  <a:solidFill>
                    <a:srgbClr val="000066"/>
                  </a:solidFill>
                </a:rPr>
                <a:t>trajectory length </a:t>
              </a:r>
              <a:r>
                <a:rPr lang="en-GB" sz="2000" dirty="0">
                  <a:solidFill>
                    <a:srgbClr val="000066"/>
                  </a:solidFill>
                  <a:sym typeface="Wingdings" panose="05000000000000000000" pitchFamily="2" charset="2"/>
                </a:rPr>
                <a:t></a:t>
              </a:r>
              <a:endParaRPr lang="en-GB" sz="2000" dirty="0">
                <a:solidFill>
                  <a:srgbClr val="000066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FB0FADB-F965-4ED0-8E6F-3DC91C7FAA00}"/>
              </a:ext>
            </a:extLst>
          </p:cNvPr>
          <p:cNvSpPr txBox="1"/>
          <p:nvPr/>
        </p:nvSpPr>
        <p:spPr>
          <a:xfrm>
            <a:off x="119336" y="7029250"/>
            <a:ext cx="125649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filename = 'd:\</a:t>
            </a:r>
            <a:r>
              <a:rPr lang="en-US" dirty="0" err="1"/>
              <a:t>thomas</a:t>
            </a:r>
            <a:r>
              <a:rPr lang="en-US" dirty="0"/>
              <a:t>\work\00_Object-Tracking\</a:t>
            </a:r>
            <a:r>
              <a:rPr lang="en-US" dirty="0" err="1"/>
              <a:t>Enkeleda</a:t>
            </a:r>
            <a:r>
              <a:rPr lang="en-US" dirty="0"/>
              <a:t>\x100nm-na045-h2015-gl85-5fps-21_0_alltrac2021-03-23-18-01-56.mat ';</a:t>
            </a:r>
          </a:p>
          <a:p>
            <a:endParaRPr lang="en-DE" sz="2000" dirty="0">
              <a:solidFill>
                <a:srgbClr val="0000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F25D9-114F-472B-AB9D-5283D2A56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866" y="771792"/>
            <a:ext cx="3779366" cy="309893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187D55-CB6A-4338-BEB4-1797E6E80390}"/>
              </a:ext>
            </a:extLst>
          </p:cNvPr>
          <p:cNvSpPr/>
          <p:nvPr/>
        </p:nvSpPr>
        <p:spPr>
          <a:xfrm>
            <a:off x="1463040" y="2871638"/>
            <a:ext cx="3670212" cy="476958"/>
          </a:xfrm>
          <a:custGeom>
            <a:avLst/>
            <a:gdLst>
              <a:gd name="connsiteX0" fmla="*/ 0 w 3670212"/>
              <a:gd name="connsiteY0" fmla="*/ 476958 h 476958"/>
              <a:gd name="connsiteX1" fmla="*/ 1753126 w 3670212"/>
              <a:gd name="connsiteY1" fmla="*/ 10299 h 476958"/>
              <a:gd name="connsiteX2" fmla="*/ 3670212 w 3670212"/>
              <a:gd name="connsiteY2" fmla="*/ 199485 h 47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212" h="476958">
                <a:moveTo>
                  <a:pt x="0" y="476958"/>
                </a:moveTo>
                <a:cubicBezTo>
                  <a:pt x="570712" y="266751"/>
                  <a:pt x="1141424" y="56545"/>
                  <a:pt x="1753126" y="10299"/>
                </a:cubicBezTo>
                <a:cubicBezTo>
                  <a:pt x="2364828" y="-35947"/>
                  <a:pt x="3017520" y="81769"/>
                  <a:pt x="3670212" y="19948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5634C6-7D1C-47EB-8756-3A5DF05270F1}"/>
              </a:ext>
            </a:extLst>
          </p:cNvPr>
          <p:cNvSpPr txBox="1"/>
          <p:nvPr/>
        </p:nvSpPr>
        <p:spPr>
          <a:xfrm>
            <a:off x="2395286" y="2520165"/>
            <a:ext cx="2267544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take first 30% of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each MSD for fitting</a:t>
            </a:r>
            <a:endParaRPr lang="en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4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,465"/>
  <p:tag name="ORIGINALWIDTH" val="1363,33"/>
  <p:tag name="LATEXADDIN" val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4}\newcommand{\blue}{\color{blue}}&#10;\begin{document}&#10;\blue&#10;\begin{gather*}&#10;\text{e}^{\text{i}\pi}+1 = 0&#10;\end{gather*}&#10;\end{document}"/>
  <p:tag name="IGUANATEXSIZE" val="11"/>
  <p:tag name="IGUANATEXCURSOR" val="424"/>
  <p:tag name="TRANSPARENCY" val="True"/>
  <p:tag name="FILENAME" val=""/>
  <p:tag name="LATEXENGINEID" val="0"/>
  <p:tag name="TEMPFOLDER" val="c:\temp\"/>
  <p:tag name="LATEXFORMHEIGHT" val="453"/>
  <p:tag name="LATEXFORMWIDTH" val="55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,465"/>
  <p:tag name="ORIGINALWIDTH" val="1363,33"/>
  <p:tag name="LATEXADDIN" val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4}\newcommand{\blue}{\color{blue}}&#10;\begin{document}&#10;\blue&#10;\begin{gather*}&#10;\text{e}^{\text{i}\pi}+1 = 0&#10;\end{gather*}&#10;\end{document}"/>
  <p:tag name="IGUANATEXSIZE" val="11"/>
  <p:tag name="IGUANATEXCURSOR" val="424"/>
  <p:tag name="TRANSPARENCY" val="True"/>
  <p:tag name="FILENAME" val=""/>
  <p:tag name="LATEXENGINEID" val="0"/>
  <p:tag name="TEMPFOLDER" val="c:\temp\"/>
  <p:tag name="LATEXFORMHEIGHT" val="453"/>
  <p:tag name="LATEXFORMWIDTH" val="55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,4698"/>
  <p:tag name="ORIGINALWIDTH" val="2544,432"/>
  <p:tag name="LATEXADDIN" val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4}\newcommand{\blue}{\color{blue}}&#10;\begin{document}&#10;\blue&#10;\begin{gather*}&#10;\sin(x) + \text{a text} = bla&#10;\end{gather*}&#10;\end{document}"/>
  <p:tag name="IGUANATEXSIZE" val="11"/>
  <p:tag name="IGUANATEXCURSOR" val="380"/>
  <p:tag name="TRANSPARENCY" val="True"/>
  <p:tag name="FILENAME" val=""/>
  <p:tag name="LATEXENGINEID" val="0"/>
  <p:tag name="TEMPFOLDER" val="c:\temp\"/>
  <p:tag name="LATEXFORMHEIGHT" val="453"/>
  <p:tag name="LATEXFORMWIDTH" val="55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,465"/>
  <p:tag name="ORIGINALWIDTH" val="1363,33"/>
  <p:tag name="LATEXADDIN" val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4}\newcommand{\blue}{\color{blue}}&#10;\begin{document}&#10;\blue&#10;\begin{gather*}&#10;\text{e}^{\text{i}\pi}+1 = 0&#10;\end{gather*}&#10;\end{document}"/>
  <p:tag name="IGUANATEXSIZE" val="11"/>
  <p:tag name="IGUANATEXCURSOR" val="424"/>
  <p:tag name="TRANSPARENCY" val="True"/>
  <p:tag name="FILENAME" val=""/>
  <p:tag name="LATEXENGINEID" val="0"/>
  <p:tag name="TEMPFOLDER" val="c:\temp\"/>
  <p:tag name="LATEXFORMHEIGHT" val="453"/>
  <p:tag name="LATEXFORMWIDTH" val="55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,4698"/>
  <p:tag name="ORIGINALWIDTH" val="1712,036"/>
  <p:tag name="LATEXADDIN" val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4}\newcommand{\blue}{\color{blue}}&#10;\begin{document}&#10;\blue&#10;\begin{gather*}&#10;MSD(\tau)=\text{??}&#10;\end{gather*}&#10;\end{document}"/>
  <p:tag name="IGUANATEXSIZE" val="11"/>
  <p:tag name="IGUANATEXCURSOR" val="415"/>
  <p:tag name="TRANSPARENCY" val="True"/>
  <p:tag name="FILENAME" val=""/>
  <p:tag name="LATEXENGINEID" val="0"/>
  <p:tag name="TEMPFOLDER" val="c:\temp\"/>
  <p:tag name="LATEXFORMHEIGHT" val="318,85"/>
  <p:tag name="LATEXFORMWIDTH" val="387,1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,4698"/>
  <p:tag name="ORIGINALWIDTH" val="2076,49"/>
  <p:tag name="LATEXADDIN" val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5}\newcommand{\blue}{\color{blue}}&#10;\begin{document}&#10;\blue&#10;\begin{eqnarray*}&#10;&amp;MSD(\tau)&amp; = 4 D \tau \\&#10;\end{eqnarray*}&#10;\end{document}"/>
  <p:tag name="IGUANATEXSIZE" val="11"/>
  <p:tag name="IGUANATEXCURSOR" val="413"/>
  <p:tag name="TRANSPARENCY" val="True"/>
  <p:tag name="FILENAME" val=""/>
  <p:tag name="LATEXENGINEID" val="0"/>
  <p:tag name="TEMPFOLDER" val="c:\temp\"/>
  <p:tag name="LATEXFORMHEIGHT" val="318,85"/>
  <p:tag name="LATEXFORMWIDTH" val="387,1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4020,997"/>
  <p:tag name="LATEXADDIN" val="\documentclass{slides}\usepackage{color}\pagestyle{empty}\usepackage{amsmath,amssymb,amsfonts}\definecolor{magenta}{rgb}{1,0,1}\newcommand{\magenta}{\color{magenta}}\definecolor{green}{rgb}{0,0.5,0}\newcommand{\green}{\color{green}}\definecolor{red}{rgb}{1,0,0}\newcommand{\red}{\color{red}}&#10;\definecolor{blue}{rgb}{0,0,0.4}\newcommand{\blue}{\color{blue}}&#10;\begin{document}&#10;\blue&#10;\begin{gather*}&#10;MSD(\tau)=\magenta\sigma_0\blue{}^2 +4\magenta D_{\scriptscriptstyle \alpha} \blue\tau^{\magenta\alpha\blue} +\magenta v_0\blue{}^2 \tau^2&#10;\end{gather*}&#10;\end{document}"/>
  <p:tag name="IGUANATEXSIZE" val="11"/>
  <p:tag name="IGUANATEXCURSOR" val="464"/>
  <p:tag name="TRANSPARENCY" val="True"/>
  <p:tag name="FILENAME" val=""/>
  <p:tag name="LATEXENGINEID" val="0"/>
  <p:tag name="TEMPFOLDER" val="c:\temp\"/>
  <p:tag name="LATEXFORMHEIGHT" val="318,85"/>
  <p:tag name="LATEXFORMWIDTH" val="387,1"/>
  <p:tag name="LATEXFORMWRAP" val="True"/>
  <p:tag name="BITMAPVECTOR" val="0"/>
</p:tagLst>
</file>

<file path=ppt/theme/theme1.xml><?xml version="1.0" encoding="utf-8"?>
<a:theme xmlns:a="http://schemas.openxmlformats.org/drawingml/2006/main" name="Thomas Powerpoint 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33E7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0206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rgbClr val="00006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1200</Words>
  <Application>Microsoft Office PowerPoint</Application>
  <PresentationFormat>Widescreen</PresentationFormat>
  <Paragraphs>183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Times New Roman</vt:lpstr>
      <vt:lpstr>Calibri</vt:lpstr>
      <vt:lpstr>cmmi10</vt:lpstr>
      <vt:lpstr>Thomas Powerpoint Master</vt:lpstr>
      <vt:lpstr>Template for Powerpoint by Thomas John the boring first page </vt:lpstr>
      <vt:lpstr>Template for Powerpoint by Thomas John</vt:lpstr>
      <vt:lpstr>main title</vt:lpstr>
      <vt:lpstr>main title bla bla</vt:lpstr>
      <vt:lpstr>PowerPoint Presentation</vt:lpstr>
      <vt:lpstr>Observation Techniques – Magnification</vt:lpstr>
      <vt:lpstr>observation techniques – resolution/NA</vt:lpstr>
      <vt:lpstr>scientific question: heterogeneity in mucus</vt:lpstr>
      <vt:lpstr>fitting of simulated data – closer view</vt:lpstr>
      <vt:lpstr>fit of experimental msd - suggestions</vt:lpstr>
      <vt:lpstr>Conclusion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</dc:creator>
  <cp:lastModifiedBy>Thomas John</cp:lastModifiedBy>
  <cp:revision>834</cp:revision>
  <cp:lastPrinted>2021-03-10T11:03:47Z</cp:lastPrinted>
  <dcterms:created xsi:type="dcterms:W3CDTF">2013-12-26T12:19:35Z</dcterms:created>
  <dcterms:modified xsi:type="dcterms:W3CDTF">2021-12-09T17:15:03Z</dcterms:modified>
</cp:coreProperties>
</file>