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4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70" r:id="rId8"/>
    <p:sldId id="261" r:id="rId9"/>
    <p:sldId id="264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72"/>
  </p:normalViewPr>
  <p:slideViewPr>
    <p:cSldViewPr snapToGrid="0" snapToObjects="1">
      <p:cViewPr varScale="1">
        <p:scale>
          <a:sx n="90" d="100"/>
          <a:sy n="90" d="100"/>
        </p:scale>
        <p:origin x="232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CD41D-B5C3-43A9-A18F-05FD52F58AF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FB798E-3C97-4F11-94C7-ED33A64375B5}">
      <dgm:prSet/>
      <dgm:spPr/>
      <dgm:t>
        <a:bodyPr/>
        <a:lstStyle/>
        <a:p>
          <a:r>
            <a:rPr lang="de-DE"/>
            <a:t>Vermittlung und Kommunikation zwischen Studierenden und Lehrenden </a:t>
          </a:r>
          <a:endParaRPr lang="en-US"/>
        </a:p>
      </dgm:t>
    </dgm:pt>
    <dgm:pt modelId="{B0EB6D5B-0FBC-4CDB-AC9C-DC396EDA380D}" type="parTrans" cxnId="{A5224621-4850-4415-894D-ED59F2A80498}">
      <dgm:prSet/>
      <dgm:spPr/>
      <dgm:t>
        <a:bodyPr/>
        <a:lstStyle/>
        <a:p>
          <a:endParaRPr lang="en-US"/>
        </a:p>
      </dgm:t>
    </dgm:pt>
    <dgm:pt modelId="{C2EC13AC-0FBD-41EE-B36C-976E612080A5}" type="sibTrans" cxnId="{A5224621-4850-4415-894D-ED59F2A80498}">
      <dgm:prSet/>
      <dgm:spPr/>
      <dgm:t>
        <a:bodyPr/>
        <a:lstStyle/>
        <a:p>
          <a:endParaRPr lang="en-US"/>
        </a:p>
      </dgm:t>
    </dgm:pt>
    <dgm:pt modelId="{27FD2A1C-EC7F-4FA9-BDF9-23A832A6F5D3}">
      <dgm:prSet/>
      <dgm:spPr/>
      <dgm:t>
        <a:bodyPr/>
        <a:lstStyle/>
        <a:p>
          <a:r>
            <a:rPr lang="de-DE"/>
            <a:t>Teilnahme an verschiedenen Gremien </a:t>
          </a:r>
          <a:endParaRPr lang="en-US"/>
        </a:p>
      </dgm:t>
    </dgm:pt>
    <dgm:pt modelId="{DD4EDFBF-E398-4E92-8795-A5F8539897D7}" type="parTrans" cxnId="{65993E19-38F7-410F-8964-B5DEB04EA052}">
      <dgm:prSet/>
      <dgm:spPr/>
      <dgm:t>
        <a:bodyPr/>
        <a:lstStyle/>
        <a:p>
          <a:endParaRPr lang="en-US"/>
        </a:p>
      </dgm:t>
    </dgm:pt>
    <dgm:pt modelId="{B49A8E39-7E29-4BA9-A695-6D0D35362259}" type="sibTrans" cxnId="{65993E19-38F7-410F-8964-B5DEB04EA052}">
      <dgm:prSet/>
      <dgm:spPr/>
      <dgm:t>
        <a:bodyPr/>
        <a:lstStyle/>
        <a:p>
          <a:endParaRPr lang="en-US"/>
        </a:p>
      </dgm:t>
    </dgm:pt>
    <dgm:pt modelId="{D4476910-B0DD-4DF4-B0C9-13CCF2459EC3}">
      <dgm:prSet/>
      <dgm:spPr/>
      <dgm:t>
        <a:bodyPr/>
        <a:lstStyle/>
        <a:p>
          <a:r>
            <a:rPr lang="de-DE"/>
            <a:t>Organisation von Vorträgen </a:t>
          </a:r>
          <a:endParaRPr lang="en-US"/>
        </a:p>
      </dgm:t>
    </dgm:pt>
    <dgm:pt modelId="{EA00E601-01A6-481F-8DDA-BCD8AF0E4573}" type="parTrans" cxnId="{8D51A7FC-72FD-4D24-89B4-DF94602C2F47}">
      <dgm:prSet/>
      <dgm:spPr/>
      <dgm:t>
        <a:bodyPr/>
        <a:lstStyle/>
        <a:p>
          <a:endParaRPr lang="en-US"/>
        </a:p>
      </dgm:t>
    </dgm:pt>
    <dgm:pt modelId="{D504782A-C954-4E11-AABB-90F380BBD971}" type="sibTrans" cxnId="{8D51A7FC-72FD-4D24-89B4-DF94602C2F47}">
      <dgm:prSet/>
      <dgm:spPr/>
      <dgm:t>
        <a:bodyPr/>
        <a:lstStyle/>
        <a:p>
          <a:endParaRPr lang="en-US"/>
        </a:p>
      </dgm:t>
    </dgm:pt>
    <dgm:pt modelId="{F6BD4A73-E64F-4838-BD72-55254D013FF2}">
      <dgm:prSet/>
      <dgm:spPr/>
      <dgm:t>
        <a:bodyPr/>
        <a:lstStyle/>
        <a:p>
          <a:r>
            <a:rPr lang="de-DE"/>
            <a:t>Organisation von Veranstaltungen für die Studierenden </a:t>
          </a:r>
          <a:endParaRPr lang="en-US"/>
        </a:p>
      </dgm:t>
    </dgm:pt>
    <dgm:pt modelId="{74E848AA-6144-44FE-9B8F-C80C2D35FBC5}" type="parTrans" cxnId="{61FCEC8D-C033-49E0-8718-75D9BE01234F}">
      <dgm:prSet/>
      <dgm:spPr/>
      <dgm:t>
        <a:bodyPr/>
        <a:lstStyle/>
        <a:p>
          <a:endParaRPr lang="en-US"/>
        </a:p>
      </dgm:t>
    </dgm:pt>
    <dgm:pt modelId="{EE688F9D-533E-4D83-A9E1-44543558785C}" type="sibTrans" cxnId="{61FCEC8D-C033-49E0-8718-75D9BE01234F}">
      <dgm:prSet/>
      <dgm:spPr/>
      <dgm:t>
        <a:bodyPr/>
        <a:lstStyle/>
        <a:p>
          <a:endParaRPr lang="en-US"/>
        </a:p>
      </dgm:t>
    </dgm:pt>
    <dgm:pt modelId="{6A25CD7E-7668-46FF-809D-0218136CCA22}" type="pres">
      <dgm:prSet presAssocID="{4BBCD41D-B5C3-43A9-A18F-05FD52F58AFC}" presName="root" presStyleCnt="0">
        <dgm:presLayoutVars>
          <dgm:dir/>
          <dgm:resizeHandles val="exact"/>
        </dgm:presLayoutVars>
      </dgm:prSet>
      <dgm:spPr/>
    </dgm:pt>
    <dgm:pt modelId="{83591177-2AC5-4592-820C-CA17CA54E5B8}" type="pres">
      <dgm:prSet presAssocID="{93FB798E-3C97-4F11-94C7-ED33A64375B5}" presName="compNode" presStyleCnt="0"/>
      <dgm:spPr/>
    </dgm:pt>
    <dgm:pt modelId="{F788E078-C910-47C5-86EB-C57DE6508045}" type="pres">
      <dgm:prSet presAssocID="{93FB798E-3C97-4F11-94C7-ED33A64375B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1960795-BEEB-49DD-9D47-1DB90127A577}" type="pres">
      <dgm:prSet presAssocID="{93FB798E-3C97-4F11-94C7-ED33A64375B5}" presName="spaceRect" presStyleCnt="0"/>
      <dgm:spPr/>
    </dgm:pt>
    <dgm:pt modelId="{D7847B03-0739-42C5-93E9-DC2059C5F378}" type="pres">
      <dgm:prSet presAssocID="{93FB798E-3C97-4F11-94C7-ED33A64375B5}" presName="textRect" presStyleLbl="revTx" presStyleIdx="0" presStyleCnt="4">
        <dgm:presLayoutVars>
          <dgm:chMax val="1"/>
          <dgm:chPref val="1"/>
        </dgm:presLayoutVars>
      </dgm:prSet>
      <dgm:spPr/>
    </dgm:pt>
    <dgm:pt modelId="{C412C553-8DAE-4BF6-A4C3-19F11A361701}" type="pres">
      <dgm:prSet presAssocID="{C2EC13AC-0FBD-41EE-B36C-976E612080A5}" presName="sibTrans" presStyleCnt="0"/>
      <dgm:spPr/>
    </dgm:pt>
    <dgm:pt modelId="{D0C754BB-2841-4BCB-A1E0-4C7385E90B83}" type="pres">
      <dgm:prSet presAssocID="{27FD2A1C-EC7F-4FA9-BDF9-23A832A6F5D3}" presName="compNode" presStyleCnt="0"/>
      <dgm:spPr/>
    </dgm:pt>
    <dgm:pt modelId="{9509D5B6-895B-485D-827F-CDF613898F46}" type="pres">
      <dgm:prSet presAssocID="{27FD2A1C-EC7F-4FA9-BDF9-23A832A6F5D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5774A598-67D1-4476-8FA2-92BFFD1AA5CC}" type="pres">
      <dgm:prSet presAssocID="{27FD2A1C-EC7F-4FA9-BDF9-23A832A6F5D3}" presName="spaceRect" presStyleCnt="0"/>
      <dgm:spPr/>
    </dgm:pt>
    <dgm:pt modelId="{3E188D2C-7038-4D8C-9E83-D73D4FC93FB3}" type="pres">
      <dgm:prSet presAssocID="{27FD2A1C-EC7F-4FA9-BDF9-23A832A6F5D3}" presName="textRect" presStyleLbl="revTx" presStyleIdx="1" presStyleCnt="4">
        <dgm:presLayoutVars>
          <dgm:chMax val="1"/>
          <dgm:chPref val="1"/>
        </dgm:presLayoutVars>
      </dgm:prSet>
      <dgm:spPr/>
    </dgm:pt>
    <dgm:pt modelId="{03C26A12-1AA4-4AED-9AA7-5B5F3F658E7B}" type="pres">
      <dgm:prSet presAssocID="{B49A8E39-7E29-4BA9-A695-6D0D35362259}" presName="sibTrans" presStyleCnt="0"/>
      <dgm:spPr/>
    </dgm:pt>
    <dgm:pt modelId="{B0044D45-A267-45E2-97C7-30172EAD103B}" type="pres">
      <dgm:prSet presAssocID="{D4476910-B0DD-4DF4-B0C9-13CCF2459EC3}" presName="compNode" presStyleCnt="0"/>
      <dgm:spPr/>
    </dgm:pt>
    <dgm:pt modelId="{DC385B4F-F20B-4C0B-ACDB-51790953260F}" type="pres">
      <dgm:prSet presAssocID="{D4476910-B0DD-4DF4-B0C9-13CCF2459EC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senzimmer"/>
        </a:ext>
      </dgm:extLst>
    </dgm:pt>
    <dgm:pt modelId="{1BA26B99-F735-4F33-A788-84A3123CED85}" type="pres">
      <dgm:prSet presAssocID="{D4476910-B0DD-4DF4-B0C9-13CCF2459EC3}" presName="spaceRect" presStyleCnt="0"/>
      <dgm:spPr/>
    </dgm:pt>
    <dgm:pt modelId="{0122095A-0F5C-45D3-B57E-8E58AB418637}" type="pres">
      <dgm:prSet presAssocID="{D4476910-B0DD-4DF4-B0C9-13CCF2459EC3}" presName="textRect" presStyleLbl="revTx" presStyleIdx="2" presStyleCnt="4">
        <dgm:presLayoutVars>
          <dgm:chMax val="1"/>
          <dgm:chPref val="1"/>
        </dgm:presLayoutVars>
      </dgm:prSet>
      <dgm:spPr/>
    </dgm:pt>
    <dgm:pt modelId="{37639D3D-69B4-4686-9D7E-58709081FFF0}" type="pres">
      <dgm:prSet presAssocID="{D504782A-C954-4E11-AABB-90F380BBD971}" presName="sibTrans" presStyleCnt="0"/>
      <dgm:spPr/>
    </dgm:pt>
    <dgm:pt modelId="{53DAD8AC-9A90-47C9-8FB5-098F47B29076}" type="pres">
      <dgm:prSet presAssocID="{F6BD4A73-E64F-4838-BD72-55254D013FF2}" presName="compNode" presStyleCnt="0"/>
      <dgm:spPr/>
    </dgm:pt>
    <dgm:pt modelId="{0B9A78E1-4A0F-4710-A58C-AD364A85F6DF}" type="pres">
      <dgm:prSet presAssocID="{F6BD4A73-E64F-4838-BD72-55254D013FF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8A6C4FF-7E29-4987-BA9E-AD741B60F809}" type="pres">
      <dgm:prSet presAssocID="{F6BD4A73-E64F-4838-BD72-55254D013FF2}" presName="spaceRect" presStyleCnt="0"/>
      <dgm:spPr/>
    </dgm:pt>
    <dgm:pt modelId="{770C5130-B879-48A9-835F-EFD6E68F0CDC}" type="pres">
      <dgm:prSet presAssocID="{F6BD4A73-E64F-4838-BD72-55254D013FF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5993E19-38F7-410F-8964-B5DEB04EA052}" srcId="{4BBCD41D-B5C3-43A9-A18F-05FD52F58AFC}" destId="{27FD2A1C-EC7F-4FA9-BDF9-23A832A6F5D3}" srcOrd="1" destOrd="0" parTransId="{DD4EDFBF-E398-4E92-8795-A5F8539897D7}" sibTransId="{B49A8E39-7E29-4BA9-A695-6D0D35362259}"/>
    <dgm:cxn modelId="{4F59601F-60EB-45DD-B029-069A7A664E7B}" type="presOf" srcId="{D4476910-B0DD-4DF4-B0C9-13CCF2459EC3}" destId="{0122095A-0F5C-45D3-B57E-8E58AB418637}" srcOrd="0" destOrd="0" presId="urn:microsoft.com/office/officeart/2018/2/layout/IconLabelList"/>
    <dgm:cxn modelId="{A5224621-4850-4415-894D-ED59F2A80498}" srcId="{4BBCD41D-B5C3-43A9-A18F-05FD52F58AFC}" destId="{93FB798E-3C97-4F11-94C7-ED33A64375B5}" srcOrd="0" destOrd="0" parTransId="{B0EB6D5B-0FBC-4CDB-AC9C-DC396EDA380D}" sibTransId="{C2EC13AC-0FBD-41EE-B36C-976E612080A5}"/>
    <dgm:cxn modelId="{616F4923-274F-4FE1-A8E7-AC888C962C6F}" type="presOf" srcId="{27FD2A1C-EC7F-4FA9-BDF9-23A832A6F5D3}" destId="{3E188D2C-7038-4D8C-9E83-D73D4FC93FB3}" srcOrd="0" destOrd="0" presId="urn:microsoft.com/office/officeart/2018/2/layout/IconLabelList"/>
    <dgm:cxn modelId="{61FCEC8D-C033-49E0-8718-75D9BE01234F}" srcId="{4BBCD41D-B5C3-43A9-A18F-05FD52F58AFC}" destId="{F6BD4A73-E64F-4838-BD72-55254D013FF2}" srcOrd="3" destOrd="0" parTransId="{74E848AA-6144-44FE-9B8F-C80C2D35FBC5}" sibTransId="{EE688F9D-533E-4D83-A9E1-44543558785C}"/>
    <dgm:cxn modelId="{02104C9C-AD61-4B8F-BD87-0C3A781DBBD4}" type="presOf" srcId="{93FB798E-3C97-4F11-94C7-ED33A64375B5}" destId="{D7847B03-0739-42C5-93E9-DC2059C5F378}" srcOrd="0" destOrd="0" presId="urn:microsoft.com/office/officeart/2018/2/layout/IconLabelList"/>
    <dgm:cxn modelId="{B414B5CA-0D36-416A-9392-7048556D7DB0}" type="presOf" srcId="{F6BD4A73-E64F-4838-BD72-55254D013FF2}" destId="{770C5130-B879-48A9-835F-EFD6E68F0CDC}" srcOrd="0" destOrd="0" presId="urn:microsoft.com/office/officeart/2018/2/layout/IconLabelList"/>
    <dgm:cxn modelId="{0DBE9AE5-638D-4C7F-B3CC-260EA9A8D7E6}" type="presOf" srcId="{4BBCD41D-B5C3-43A9-A18F-05FD52F58AFC}" destId="{6A25CD7E-7668-46FF-809D-0218136CCA22}" srcOrd="0" destOrd="0" presId="urn:microsoft.com/office/officeart/2018/2/layout/IconLabelList"/>
    <dgm:cxn modelId="{8D51A7FC-72FD-4D24-89B4-DF94602C2F47}" srcId="{4BBCD41D-B5C3-43A9-A18F-05FD52F58AFC}" destId="{D4476910-B0DD-4DF4-B0C9-13CCF2459EC3}" srcOrd="2" destOrd="0" parTransId="{EA00E601-01A6-481F-8DDA-BCD8AF0E4573}" sibTransId="{D504782A-C954-4E11-AABB-90F380BBD971}"/>
    <dgm:cxn modelId="{16E0B9A4-3F4D-41C7-A653-EF4322FC5213}" type="presParOf" srcId="{6A25CD7E-7668-46FF-809D-0218136CCA22}" destId="{83591177-2AC5-4592-820C-CA17CA54E5B8}" srcOrd="0" destOrd="0" presId="urn:microsoft.com/office/officeart/2018/2/layout/IconLabelList"/>
    <dgm:cxn modelId="{1A1A6FAB-D362-4C5A-ADF4-4CF5DFE8CEAC}" type="presParOf" srcId="{83591177-2AC5-4592-820C-CA17CA54E5B8}" destId="{F788E078-C910-47C5-86EB-C57DE6508045}" srcOrd="0" destOrd="0" presId="urn:microsoft.com/office/officeart/2018/2/layout/IconLabelList"/>
    <dgm:cxn modelId="{59AE65FD-128E-4199-9EC4-DF8F39C838BD}" type="presParOf" srcId="{83591177-2AC5-4592-820C-CA17CA54E5B8}" destId="{B1960795-BEEB-49DD-9D47-1DB90127A577}" srcOrd="1" destOrd="0" presId="urn:microsoft.com/office/officeart/2018/2/layout/IconLabelList"/>
    <dgm:cxn modelId="{FE3F6C61-2D3F-4840-B2A8-D977FB09B56B}" type="presParOf" srcId="{83591177-2AC5-4592-820C-CA17CA54E5B8}" destId="{D7847B03-0739-42C5-93E9-DC2059C5F378}" srcOrd="2" destOrd="0" presId="urn:microsoft.com/office/officeart/2018/2/layout/IconLabelList"/>
    <dgm:cxn modelId="{D11906AE-C795-494E-9583-DBCE9EAF370F}" type="presParOf" srcId="{6A25CD7E-7668-46FF-809D-0218136CCA22}" destId="{C412C553-8DAE-4BF6-A4C3-19F11A361701}" srcOrd="1" destOrd="0" presId="urn:microsoft.com/office/officeart/2018/2/layout/IconLabelList"/>
    <dgm:cxn modelId="{91E79318-5682-4A70-BCEB-3A6EE1F71AA1}" type="presParOf" srcId="{6A25CD7E-7668-46FF-809D-0218136CCA22}" destId="{D0C754BB-2841-4BCB-A1E0-4C7385E90B83}" srcOrd="2" destOrd="0" presId="urn:microsoft.com/office/officeart/2018/2/layout/IconLabelList"/>
    <dgm:cxn modelId="{5CD5F892-753A-4D89-82E5-D067D738D874}" type="presParOf" srcId="{D0C754BB-2841-4BCB-A1E0-4C7385E90B83}" destId="{9509D5B6-895B-485D-827F-CDF613898F46}" srcOrd="0" destOrd="0" presId="urn:microsoft.com/office/officeart/2018/2/layout/IconLabelList"/>
    <dgm:cxn modelId="{ECBEDD13-D8E1-4CB4-B071-A5A438E97484}" type="presParOf" srcId="{D0C754BB-2841-4BCB-A1E0-4C7385E90B83}" destId="{5774A598-67D1-4476-8FA2-92BFFD1AA5CC}" srcOrd="1" destOrd="0" presId="urn:microsoft.com/office/officeart/2018/2/layout/IconLabelList"/>
    <dgm:cxn modelId="{1605A5F0-E3A1-485F-8BDC-A96E6C7AA07E}" type="presParOf" srcId="{D0C754BB-2841-4BCB-A1E0-4C7385E90B83}" destId="{3E188D2C-7038-4D8C-9E83-D73D4FC93FB3}" srcOrd="2" destOrd="0" presId="urn:microsoft.com/office/officeart/2018/2/layout/IconLabelList"/>
    <dgm:cxn modelId="{3CFC39A2-8029-4E97-A60E-B90D5DB0ED2C}" type="presParOf" srcId="{6A25CD7E-7668-46FF-809D-0218136CCA22}" destId="{03C26A12-1AA4-4AED-9AA7-5B5F3F658E7B}" srcOrd="3" destOrd="0" presId="urn:microsoft.com/office/officeart/2018/2/layout/IconLabelList"/>
    <dgm:cxn modelId="{EBC8F221-6ABA-4DD1-A0FE-4935B0CDECBC}" type="presParOf" srcId="{6A25CD7E-7668-46FF-809D-0218136CCA22}" destId="{B0044D45-A267-45E2-97C7-30172EAD103B}" srcOrd="4" destOrd="0" presId="urn:microsoft.com/office/officeart/2018/2/layout/IconLabelList"/>
    <dgm:cxn modelId="{89341535-3A26-4BF6-9352-E2BDBC0E8D49}" type="presParOf" srcId="{B0044D45-A267-45E2-97C7-30172EAD103B}" destId="{DC385B4F-F20B-4C0B-ACDB-51790953260F}" srcOrd="0" destOrd="0" presId="urn:microsoft.com/office/officeart/2018/2/layout/IconLabelList"/>
    <dgm:cxn modelId="{90414199-12B6-4E70-83EC-C95E15CD72CB}" type="presParOf" srcId="{B0044D45-A267-45E2-97C7-30172EAD103B}" destId="{1BA26B99-F735-4F33-A788-84A3123CED85}" srcOrd="1" destOrd="0" presId="urn:microsoft.com/office/officeart/2018/2/layout/IconLabelList"/>
    <dgm:cxn modelId="{4626D62C-0188-43F9-8D90-040AE8185210}" type="presParOf" srcId="{B0044D45-A267-45E2-97C7-30172EAD103B}" destId="{0122095A-0F5C-45D3-B57E-8E58AB418637}" srcOrd="2" destOrd="0" presId="urn:microsoft.com/office/officeart/2018/2/layout/IconLabelList"/>
    <dgm:cxn modelId="{B5D04FE0-B7EA-4498-AD77-AE64FCE6A310}" type="presParOf" srcId="{6A25CD7E-7668-46FF-809D-0218136CCA22}" destId="{37639D3D-69B4-4686-9D7E-58709081FFF0}" srcOrd="5" destOrd="0" presId="urn:microsoft.com/office/officeart/2018/2/layout/IconLabelList"/>
    <dgm:cxn modelId="{8ADD1421-6CC8-4D26-B126-96FBB24C82D7}" type="presParOf" srcId="{6A25CD7E-7668-46FF-809D-0218136CCA22}" destId="{53DAD8AC-9A90-47C9-8FB5-098F47B29076}" srcOrd="6" destOrd="0" presId="urn:microsoft.com/office/officeart/2018/2/layout/IconLabelList"/>
    <dgm:cxn modelId="{4C2C433E-6AB9-4AEC-927B-550F05067F60}" type="presParOf" srcId="{53DAD8AC-9A90-47C9-8FB5-098F47B29076}" destId="{0B9A78E1-4A0F-4710-A58C-AD364A85F6DF}" srcOrd="0" destOrd="0" presId="urn:microsoft.com/office/officeart/2018/2/layout/IconLabelList"/>
    <dgm:cxn modelId="{B560A2A0-F1D1-4C8F-8600-248A1DFCD6F3}" type="presParOf" srcId="{53DAD8AC-9A90-47C9-8FB5-098F47B29076}" destId="{38A6C4FF-7E29-4987-BA9E-AD741B60F809}" srcOrd="1" destOrd="0" presId="urn:microsoft.com/office/officeart/2018/2/layout/IconLabelList"/>
    <dgm:cxn modelId="{6EF9DBD3-AA76-449F-B1B9-CF0658CE2905}" type="presParOf" srcId="{53DAD8AC-9A90-47C9-8FB5-098F47B29076}" destId="{770C5130-B879-48A9-835F-EFD6E68F0CD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8E078-C910-47C5-86EB-C57DE6508045}">
      <dsp:nvSpPr>
        <dsp:cNvPr id="0" name=""/>
        <dsp:cNvSpPr/>
      </dsp:nvSpPr>
      <dsp:spPr>
        <a:xfrm>
          <a:off x="1027755" y="583793"/>
          <a:ext cx="928991" cy="92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47B03-0739-42C5-93E9-DC2059C5F378}">
      <dsp:nvSpPr>
        <dsp:cNvPr id="0" name=""/>
        <dsp:cNvSpPr/>
      </dsp:nvSpPr>
      <dsp:spPr>
        <a:xfrm>
          <a:off x="460038" y="1803954"/>
          <a:ext cx="20644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Vermittlung und Kommunikation zwischen Studierenden und Lehrenden </a:t>
          </a:r>
          <a:endParaRPr lang="en-US" sz="1300" kern="1200"/>
        </a:p>
      </dsp:txBody>
      <dsp:txXfrm>
        <a:off x="460038" y="1803954"/>
        <a:ext cx="2064425" cy="720000"/>
      </dsp:txXfrm>
    </dsp:sp>
    <dsp:sp modelId="{9509D5B6-895B-485D-827F-CDF613898F46}">
      <dsp:nvSpPr>
        <dsp:cNvPr id="0" name=""/>
        <dsp:cNvSpPr/>
      </dsp:nvSpPr>
      <dsp:spPr>
        <a:xfrm>
          <a:off x="3453454" y="583793"/>
          <a:ext cx="928991" cy="92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88D2C-7038-4D8C-9E83-D73D4FC93FB3}">
      <dsp:nvSpPr>
        <dsp:cNvPr id="0" name=""/>
        <dsp:cNvSpPr/>
      </dsp:nvSpPr>
      <dsp:spPr>
        <a:xfrm>
          <a:off x="2885737" y="1803954"/>
          <a:ext cx="20644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Teilnahme an verschiedenen Gremien </a:t>
          </a:r>
          <a:endParaRPr lang="en-US" sz="1300" kern="1200"/>
        </a:p>
      </dsp:txBody>
      <dsp:txXfrm>
        <a:off x="2885737" y="1803954"/>
        <a:ext cx="2064425" cy="720000"/>
      </dsp:txXfrm>
    </dsp:sp>
    <dsp:sp modelId="{DC385B4F-F20B-4C0B-ACDB-51790953260F}">
      <dsp:nvSpPr>
        <dsp:cNvPr id="0" name=""/>
        <dsp:cNvSpPr/>
      </dsp:nvSpPr>
      <dsp:spPr>
        <a:xfrm>
          <a:off x="5879154" y="583793"/>
          <a:ext cx="928991" cy="9289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2095A-0F5C-45D3-B57E-8E58AB418637}">
      <dsp:nvSpPr>
        <dsp:cNvPr id="0" name=""/>
        <dsp:cNvSpPr/>
      </dsp:nvSpPr>
      <dsp:spPr>
        <a:xfrm>
          <a:off x="5311437" y="1803954"/>
          <a:ext cx="20644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Organisation von Vorträgen </a:t>
          </a:r>
          <a:endParaRPr lang="en-US" sz="1300" kern="1200"/>
        </a:p>
      </dsp:txBody>
      <dsp:txXfrm>
        <a:off x="5311437" y="1803954"/>
        <a:ext cx="2064425" cy="720000"/>
      </dsp:txXfrm>
    </dsp:sp>
    <dsp:sp modelId="{0B9A78E1-4A0F-4710-A58C-AD364A85F6DF}">
      <dsp:nvSpPr>
        <dsp:cNvPr id="0" name=""/>
        <dsp:cNvSpPr/>
      </dsp:nvSpPr>
      <dsp:spPr>
        <a:xfrm>
          <a:off x="8304853" y="583793"/>
          <a:ext cx="928991" cy="9289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C5130-B879-48A9-835F-EFD6E68F0CDC}">
      <dsp:nvSpPr>
        <dsp:cNvPr id="0" name=""/>
        <dsp:cNvSpPr/>
      </dsp:nvSpPr>
      <dsp:spPr>
        <a:xfrm>
          <a:off x="7737136" y="1803954"/>
          <a:ext cx="20644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Organisation von Veranstaltungen für die Studierenden </a:t>
          </a:r>
          <a:endParaRPr lang="en-US" sz="1300" kern="1200"/>
        </a:p>
      </dsp:txBody>
      <dsp:txXfrm>
        <a:off x="7737136" y="1803954"/>
        <a:ext cx="206442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09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4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4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05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8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861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6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3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4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586B75A-687E-405C-8A0B-8D00578BA2C3}" type="datetimeFigureOut">
              <a:rPr lang="en-US" smtClean="0"/>
              <a:pPr/>
              <a:t>5/30/20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9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7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FachschaftsratPsychologieUniSaarlan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iles.slack.com/files-pri/TR3S7V0UT-FT75V0H1N/bild_von_ios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CE848-8B0F-9246-AB15-45BB22D44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63323"/>
            <a:ext cx="8991600" cy="1692771"/>
          </a:xfrm>
        </p:spPr>
        <p:txBody>
          <a:bodyPr>
            <a:normAutofit/>
          </a:bodyPr>
          <a:lstStyle/>
          <a:p>
            <a:r>
              <a:rPr lang="de-DE"/>
              <a:t>Fachschaft Psychologie </a:t>
            </a:r>
            <a:br>
              <a:rPr lang="de-DE"/>
            </a:br>
            <a:r>
              <a:rPr lang="de-DE"/>
              <a:t>Universität des Saarlandes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E31C74-A332-A04E-B9BA-D83705524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20" y="5374888"/>
            <a:ext cx="3995955" cy="758282"/>
          </a:xfrm>
        </p:spPr>
        <p:txBody>
          <a:bodyPr>
            <a:normAutofit/>
          </a:bodyPr>
          <a:lstStyle/>
          <a:p>
            <a:pPr algn="r"/>
            <a:r>
              <a:rPr lang="de-DE">
                <a:solidFill>
                  <a:schemeClr val="bg1"/>
                </a:solidFill>
              </a:rPr>
              <a:t>Vorstellungspräsentation Tag der offenen Tür 2020</a:t>
            </a:r>
          </a:p>
        </p:txBody>
      </p:sp>
    </p:spTree>
    <p:extLst>
      <p:ext uri="{BB962C8B-B14F-4D97-AF65-F5344CB8AC3E}">
        <p14:creationId xmlns:p14="http://schemas.microsoft.com/office/powerpoint/2010/main" val="215848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568E2D-107B-4F44-8A62-7D14E16F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Polyvalenter </a:t>
            </a:r>
            <a:r>
              <a:rPr lang="de-DE" dirty="0" err="1"/>
              <a:t>bachelor</a:t>
            </a:r>
            <a:r>
              <a:rPr lang="de-DE" dirty="0"/>
              <a:t>: </a:t>
            </a:r>
            <a:r>
              <a:rPr lang="de-DE" dirty="0" err="1"/>
              <a:t>INhalte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A6BF5A-FBD7-DB48-9BAB-2D22B29E8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Grundlagenbereich</a:t>
            </a:r>
            <a:r>
              <a:rPr lang="de-DE" dirty="0"/>
              <a:t>: Methoden, Datenanalyse, Grundlagen der Diagnostik, </a:t>
            </a:r>
            <a:r>
              <a:rPr lang="de-DE" dirty="0" err="1"/>
              <a:t>Empiriepraktikum</a:t>
            </a:r>
            <a:r>
              <a:rPr lang="de-DE" dirty="0"/>
              <a:t> (Durchführen eines Forschungsprojektes in Gruppenarbeit), Allgemeine Psychologie, Intra- und Interpersonelle Aspekte (Persönlichkeitspsychologie, Sozialpsychologie, Entwicklungspsychologie)</a:t>
            </a:r>
          </a:p>
          <a:p>
            <a:r>
              <a:rPr lang="de-DE" b="1" dirty="0"/>
              <a:t>Anwendungsbereich</a:t>
            </a:r>
            <a:r>
              <a:rPr lang="de-DE" dirty="0"/>
              <a:t>: Klinische Psychologie und klinische Neuropsychologie,  Arbeits- und Organisationspsychologie, Diagnostik, Pädagogische Psychologie </a:t>
            </a:r>
          </a:p>
          <a:p>
            <a:r>
              <a:rPr lang="de-DE" b="1" dirty="0"/>
              <a:t>Nebenfach </a:t>
            </a:r>
          </a:p>
          <a:p>
            <a:r>
              <a:rPr lang="de-DE" b="1" dirty="0"/>
              <a:t>Praktikum </a:t>
            </a:r>
          </a:p>
          <a:p>
            <a:r>
              <a:rPr lang="de-DE" b="1" dirty="0"/>
              <a:t>Bachelorarbeit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2871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Metall, groß enthält.&#10;&#10;Automatisch generierte Beschreibung">
            <a:extLst>
              <a:ext uri="{FF2B5EF4-FFF2-40B4-BE49-F238E27FC236}">
                <a16:creationId xmlns:a16="http://schemas.microsoft.com/office/drawing/2014/main" id="{167F84EB-D719-6A44-92A8-3A90AF8E2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-209559" y="0"/>
            <a:ext cx="12611118" cy="755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2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4A0C3-6CAF-0144-883F-9AB3636A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Bachelorstudium mit Studium der Psychotherapie: </a:t>
            </a:r>
            <a:r>
              <a:rPr lang="de-DE" dirty="0" err="1"/>
              <a:t>INhalte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E27F6A-63B9-C74A-9FAD-75F21276E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Regelstudienzeit: 6 Semester; Abschluss: </a:t>
            </a:r>
            <a:r>
              <a:rPr lang="de-DE" dirty="0" err="1"/>
              <a:t>Bachlor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Science</a:t>
            </a:r>
            <a:br>
              <a:rPr lang="de-DE" dirty="0"/>
            </a:br>
            <a:r>
              <a:rPr lang="de-DE" dirty="0"/>
              <a:t>Besonderheit: Qualifikation zum Masterstudiengang Psychotherapie</a:t>
            </a:r>
          </a:p>
          <a:p>
            <a:r>
              <a:rPr lang="de-DE" b="1" dirty="0"/>
              <a:t>Grundlagenbereich</a:t>
            </a:r>
            <a:r>
              <a:rPr lang="de-DE" dirty="0"/>
              <a:t>: Methoden, Datenanalyse, Grundlagen der Diagnostik, </a:t>
            </a:r>
            <a:r>
              <a:rPr lang="de-DE" dirty="0" err="1"/>
              <a:t>Empiriepraktikum</a:t>
            </a:r>
            <a:r>
              <a:rPr lang="de-DE" dirty="0"/>
              <a:t> (Durchführen eines Forschungsprojektes in Gruppenarbeit), Allgemeine Psychologie, Intra- und Interpersonelle Aspekte (Persönlichkeitspsychologie, Sozialpsychologie, Entwicklungspsychologie)</a:t>
            </a:r>
          </a:p>
          <a:p>
            <a:r>
              <a:rPr lang="de-DE" b="1" dirty="0"/>
              <a:t>Anwendungsbereich: </a:t>
            </a:r>
            <a:r>
              <a:rPr lang="de-DE" dirty="0"/>
              <a:t>Klinische Psychologie,  Arbeitspsychologie, Neuropsychologie, Diagnostik, Pädagogische Psychologie, Verfahrenslehre, Grundlagen der Medizin und der Pharmakologie  </a:t>
            </a:r>
          </a:p>
          <a:p>
            <a:r>
              <a:rPr lang="de-DE" b="1" dirty="0"/>
              <a:t>Praktikum: </a:t>
            </a:r>
            <a:r>
              <a:rPr lang="de-DE" dirty="0"/>
              <a:t>Berufsqualifizierende Tätigkeit I</a:t>
            </a:r>
          </a:p>
          <a:p>
            <a:r>
              <a:rPr lang="de-DE" b="1" dirty="0"/>
              <a:t>Bachelorarbeit </a:t>
            </a:r>
          </a:p>
        </p:txBody>
      </p:sp>
    </p:spTree>
    <p:extLst>
      <p:ext uri="{BB962C8B-B14F-4D97-AF65-F5344CB8AC3E}">
        <p14:creationId xmlns:p14="http://schemas.microsoft.com/office/powerpoint/2010/main" val="3219571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Metall, groß, Seite, viele enthält.&#10;&#10;Automatisch generierte Beschreibung">
            <a:extLst>
              <a:ext uri="{FF2B5EF4-FFF2-40B4-BE49-F238E27FC236}">
                <a16:creationId xmlns:a16="http://schemas.microsoft.com/office/drawing/2014/main" id="{67C40050-C5B1-B34C-B1BE-704086510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462"/>
          <a:stretch/>
        </p:blipFill>
        <p:spPr>
          <a:xfrm>
            <a:off x="0" y="0"/>
            <a:ext cx="12044855" cy="67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6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2DF4EF-1CED-3548-8B12-E1AD95F9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20010"/>
            <a:ext cx="3415288" cy="3212654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Die Fachschaft</a:t>
            </a:r>
            <a:br>
              <a:rPr lang="en-US" sz="3200">
                <a:solidFill>
                  <a:schemeClr val="bg1"/>
                </a:solidFill>
              </a:rPr>
            </a:b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5" name="Inhaltsplatzhalter 4" descr="Ein Bild, das Gebäude, Gras, Person, darstellend enthält.&#10;&#10;Automatisch generierte Beschreibung">
            <a:extLst>
              <a:ext uri="{FF2B5EF4-FFF2-40B4-BE49-F238E27FC236}">
                <a16:creationId xmlns:a16="http://schemas.microsoft.com/office/drawing/2014/main" id="{F7DB4D8E-0CC7-4C41-96A5-0CB054ACA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17" r="13316" b="-1"/>
          <a:stretch/>
        </p:blipFill>
        <p:spPr>
          <a:xfrm>
            <a:off x="4654297" y="10"/>
            <a:ext cx="7537702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60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E0E02-CA67-9445-9EF0-BA731B8D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sind Wir?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9361A7-3EB4-3B4E-8847-B16F5CCF7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Zur Zeit ca. 24 Mitglieder </a:t>
            </a:r>
          </a:p>
          <a:p>
            <a:r>
              <a:rPr lang="de-DE" dirty="0"/>
              <a:t>Gewählte Mitglieder (Stimmrecht in Wahlen) und Freiwillige</a:t>
            </a:r>
          </a:p>
          <a:p>
            <a:r>
              <a:rPr lang="de-DE" dirty="0"/>
              <a:t>Wahlen zum </a:t>
            </a:r>
            <a:r>
              <a:rPr lang="de-DE" dirty="0" err="1"/>
              <a:t>Fachschaftsrat</a:t>
            </a:r>
            <a:r>
              <a:rPr lang="de-DE" dirty="0"/>
              <a:t> 1x pro Jahr </a:t>
            </a:r>
          </a:p>
          <a:p>
            <a:r>
              <a:rPr lang="de-DE" dirty="0"/>
              <a:t>Regelmäßige Treffen 1x pro Woche, zwischendurch Sondertreffen für weitere Planungen </a:t>
            </a:r>
          </a:p>
          <a:p>
            <a:r>
              <a:rPr lang="de-DE" dirty="0"/>
              <a:t>Neue Mitglieder sind immer willkommen, man kann schon ab dem 1. Semester dabei sein!</a:t>
            </a:r>
          </a:p>
          <a:p>
            <a:r>
              <a:rPr lang="de-DE" dirty="0"/>
              <a:t>Kontakt: </a:t>
            </a:r>
          </a:p>
          <a:p>
            <a:pPr lvl="1"/>
            <a:r>
              <a:rPr lang="de-DE" dirty="0"/>
              <a:t>Facebook (</a:t>
            </a:r>
            <a:r>
              <a:rPr lang="de-DE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Fachschaft Psychologie Uni Saarland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Hompage</a:t>
            </a:r>
            <a:r>
              <a:rPr lang="de-DE" dirty="0"/>
              <a:t> (https://</a:t>
            </a:r>
            <a:r>
              <a:rPr lang="de-DE" dirty="0" err="1"/>
              <a:t>fachschaftpsychologieunisaarland.wordpress.com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E-Mail (</a:t>
            </a:r>
            <a:r>
              <a:rPr lang="de-DE" dirty="0" err="1"/>
              <a:t>psycho.fsr.saarbruecken@gmail.com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927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AE94F-44A4-5F45-9A8A-F39DB7CF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Unsere Aufgaben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DEAEF69B-202D-4329-B19B-50EFA5ECCF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596152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815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C014E-2AD6-7A40-9283-B66D1E89D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Regelmäßige  Veranstaltungen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41D6E8-91FC-AD4C-96D6-90BFEAF27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Orientierungswoche für Erstsemester </a:t>
            </a:r>
          </a:p>
          <a:p>
            <a:r>
              <a:rPr lang="de-DE" dirty="0" err="1"/>
              <a:t>Erstifahrt</a:t>
            </a:r>
            <a:r>
              <a:rPr lang="de-DE" dirty="0"/>
              <a:t> </a:t>
            </a:r>
          </a:p>
          <a:p>
            <a:r>
              <a:rPr lang="de-DE" dirty="0"/>
              <a:t>Psychoadvent </a:t>
            </a:r>
          </a:p>
          <a:p>
            <a:r>
              <a:rPr lang="de-DE" dirty="0"/>
              <a:t>Informationsveranstaltungen zu Praktika, Masterstudiengang und Psychotherapie-Ausbildung </a:t>
            </a:r>
          </a:p>
          <a:p>
            <a:r>
              <a:rPr lang="de-DE" dirty="0"/>
              <a:t>Institutsgrillfest </a:t>
            </a:r>
          </a:p>
          <a:p>
            <a:r>
              <a:rPr lang="de-DE" dirty="0"/>
              <a:t>Psychoparty im Blau</a:t>
            </a:r>
          </a:p>
        </p:txBody>
      </p:sp>
      <p:sp>
        <p:nvSpPr>
          <p:cNvPr id="4" name="AutoShape 2" descr="Bild von iOS">
            <a:hlinkClick r:id="rId2"/>
            <a:extLst>
              <a:ext uri="{FF2B5EF4-FFF2-40B4-BE49-F238E27FC236}">
                <a16:creationId xmlns:a16="http://schemas.microsoft.com/office/drawing/2014/main" id="{D2D2D3D4-B443-B444-8E78-22F8F25523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25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E25E6-F0A6-0540-B4FD-D8C485D63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Veranstaltungshighlights 2019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39C66B-8436-104A-84E2-CAD338706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Vorträge zur Psychoanalyse </a:t>
            </a:r>
          </a:p>
          <a:p>
            <a:r>
              <a:rPr lang="de-DE" dirty="0"/>
              <a:t>Vortrag Umweltpsychologie</a:t>
            </a:r>
          </a:p>
          <a:p>
            <a:r>
              <a:rPr lang="de-DE" dirty="0"/>
              <a:t>Vortrag zur motivierenden Gesprächsführung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730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Person, draußen, Gebäude, Gruppe enthält.&#10;&#10;Automatisch generierte Beschreibung">
            <a:extLst>
              <a:ext uri="{FF2B5EF4-FFF2-40B4-BE49-F238E27FC236}">
                <a16:creationId xmlns:a16="http://schemas.microsoft.com/office/drawing/2014/main" id="{776A2425-4570-3D47-A90F-01D0745C1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1212"/>
          <a:stretch/>
        </p:blipFill>
        <p:spPr>
          <a:xfrm>
            <a:off x="6887045" y="10"/>
            <a:ext cx="4661488" cy="3104198"/>
          </a:xfrm>
          <a:prstGeom prst="rect">
            <a:avLst/>
          </a:prstGeom>
        </p:spPr>
      </p:pic>
      <p:pic>
        <p:nvPicPr>
          <p:cNvPr id="5" name="Grafik 4" descr="Ein Bild, das draußen, Person, Tisch, Personen enthält.&#10;&#10;Automatisch generierte Beschreibung">
            <a:extLst>
              <a:ext uri="{FF2B5EF4-FFF2-40B4-BE49-F238E27FC236}">
                <a16:creationId xmlns:a16="http://schemas.microsoft.com/office/drawing/2014/main" id="{CA24DD7A-8BC7-B346-A361-1EE7852B85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71" r="-1" b="1070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9" name="Grafik 8" descr="Ein Bild, das Person, drinnen, darstellend, stehend enthält.&#10;&#10;Automatisch generierte Beschreibung">
            <a:extLst>
              <a:ext uri="{FF2B5EF4-FFF2-40B4-BE49-F238E27FC236}">
                <a16:creationId xmlns:a16="http://schemas.microsoft.com/office/drawing/2014/main" id="{1C18997C-3B08-1E44-8CAA-B5D338E243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3454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5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E1E0B-4F78-7C48-8B71-9FC97DED6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sz="48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Vorstellung des Studiengangs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24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0137B-2AB1-BC4E-A02D-4BDB3B80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Polyvalenter Bachelor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C66762-6CBF-E04C-A6A8-C01331E37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Regelstudienzeit: 6 Semester</a:t>
            </a:r>
          </a:p>
          <a:p>
            <a:r>
              <a:rPr lang="de-DE" dirty="0"/>
              <a:t>Abschluss: Bachelor </a:t>
            </a:r>
            <a:r>
              <a:rPr lang="de-DE" dirty="0" err="1"/>
              <a:t>of</a:t>
            </a:r>
            <a:r>
              <a:rPr lang="de-DE" dirty="0"/>
              <a:t> Science </a:t>
            </a:r>
          </a:p>
          <a:p>
            <a:r>
              <a:rPr lang="de-DE" dirty="0"/>
              <a:t>Je nach gewählten Seminaren entweder verschiedene Anwendungsschwerpunkte oder Fokus auf Psychotherapie </a:t>
            </a:r>
          </a:p>
          <a:p>
            <a:endParaRPr lang="de-DE" b="1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179149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Macintosh PowerPoint</Application>
  <PresentationFormat>Breitbild</PresentationFormat>
  <Paragraphs>47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Paket</vt:lpstr>
      <vt:lpstr>Fachschaft Psychologie  Universität des Saarlandes</vt:lpstr>
      <vt:lpstr>Die Fachschaft </vt:lpstr>
      <vt:lpstr>Wer sind Wir? </vt:lpstr>
      <vt:lpstr>Unsere Aufgaben</vt:lpstr>
      <vt:lpstr>Regelmäßige  Veranstaltungen</vt:lpstr>
      <vt:lpstr>Veranstaltungshighlights 2019</vt:lpstr>
      <vt:lpstr>PowerPoint-Präsentation</vt:lpstr>
      <vt:lpstr>Vorstellung des Studiengangs</vt:lpstr>
      <vt:lpstr>Polyvalenter Bachelor </vt:lpstr>
      <vt:lpstr>Polyvalenter bachelor: INhalte</vt:lpstr>
      <vt:lpstr>PowerPoint-Präsentation</vt:lpstr>
      <vt:lpstr>Bachelorstudium mit Studium der Psychotherapie: INhalte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Fachschaft Psychologie  Universität des Saarlandes</dc:title>
  <dc:creator>LY Schmidt</dc:creator>
  <cp:lastModifiedBy>LY Schmidt</cp:lastModifiedBy>
  <cp:revision>1</cp:revision>
  <dcterms:created xsi:type="dcterms:W3CDTF">2020-05-30T10:02:37Z</dcterms:created>
  <dcterms:modified xsi:type="dcterms:W3CDTF">2020-05-30T10:02:51Z</dcterms:modified>
</cp:coreProperties>
</file>