
<file path=[Content_Types].xml><?xml version="1.0" encoding="utf-8"?>
<Types xmlns="http://schemas.openxmlformats.org/package/2006/content-types">
  <Default Extension="png" ContentType="image/png"/>
  <Default Extension="svg" ContentType="image/svg+xml"/>
  <Default Extension="tmp" ContentType="image/png"/>
  <Default Extension="emf" ContentType="image/x-e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handoutMasterIdLst>
    <p:handoutMasterId r:id="rId36"/>
  </p:handoutMasterIdLst>
  <p:sldIdLst>
    <p:sldId id="256" r:id="rId2"/>
    <p:sldId id="257" r:id="rId3"/>
    <p:sldId id="369" r:id="rId4"/>
    <p:sldId id="259" r:id="rId5"/>
    <p:sldId id="370" r:id="rId6"/>
    <p:sldId id="371" r:id="rId7"/>
    <p:sldId id="372" r:id="rId8"/>
    <p:sldId id="446" r:id="rId9"/>
    <p:sldId id="376" r:id="rId10"/>
    <p:sldId id="377" r:id="rId11"/>
    <p:sldId id="336" r:id="rId12"/>
    <p:sldId id="334" r:id="rId13"/>
    <p:sldId id="348" r:id="rId14"/>
    <p:sldId id="351" r:id="rId15"/>
    <p:sldId id="353" r:id="rId16"/>
    <p:sldId id="397" r:id="rId17"/>
    <p:sldId id="398" r:id="rId18"/>
    <p:sldId id="399" r:id="rId19"/>
    <p:sldId id="400" r:id="rId20"/>
    <p:sldId id="401" r:id="rId21"/>
    <p:sldId id="402" r:id="rId22"/>
    <p:sldId id="403" r:id="rId23"/>
    <p:sldId id="383" r:id="rId24"/>
    <p:sldId id="449" r:id="rId25"/>
    <p:sldId id="416" r:id="rId26"/>
    <p:sldId id="445" r:id="rId27"/>
    <p:sldId id="426" r:id="rId28"/>
    <p:sldId id="439" r:id="rId29"/>
    <p:sldId id="428" r:id="rId30"/>
    <p:sldId id="405" r:id="rId31"/>
    <p:sldId id="404" r:id="rId32"/>
    <p:sldId id="406" r:id="rId33"/>
    <p:sldId id="448" r:id="rId3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ian KRIEGER" initials="FK" lastIdx="2" clrIdx="0">
    <p:extLst>
      <p:ext uri="{19B8F6BF-5375-455C-9EA6-DF929625EA0E}">
        <p15:presenceInfo xmlns:p15="http://schemas.microsoft.com/office/powerpoint/2012/main" userId="S::florian.krieger@uni.lu::b01f4814-10f6-4a73-8c64-8e7f6bd3723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9BD5"/>
    <a:srgbClr val="FFFFFF"/>
    <a:srgbClr val="F0EBDC"/>
    <a:srgbClr val="E3C9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aj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824" autoAdjust="0"/>
    <p:restoredTop sz="80435" autoAdjust="0"/>
  </p:normalViewPr>
  <p:slideViewPr>
    <p:cSldViewPr snapToGrid="0" snapToObjects="1">
      <p:cViewPr varScale="1">
        <p:scale>
          <a:sx n="39" d="100"/>
          <a:sy n="39" d="100"/>
        </p:scale>
        <p:origin x="1360" y="168"/>
      </p:cViewPr>
      <p:guideLst/>
    </p:cSldViewPr>
  </p:slideViewPr>
  <p:outlineViewPr>
    <p:cViewPr>
      <p:scale>
        <a:sx n="33" d="100"/>
        <a:sy n="33" d="100"/>
      </p:scale>
      <p:origin x="0" y="-1152"/>
    </p:cViewPr>
  </p:outlineViewPr>
  <p:notesTextViewPr>
    <p:cViewPr>
      <p:scale>
        <a:sx n="1" d="1"/>
        <a:sy n="1" d="1"/>
      </p:scale>
      <p:origin x="0" y="0"/>
    </p:cViewPr>
  </p:notesTextViewPr>
  <p:sorterViewPr>
    <p:cViewPr>
      <p:scale>
        <a:sx n="70" d="100"/>
        <a:sy n="70" d="100"/>
      </p:scale>
      <p:origin x="0" y="0"/>
    </p:cViewPr>
  </p:sorterViewPr>
  <p:notesViewPr>
    <p:cSldViewPr snapToGrid="0" snapToObject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AB877E-7E9D-1349-BAA9-C1B605B9BD8B}"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GB"/>
        </a:p>
      </dgm:t>
    </dgm:pt>
    <dgm:pt modelId="{F2375D40-3913-2A42-ADF4-74AC8B553007}">
      <dgm:prSet phldrT="[Text]" custT="1"/>
      <dgm:spPr>
        <a:solidFill>
          <a:srgbClr val="5C9BD5"/>
        </a:solidFill>
        <a:ln>
          <a:solidFill>
            <a:srgbClr val="5C9BD5"/>
          </a:solidFill>
        </a:ln>
      </dgm:spPr>
      <dgm:t>
        <a:bodyPr/>
        <a:lstStyle/>
        <a:p>
          <a:pPr algn="ctr"/>
          <a:r>
            <a:rPr lang="de-DE" sz="4800" b="1" noProof="0" dirty="0">
              <a:solidFill>
                <a:schemeClr val="bg1"/>
              </a:solidFill>
              <a:latin typeface="+mj-lt"/>
            </a:rPr>
            <a:t>Bildungsplanung</a:t>
          </a:r>
          <a:endParaRPr lang="de-DE" sz="5100" b="1" noProof="0" dirty="0">
            <a:solidFill>
              <a:schemeClr val="bg1"/>
            </a:solidFill>
            <a:latin typeface="+mj-lt"/>
          </a:endParaRPr>
        </a:p>
      </dgm:t>
    </dgm:pt>
    <dgm:pt modelId="{80DB9BE4-A64C-2E45-A0D0-34F9EC5DEA74}" type="parTrans" cxnId="{A2FB82D0-6818-2043-8919-0566827E15F8}">
      <dgm:prSet/>
      <dgm:spPr/>
      <dgm:t>
        <a:bodyPr/>
        <a:lstStyle/>
        <a:p>
          <a:endParaRPr lang="de-DE" noProof="0" dirty="0">
            <a:solidFill>
              <a:schemeClr val="bg2"/>
            </a:solidFill>
            <a:latin typeface="+mj-lt"/>
          </a:endParaRPr>
        </a:p>
      </dgm:t>
    </dgm:pt>
    <dgm:pt modelId="{C047837A-7508-8346-95D5-B2AE62862EC8}" type="sibTrans" cxnId="{A2FB82D0-6818-2043-8919-0566827E15F8}">
      <dgm:prSet/>
      <dgm:spPr/>
      <dgm:t>
        <a:bodyPr/>
        <a:lstStyle/>
        <a:p>
          <a:endParaRPr lang="de-DE" noProof="0" dirty="0">
            <a:solidFill>
              <a:schemeClr val="bg2"/>
            </a:solidFill>
            <a:latin typeface="+mj-lt"/>
          </a:endParaRPr>
        </a:p>
      </dgm:t>
    </dgm:pt>
    <dgm:pt modelId="{094B393C-41C5-0C46-ACE9-DD4B33201567}">
      <dgm:prSet phldrT="[Text]"/>
      <dgm:spPr>
        <a:solidFill>
          <a:schemeClr val="bg1">
            <a:alpha val="18000"/>
          </a:schemeClr>
        </a:solidFill>
        <a:ln>
          <a:solidFill>
            <a:srgbClr val="5C9BD5">
              <a:alpha val="90000"/>
            </a:srgbClr>
          </a:solidFill>
        </a:ln>
      </dgm:spPr>
      <dgm:t>
        <a:bodyPr/>
        <a:lstStyle/>
        <a:p>
          <a:r>
            <a:rPr lang="de-DE" b="0" i="0" baseline="0" noProof="0" dirty="0">
              <a:solidFill>
                <a:schemeClr val="bg2"/>
              </a:solidFill>
              <a:latin typeface="+mj-lt"/>
            </a:rPr>
            <a:t>„Steuerungswissen für bildungspolitische Entscheidungen“</a:t>
          </a:r>
          <a:endParaRPr lang="de-DE" noProof="0" dirty="0">
            <a:solidFill>
              <a:schemeClr val="bg2"/>
            </a:solidFill>
            <a:latin typeface="+mj-lt"/>
          </a:endParaRPr>
        </a:p>
      </dgm:t>
    </dgm:pt>
    <dgm:pt modelId="{B4EB4645-2D2A-FB4C-8082-607534BEC50F}" type="parTrans" cxnId="{9DDF0F88-0221-2249-8BAD-62C1069C39A7}">
      <dgm:prSet/>
      <dgm:spPr/>
      <dgm:t>
        <a:bodyPr/>
        <a:lstStyle/>
        <a:p>
          <a:endParaRPr lang="de-DE" noProof="0" dirty="0">
            <a:solidFill>
              <a:schemeClr val="bg2"/>
            </a:solidFill>
            <a:latin typeface="+mj-lt"/>
          </a:endParaRPr>
        </a:p>
      </dgm:t>
    </dgm:pt>
    <dgm:pt modelId="{6287F263-DC71-184C-A3E9-8E6C34E60234}" type="sibTrans" cxnId="{9DDF0F88-0221-2249-8BAD-62C1069C39A7}">
      <dgm:prSet/>
      <dgm:spPr/>
      <dgm:t>
        <a:bodyPr/>
        <a:lstStyle/>
        <a:p>
          <a:endParaRPr lang="de-DE" noProof="0" dirty="0">
            <a:solidFill>
              <a:schemeClr val="bg2"/>
            </a:solidFill>
            <a:latin typeface="+mj-lt"/>
          </a:endParaRPr>
        </a:p>
      </dgm:t>
    </dgm:pt>
    <dgm:pt modelId="{0E475C37-6620-8845-8DA4-C221DB389AAC}">
      <dgm:prSet phldrT="[Text]"/>
      <dgm:spPr>
        <a:solidFill>
          <a:schemeClr val="bg1">
            <a:alpha val="18000"/>
          </a:schemeClr>
        </a:solidFill>
        <a:ln>
          <a:solidFill>
            <a:srgbClr val="5C9BD5">
              <a:alpha val="90000"/>
            </a:srgbClr>
          </a:solidFill>
        </a:ln>
      </dgm:spPr>
      <dgm:t>
        <a:bodyPr/>
        <a:lstStyle/>
        <a:p>
          <a:r>
            <a:rPr lang="de-DE" b="0" i="0" baseline="0" noProof="0" dirty="0">
              <a:solidFill>
                <a:schemeClr val="bg2"/>
              </a:solidFill>
              <a:latin typeface="+mj-lt"/>
            </a:rPr>
            <a:t>pädagogische Ziele sekundär</a:t>
          </a:r>
          <a:endParaRPr lang="de-DE" noProof="0" dirty="0">
            <a:solidFill>
              <a:schemeClr val="bg2"/>
            </a:solidFill>
            <a:latin typeface="+mj-lt"/>
          </a:endParaRPr>
        </a:p>
      </dgm:t>
    </dgm:pt>
    <dgm:pt modelId="{87701FF5-CD20-9B4B-8DB7-264AF9D998A6}" type="parTrans" cxnId="{FC506C3F-6A00-3E45-8483-01FC258E1684}">
      <dgm:prSet/>
      <dgm:spPr/>
      <dgm:t>
        <a:bodyPr/>
        <a:lstStyle/>
        <a:p>
          <a:endParaRPr lang="de-DE" noProof="0" dirty="0">
            <a:solidFill>
              <a:schemeClr val="bg2"/>
            </a:solidFill>
            <a:latin typeface="+mj-lt"/>
          </a:endParaRPr>
        </a:p>
      </dgm:t>
    </dgm:pt>
    <dgm:pt modelId="{F604F5D5-E853-DE42-9B86-20FF7E27C191}" type="sibTrans" cxnId="{FC506C3F-6A00-3E45-8483-01FC258E1684}">
      <dgm:prSet/>
      <dgm:spPr/>
      <dgm:t>
        <a:bodyPr/>
        <a:lstStyle/>
        <a:p>
          <a:endParaRPr lang="de-DE" noProof="0" dirty="0">
            <a:solidFill>
              <a:schemeClr val="bg2"/>
            </a:solidFill>
            <a:latin typeface="+mj-lt"/>
          </a:endParaRPr>
        </a:p>
      </dgm:t>
    </dgm:pt>
    <dgm:pt modelId="{0176D1C8-8E47-A447-932B-FB106FB33398}">
      <dgm:prSet phldrT="[Text]" custT="1"/>
      <dgm:spPr>
        <a:solidFill>
          <a:srgbClr val="5C9BD5"/>
        </a:solidFill>
        <a:ln>
          <a:solidFill>
            <a:srgbClr val="5C9BD5"/>
          </a:solidFill>
        </a:ln>
      </dgm:spPr>
      <dgm:t>
        <a:bodyPr/>
        <a:lstStyle/>
        <a:p>
          <a:pPr algn="ctr"/>
          <a:r>
            <a:rPr lang="de-DE" sz="4800" b="1" noProof="0" dirty="0">
              <a:solidFill>
                <a:schemeClr val="bg1"/>
              </a:solidFill>
              <a:latin typeface="+mj-lt"/>
            </a:rPr>
            <a:t>Rechenschaftspflicht</a:t>
          </a:r>
          <a:endParaRPr lang="de-DE" sz="5100" b="1" noProof="0" dirty="0">
            <a:solidFill>
              <a:schemeClr val="bg1"/>
            </a:solidFill>
            <a:latin typeface="+mj-lt"/>
          </a:endParaRPr>
        </a:p>
      </dgm:t>
    </dgm:pt>
    <dgm:pt modelId="{4BB2B52C-FFE4-3A4F-83DA-E6420E4C823B}" type="parTrans" cxnId="{50A24817-4926-EC41-A509-A79587B07B17}">
      <dgm:prSet/>
      <dgm:spPr/>
      <dgm:t>
        <a:bodyPr/>
        <a:lstStyle/>
        <a:p>
          <a:endParaRPr lang="de-DE" noProof="0" dirty="0">
            <a:solidFill>
              <a:schemeClr val="bg2"/>
            </a:solidFill>
            <a:latin typeface="+mj-lt"/>
          </a:endParaRPr>
        </a:p>
      </dgm:t>
    </dgm:pt>
    <dgm:pt modelId="{7AC3D477-1A32-CE46-9842-3246C3E40A84}" type="sibTrans" cxnId="{50A24817-4926-EC41-A509-A79587B07B17}">
      <dgm:prSet/>
      <dgm:spPr/>
      <dgm:t>
        <a:bodyPr/>
        <a:lstStyle/>
        <a:p>
          <a:endParaRPr lang="de-DE" noProof="0" dirty="0">
            <a:solidFill>
              <a:schemeClr val="bg2"/>
            </a:solidFill>
            <a:latin typeface="+mj-lt"/>
          </a:endParaRPr>
        </a:p>
      </dgm:t>
    </dgm:pt>
    <dgm:pt modelId="{716E6FB9-FB57-4743-9C6B-D8165A978D1F}">
      <dgm:prSet phldrT="[Text]"/>
      <dgm:spPr>
        <a:solidFill>
          <a:schemeClr val="bg1">
            <a:alpha val="18000"/>
          </a:schemeClr>
        </a:solidFill>
        <a:ln>
          <a:solidFill>
            <a:srgbClr val="5C9BD5">
              <a:alpha val="90000"/>
            </a:srgbClr>
          </a:solidFill>
        </a:ln>
      </dgm:spPr>
      <dgm:t>
        <a:bodyPr/>
        <a:lstStyle/>
        <a:p>
          <a:r>
            <a:rPr lang="de-DE" b="0" i="0" baseline="0" noProof="0" dirty="0">
              <a:solidFill>
                <a:schemeClr val="bg2"/>
              </a:solidFill>
              <a:latin typeface="+mj-lt"/>
            </a:rPr>
            <a:t>Bewertungsmaßstäbe durch Vergleich</a:t>
          </a:r>
          <a:endParaRPr lang="de-DE" noProof="0" dirty="0">
            <a:solidFill>
              <a:schemeClr val="bg2"/>
            </a:solidFill>
            <a:latin typeface="+mj-lt"/>
          </a:endParaRPr>
        </a:p>
      </dgm:t>
    </dgm:pt>
    <dgm:pt modelId="{2ADAACB8-65F9-604F-8F96-56E766181B48}" type="parTrans" cxnId="{EAA1FFB3-B358-5A48-B51B-8FB37E814776}">
      <dgm:prSet/>
      <dgm:spPr/>
      <dgm:t>
        <a:bodyPr/>
        <a:lstStyle/>
        <a:p>
          <a:endParaRPr lang="de-DE" noProof="0" dirty="0">
            <a:solidFill>
              <a:schemeClr val="bg2"/>
            </a:solidFill>
            <a:latin typeface="+mj-lt"/>
          </a:endParaRPr>
        </a:p>
      </dgm:t>
    </dgm:pt>
    <dgm:pt modelId="{882422A8-1737-794E-AEB9-3CEDBD0DEF99}" type="sibTrans" cxnId="{EAA1FFB3-B358-5A48-B51B-8FB37E814776}">
      <dgm:prSet/>
      <dgm:spPr/>
      <dgm:t>
        <a:bodyPr/>
        <a:lstStyle/>
        <a:p>
          <a:endParaRPr lang="de-DE" noProof="0" dirty="0">
            <a:solidFill>
              <a:schemeClr val="bg2"/>
            </a:solidFill>
            <a:latin typeface="+mj-lt"/>
          </a:endParaRPr>
        </a:p>
      </dgm:t>
    </dgm:pt>
    <dgm:pt modelId="{1CA7309D-2BEB-4740-930D-909C44715EC4}">
      <dgm:prSet phldrT="[Text]"/>
      <dgm:spPr>
        <a:solidFill>
          <a:schemeClr val="bg1">
            <a:alpha val="18000"/>
          </a:schemeClr>
        </a:solidFill>
        <a:ln>
          <a:solidFill>
            <a:srgbClr val="5C9BD5">
              <a:alpha val="90000"/>
            </a:srgbClr>
          </a:solidFill>
        </a:ln>
      </dgm:spPr>
      <dgm:t>
        <a:bodyPr/>
        <a:lstStyle/>
        <a:p>
          <a:r>
            <a:rPr lang="de-DE" b="0" i="0" baseline="0" noProof="0" dirty="0">
              <a:solidFill>
                <a:schemeClr val="bg2"/>
              </a:solidFill>
              <a:latin typeface="+mj-lt"/>
            </a:rPr>
            <a:t>Stärken und Schwächen im Vergleich zu anderen Staaten und Gruppen (</a:t>
          </a:r>
          <a:r>
            <a:rPr lang="de-DE" b="0" i="0" baseline="0" noProof="0" dirty="0" err="1">
              <a:solidFill>
                <a:schemeClr val="bg2"/>
              </a:solidFill>
              <a:latin typeface="+mj-lt"/>
            </a:rPr>
            <a:t>Benchmarkingfunktion</a:t>
          </a:r>
          <a:r>
            <a:rPr lang="de-DE" b="0" i="0" baseline="0" noProof="0" dirty="0">
              <a:solidFill>
                <a:schemeClr val="bg2"/>
              </a:solidFill>
              <a:latin typeface="+mj-lt"/>
            </a:rPr>
            <a:t>)</a:t>
          </a:r>
          <a:endParaRPr lang="de-DE" noProof="0" dirty="0">
            <a:solidFill>
              <a:schemeClr val="bg2"/>
            </a:solidFill>
            <a:latin typeface="+mj-lt"/>
          </a:endParaRPr>
        </a:p>
      </dgm:t>
    </dgm:pt>
    <dgm:pt modelId="{F1B4D626-5E96-564A-8F9E-68268BABDA4E}" type="parTrans" cxnId="{1712F738-2225-EE4B-AE42-A948DB05829C}">
      <dgm:prSet/>
      <dgm:spPr/>
      <dgm:t>
        <a:bodyPr/>
        <a:lstStyle/>
        <a:p>
          <a:endParaRPr lang="de-DE" noProof="0" dirty="0">
            <a:solidFill>
              <a:schemeClr val="bg2"/>
            </a:solidFill>
            <a:latin typeface="+mj-lt"/>
          </a:endParaRPr>
        </a:p>
      </dgm:t>
    </dgm:pt>
    <dgm:pt modelId="{28AB9E23-B478-2342-822C-B79204AAF936}" type="sibTrans" cxnId="{1712F738-2225-EE4B-AE42-A948DB05829C}">
      <dgm:prSet/>
      <dgm:spPr/>
      <dgm:t>
        <a:bodyPr/>
        <a:lstStyle/>
        <a:p>
          <a:endParaRPr lang="de-DE" noProof="0" dirty="0">
            <a:solidFill>
              <a:schemeClr val="bg2"/>
            </a:solidFill>
            <a:latin typeface="+mj-lt"/>
          </a:endParaRPr>
        </a:p>
      </dgm:t>
    </dgm:pt>
    <dgm:pt modelId="{23CD53E9-03D1-0549-9BFC-5E8B4595EBB5}">
      <dgm:prSet phldrT="[Text]" custT="1"/>
      <dgm:spPr>
        <a:solidFill>
          <a:srgbClr val="5C9BD5"/>
        </a:solidFill>
        <a:ln>
          <a:solidFill>
            <a:srgbClr val="5C9BD5"/>
          </a:solidFill>
        </a:ln>
      </dgm:spPr>
      <dgm:t>
        <a:bodyPr/>
        <a:lstStyle/>
        <a:p>
          <a:pPr algn="ctr"/>
          <a:r>
            <a:rPr lang="de-DE" sz="4800" b="1" noProof="0" dirty="0">
              <a:solidFill>
                <a:schemeClr val="bg1"/>
              </a:solidFill>
              <a:latin typeface="+mj-lt"/>
            </a:rPr>
            <a:t>Fairness</a:t>
          </a:r>
        </a:p>
      </dgm:t>
    </dgm:pt>
    <dgm:pt modelId="{AA9DE609-E16F-0B4B-9A12-5FB98FC62B54}" type="parTrans" cxnId="{DEF05E14-617A-1745-90E7-20E70A96EC78}">
      <dgm:prSet/>
      <dgm:spPr/>
      <dgm:t>
        <a:bodyPr/>
        <a:lstStyle/>
        <a:p>
          <a:endParaRPr lang="de-DE" noProof="0" dirty="0">
            <a:solidFill>
              <a:schemeClr val="bg2"/>
            </a:solidFill>
            <a:latin typeface="+mj-lt"/>
          </a:endParaRPr>
        </a:p>
      </dgm:t>
    </dgm:pt>
    <dgm:pt modelId="{2A5C1C26-8A59-7946-9E53-D901B5212814}" type="sibTrans" cxnId="{DEF05E14-617A-1745-90E7-20E70A96EC78}">
      <dgm:prSet/>
      <dgm:spPr/>
      <dgm:t>
        <a:bodyPr/>
        <a:lstStyle/>
        <a:p>
          <a:endParaRPr lang="de-DE" noProof="0" dirty="0">
            <a:solidFill>
              <a:schemeClr val="bg2"/>
            </a:solidFill>
            <a:latin typeface="+mj-lt"/>
          </a:endParaRPr>
        </a:p>
      </dgm:t>
    </dgm:pt>
    <dgm:pt modelId="{5C175C4C-C57D-004E-9895-9F61806B1F1B}">
      <dgm:prSet phldrT="[Text]"/>
      <dgm:spPr>
        <a:solidFill>
          <a:schemeClr val="bg1">
            <a:alpha val="18000"/>
          </a:schemeClr>
        </a:solidFill>
        <a:ln>
          <a:solidFill>
            <a:srgbClr val="5C9BD5">
              <a:alpha val="90000"/>
            </a:srgbClr>
          </a:solidFill>
        </a:ln>
      </dgm:spPr>
      <dgm:t>
        <a:bodyPr/>
        <a:lstStyle/>
        <a:p>
          <a:r>
            <a:rPr lang="de-DE" b="0" i="0" baseline="0" noProof="0" dirty="0">
              <a:solidFill>
                <a:schemeClr val="bg2"/>
              </a:solidFill>
              <a:latin typeface="+mj-lt"/>
            </a:rPr>
            <a:t>Sicherung gleicher Bildungschancen für alle</a:t>
          </a:r>
          <a:endParaRPr lang="de-DE" noProof="0" dirty="0">
            <a:solidFill>
              <a:schemeClr val="bg2"/>
            </a:solidFill>
            <a:latin typeface="+mj-lt"/>
          </a:endParaRPr>
        </a:p>
      </dgm:t>
    </dgm:pt>
    <dgm:pt modelId="{041B282E-8EBF-BC4F-9F68-42AF8628E852}" type="parTrans" cxnId="{C857F71D-5027-2E4A-B11F-69272EA2DB28}">
      <dgm:prSet/>
      <dgm:spPr/>
      <dgm:t>
        <a:bodyPr/>
        <a:lstStyle/>
        <a:p>
          <a:endParaRPr lang="de-DE" noProof="0" dirty="0">
            <a:solidFill>
              <a:schemeClr val="bg2"/>
            </a:solidFill>
            <a:latin typeface="+mj-lt"/>
          </a:endParaRPr>
        </a:p>
      </dgm:t>
    </dgm:pt>
    <dgm:pt modelId="{322D1452-40A0-EF41-9911-78565C50DF5A}" type="sibTrans" cxnId="{C857F71D-5027-2E4A-B11F-69272EA2DB28}">
      <dgm:prSet/>
      <dgm:spPr/>
      <dgm:t>
        <a:bodyPr/>
        <a:lstStyle/>
        <a:p>
          <a:endParaRPr lang="de-DE" noProof="0" dirty="0">
            <a:solidFill>
              <a:schemeClr val="bg2"/>
            </a:solidFill>
            <a:latin typeface="+mj-lt"/>
          </a:endParaRPr>
        </a:p>
      </dgm:t>
    </dgm:pt>
    <dgm:pt modelId="{EFCF00FF-E480-B64E-BBF8-BA80028168AC}">
      <dgm:prSet phldrT="[Text]"/>
      <dgm:spPr>
        <a:solidFill>
          <a:schemeClr val="bg1">
            <a:alpha val="18000"/>
          </a:schemeClr>
        </a:solidFill>
        <a:ln>
          <a:solidFill>
            <a:srgbClr val="5C9BD5">
              <a:alpha val="90000"/>
            </a:srgbClr>
          </a:solidFill>
        </a:ln>
      </dgm:spPr>
      <dgm:t>
        <a:bodyPr/>
        <a:lstStyle/>
        <a:p>
          <a:r>
            <a:rPr lang="de-DE" b="0" i="0" baseline="0" noProof="0" dirty="0">
              <a:solidFill>
                <a:schemeClr val="bg2"/>
              </a:solidFill>
              <a:latin typeface="+mj-lt"/>
            </a:rPr>
            <a:t>Aufzeigen von Ungleichheiten</a:t>
          </a:r>
          <a:endParaRPr lang="de-DE" noProof="0" dirty="0">
            <a:solidFill>
              <a:schemeClr val="bg2"/>
            </a:solidFill>
            <a:latin typeface="+mj-lt"/>
          </a:endParaRPr>
        </a:p>
      </dgm:t>
    </dgm:pt>
    <dgm:pt modelId="{F928F925-5F0F-3A4C-BEE1-BCF2A5AC4D36}" type="parTrans" cxnId="{EB8EF092-3143-1743-ABCA-FA0BF254CB8B}">
      <dgm:prSet/>
      <dgm:spPr/>
      <dgm:t>
        <a:bodyPr/>
        <a:lstStyle/>
        <a:p>
          <a:endParaRPr lang="de-DE" noProof="0" dirty="0">
            <a:solidFill>
              <a:schemeClr val="bg2"/>
            </a:solidFill>
            <a:latin typeface="+mj-lt"/>
          </a:endParaRPr>
        </a:p>
      </dgm:t>
    </dgm:pt>
    <dgm:pt modelId="{BC016987-641C-8548-BD0E-C5D9C05AB4F6}" type="sibTrans" cxnId="{EB8EF092-3143-1743-ABCA-FA0BF254CB8B}">
      <dgm:prSet/>
      <dgm:spPr/>
      <dgm:t>
        <a:bodyPr/>
        <a:lstStyle/>
        <a:p>
          <a:endParaRPr lang="de-DE" noProof="0" dirty="0">
            <a:solidFill>
              <a:schemeClr val="bg2"/>
            </a:solidFill>
            <a:latin typeface="+mj-lt"/>
          </a:endParaRPr>
        </a:p>
      </dgm:t>
    </dgm:pt>
    <dgm:pt modelId="{7D18D213-A3F7-6C45-8704-2E46D7846BE7}">
      <dgm:prSet phldrT="[Text]"/>
      <dgm:spPr>
        <a:solidFill>
          <a:schemeClr val="bg1">
            <a:alpha val="18000"/>
          </a:schemeClr>
        </a:solidFill>
        <a:ln>
          <a:solidFill>
            <a:srgbClr val="5C9BD5">
              <a:alpha val="90000"/>
            </a:srgbClr>
          </a:solidFill>
        </a:ln>
      </dgm:spPr>
      <dgm:t>
        <a:bodyPr/>
        <a:lstStyle/>
        <a:p>
          <a:r>
            <a:rPr lang="de-DE" noProof="0" dirty="0">
              <a:solidFill>
                <a:schemeClr val="bg2"/>
              </a:solidFill>
              <a:latin typeface="+mj-lt"/>
            </a:rPr>
            <a:t>repräsentative Stichprobe</a:t>
          </a:r>
        </a:p>
      </dgm:t>
    </dgm:pt>
    <dgm:pt modelId="{AA35456D-3B23-B64D-8385-EFF44ED34B17}" type="parTrans" cxnId="{E55E375A-1D2C-CE47-906F-4B6D3B6AF8DA}">
      <dgm:prSet/>
      <dgm:spPr/>
      <dgm:t>
        <a:bodyPr/>
        <a:lstStyle/>
        <a:p>
          <a:endParaRPr lang="de-DE" noProof="0" dirty="0">
            <a:solidFill>
              <a:schemeClr val="bg2"/>
            </a:solidFill>
            <a:latin typeface="+mj-lt"/>
          </a:endParaRPr>
        </a:p>
      </dgm:t>
    </dgm:pt>
    <dgm:pt modelId="{1EA65A10-C132-DC4F-9839-8FEA87D2E61A}" type="sibTrans" cxnId="{E55E375A-1D2C-CE47-906F-4B6D3B6AF8DA}">
      <dgm:prSet/>
      <dgm:spPr/>
      <dgm:t>
        <a:bodyPr/>
        <a:lstStyle/>
        <a:p>
          <a:endParaRPr lang="de-DE" noProof="0" dirty="0">
            <a:solidFill>
              <a:schemeClr val="bg2"/>
            </a:solidFill>
            <a:latin typeface="+mj-lt"/>
          </a:endParaRPr>
        </a:p>
      </dgm:t>
    </dgm:pt>
    <dgm:pt modelId="{213CF07F-3D4F-814E-91B6-56F7D955F128}">
      <dgm:prSet phldrT="[Text]"/>
      <dgm:spPr>
        <a:solidFill>
          <a:schemeClr val="bg1">
            <a:alpha val="18000"/>
          </a:schemeClr>
        </a:solidFill>
        <a:ln>
          <a:solidFill>
            <a:srgbClr val="5C9BD5">
              <a:alpha val="90000"/>
            </a:srgbClr>
          </a:solidFill>
        </a:ln>
      </dgm:spPr>
      <dgm:t>
        <a:bodyPr/>
        <a:lstStyle/>
        <a:p>
          <a:r>
            <a:rPr lang="de-DE" b="0" i="0" baseline="0" noProof="0" dirty="0">
              <a:solidFill>
                <a:schemeClr val="bg2"/>
              </a:solidFill>
              <a:latin typeface="+mj-lt"/>
            </a:rPr>
            <a:t>Datengrundlage für Überlegungen zur Veränderung und Verbesserung (</a:t>
          </a:r>
          <a:r>
            <a:rPr lang="de-DE" b="0" i="0" baseline="0" noProof="0" dirty="0" err="1">
              <a:solidFill>
                <a:schemeClr val="bg2"/>
              </a:solidFill>
              <a:latin typeface="+mj-lt"/>
            </a:rPr>
            <a:t>Monitoringfunktion</a:t>
          </a:r>
          <a:r>
            <a:rPr lang="de-DE" b="0" i="0" baseline="0" noProof="0" dirty="0">
              <a:solidFill>
                <a:schemeClr val="bg2"/>
              </a:solidFill>
              <a:latin typeface="+mj-lt"/>
            </a:rPr>
            <a:t>)                            </a:t>
          </a:r>
          <a:r>
            <a:rPr lang="de-DE" b="0" i="0" baseline="0" noProof="0" dirty="0">
              <a:solidFill>
                <a:schemeClr val="bg2"/>
              </a:solidFill>
              <a:latin typeface="+mj-lt"/>
              <a:sym typeface="Wingdings" pitchFamily="2" charset="2"/>
            </a:rPr>
            <a:t></a:t>
          </a:r>
          <a:r>
            <a:rPr lang="de-DE" b="0" i="0" baseline="0" noProof="0" dirty="0">
              <a:solidFill>
                <a:schemeClr val="bg2"/>
              </a:solidFill>
              <a:latin typeface="+mj-lt"/>
            </a:rPr>
            <a:t> Bildungssystem als Merkmalsträger im Fokus</a:t>
          </a:r>
          <a:endParaRPr lang="de-DE" noProof="0" dirty="0">
            <a:solidFill>
              <a:schemeClr val="bg2"/>
            </a:solidFill>
            <a:latin typeface="+mj-lt"/>
          </a:endParaRPr>
        </a:p>
      </dgm:t>
    </dgm:pt>
    <dgm:pt modelId="{9A6015A1-C112-E141-8437-C1481B352262}" type="parTrans" cxnId="{E2491A15-DB0A-4647-B0D8-F7F5A5BA256B}">
      <dgm:prSet/>
      <dgm:spPr/>
      <dgm:t>
        <a:bodyPr/>
        <a:lstStyle/>
        <a:p>
          <a:endParaRPr lang="de-DE" noProof="0" dirty="0">
            <a:solidFill>
              <a:schemeClr val="bg2"/>
            </a:solidFill>
            <a:latin typeface="+mj-lt"/>
          </a:endParaRPr>
        </a:p>
      </dgm:t>
    </dgm:pt>
    <dgm:pt modelId="{FF4CC597-0C4E-F849-97D8-30EDBA3BB916}" type="sibTrans" cxnId="{E2491A15-DB0A-4647-B0D8-F7F5A5BA256B}">
      <dgm:prSet/>
      <dgm:spPr/>
      <dgm:t>
        <a:bodyPr/>
        <a:lstStyle/>
        <a:p>
          <a:endParaRPr lang="de-DE" noProof="0" dirty="0">
            <a:solidFill>
              <a:schemeClr val="bg2"/>
            </a:solidFill>
            <a:latin typeface="+mj-lt"/>
          </a:endParaRPr>
        </a:p>
      </dgm:t>
    </dgm:pt>
    <dgm:pt modelId="{0A57D335-4FCE-9B45-8368-07A62C085F4E}">
      <dgm:prSet phldrT="[Text]"/>
      <dgm:spPr>
        <a:solidFill>
          <a:schemeClr val="bg1">
            <a:alpha val="18000"/>
          </a:schemeClr>
        </a:solidFill>
        <a:ln>
          <a:solidFill>
            <a:srgbClr val="5C9BD5">
              <a:alpha val="90000"/>
            </a:srgbClr>
          </a:solidFill>
        </a:ln>
      </dgm:spPr>
      <dgm:t>
        <a:bodyPr/>
        <a:lstStyle/>
        <a:p>
          <a:endParaRPr lang="de-DE" noProof="0" dirty="0">
            <a:solidFill>
              <a:schemeClr val="bg2"/>
            </a:solidFill>
            <a:latin typeface="+mj-lt"/>
          </a:endParaRPr>
        </a:p>
      </dgm:t>
    </dgm:pt>
    <dgm:pt modelId="{5E20E8FB-BFDC-304B-9D68-47DA483A5CE4}" type="parTrans" cxnId="{06B2F7D1-1312-314E-B7F1-067CE07E9783}">
      <dgm:prSet/>
      <dgm:spPr/>
      <dgm:t>
        <a:bodyPr/>
        <a:lstStyle/>
        <a:p>
          <a:endParaRPr lang="de-DE" noProof="0" dirty="0"/>
        </a:p>
      </dgm:t>
    </dgm:pt>
    <dgm:pt modelId="{828088F3-16A8-B84B-8F43-7BA118D42C5D}" type="sibTrans" cxnId="{06B2F7D1-1312-314E-B7F1-067CE07E9783}">
      <dgm:prSet/>
      <dgm:spPr/>
      <dgm:t>
        <a:bodyPr/>
        <a:lstStyle/>
        <a:p>
          <a:endParaRPr lang="de-DE" noProof="0" dirty="0"/>
        </a:p>
      </dgm:t>
    </dgm:pt>
    <dgm:pt modelId="{1969727C-7E9F-7D4E-AFE3-465BF7B221E0}">
      <dgm:prSet phldrT="[Text]"/>
      <dgm:spPr>
        <a:solidFill>
          <a:schemeClr val="bg1">
            <a:alpha val="18000"/>
          </a:schemeClr>
        </a:solidFill>
        <a:ln>
          <a:solidFill>
            <a:srgbClr val="5C9BD5">
              <a:alpha val="90000"/>
            </a:srgbClr>
          </a:solidFill>
        </a:ln>
      </dgm:spPr>
      <dgm:t>
        <a:bodyPr/>
        <a:lstStyle/>
        <a:p>
          <a:endParaRPr lang="de-DE" noProof="0" dirty="0">
            <a:solidFill>
              <a:schemeClr val="bg2"/>
            </a:solidFill>
            <a:latin typeface="+mj-lt"/>
          </a:endParaRPr>
        </a:p>
      </dgm:t>
    </dgm:pt>
    <dgm:pt modelId="{4297D653-1285-A043-BE86-B268E7DBB25E}" type="parTrans" cxnId="{DD30E9DF-10C7-174B-AE6A-3FD6D3CC78F2}">
      <dgm:prSet/>
      <dgm:spPr/>
      <dgm:t>
        <a:bodyPr/>
        <a:lstStyle/>
        <a:p>
          <a:endParaRPr lang="de-DE" noProof="0" dirty="0"/>
        </a:p>
      </dgm:t>
    </dgm:pt>
    <dgm:pt modelId="{DE965595-A25E-C44A-AB3A-ED5CF13F2EC5}" type="sibTrans" cxnId="{DD30E9DF-10C7-174B-AE6A-3FD6D3CC78F2}">
      <dgm:prSet/>
      <dgm:spPr/>
      <dgm:t>
        <a:bodyPr/>
        <a:lstStyle/>
        <a:p>
          <a:endParaRPr lang="de-DE" noProof="0" dirty="0"/>
        </a:p>
      </dgm:t>
    </dgm:pt>
    <dgm:pt modelId="{EA303FFD-DDF4-AC4C-B2D4-EF9E8A9EADF9}">
      <dgm:prSet phldrT="[Text]"/>
      <dgm:spPr>
        <a:solidFill>
          <a:schemeClr val="bg1">
            <a:alpha val="18000"/>
          </a:schemeClr>
        </a:solidFill>
        <a:ln>
          <a:solidFill>
            <a:srgbClr val="5C9BD5">
              <a:alpha val="90000"/>
            </a:srgbClr>
          </a:solidFill>
        </a:ln>
      </dgm:spPr>
      <dgm:t>
        <a:bodyPr/>
        <a:lstStyle/>
        <a:p>
          <a:endParaRPr lang="de-DE" noProof="0" dirty="0">
            <a:solidFill>
              <a:schemeClr val="bg2"/>
            </a:solidFill>
            <a:latin typeface="+mj-lt"/>
          </a:endParaRPr>
        </a:p>
      </dgm:t>
    </dgm:pt>
    <dgm:pt modelId="{FBC7AE87-810B-EE41-B333-5C0B1C39724D}" type="parTrans" cxnId="{8CA0F936-5DFD-9B4B-B4E1-C6AE0ECB7277}">
      <dgm:prSet/>
      <dgm:spPr/>
      <dgm:t>
        <a:bodyPr/>
        <a:lstStyle/>
        <a:p>
          <a:endParaRPr lang="de-DE" noProof="0" dirty="0"/>
        </a:p>
      </dgm:t>
    </dgm:pt>
    <dgm:pt modelId="{D80A27E5-6AC8-D94A-9D48-587412446EA1}" type="sibTrans" cxnId="{8CA0F936-5DFD-9B4B-B4E1-C6AE0ECB7277}">
      <dgm:prSet/>
      <dgm:spPr/>
      <dgm:t>
        <a:bodyPr/>
        <a:lstStyle/>
        <a:p>
          <a:endParaRPr lang="de-DE" noProof="0" dirty="0"/>
        </a:p>
      </dgm:t>
    </dgm:pt>
    <dgm:pt modelId="{68D91772-BD24-F444-8B4B-0CD024358050}">
      <dgm:prSet phldrT="[Text]"/>
      <dgm:spPr>
        <a:solidFill>
          <a:schemeClr val="bg1">
            <a:alpha val="18000"/>
          </a:schemeClr>
        </a:solidFill>
        <a:ln>
          <a:solidFill>
            <a:srgbClr val="5C9BD5">
              <a:alpha val="90000"/>
            </a:srgbClr>
          </a:solidFill>
        </a:ln>
      </dgm:spPr>
      <dgm:t>
        <a:bodyPr/>
        <a:lstStyle/>
        <a:p>
          <a:endParaRPr lang="de-DE" noProof="0" dirty="0">
            <a:solidFill>
              <a:schemeClr val="bg2"/>
            </a:solidFill>
            <a:latin typeface="+mj-lt"/>
          </a:endParaRPr>
        </a:p>
      </dgm:t>
    </dgm:pt>
    <dgm:pt modelId="{0410863C-F64E-B34E-8871-8BB71275B56D}" type="parTrans" cxnId="{2B0CEBB1-4338-6445-9EAA-4644BBE9D2DD}">
      <dgm:prSet/>
      <dgm:spPr/>
      <dgm:t>
        <a:bodyPr/>
        <a:lstStyle/>
        <a:p>
          <a:endParaRPr lang="de-DE" noProof="0" dirty="0"/>
        </a:p>
      </dgm:t>
    </dgm:pt>
    <dgm:pt modelId="{4FAB8DBC-3EFF-A54E-B342-FA4A35CA22AD}" type="sibTrans" cxnId="{2B0CEBB1-4338-6445-9EAA-4644BBE9D2DD}">
      <dgm:prSet/>
      <dgm:spPr/>
      <dgm:t>
        <a:bodyPr/>
        <a:lstStyle/>
        <a:p>
          <a:endParaRPr lang="de-DE" noProof="0" dirty="0"/>
        </a:p>
      </dgm:t>
    </dgm:pt>
    <dgm:pt modelId="{30604785-3147-DF4D-BF12-17CA1DA8988B}">
      <dgm:prSet phldrT="[Text]"/>
      <dgm:spPr>
        <a:solidFill>
          <a:schemeClr val="bg1">
            <a:alpha val="18000"/>
          </a:schemeClr>
        </a:solidFill>
        <a:ln>
          <a:solidFill>
            <a:srgbClr val="5C9BD5">
              <a:alpha val="90000"/>
            </a:srgbClr>
          </a:solidFill>
        </a:ln>
      </dgm:spPr>
      <dgm:t>
        <a:bodyPr/>
        <a:lstStyle/>
        <a:p>
          <a:endParaRPr lang="de-DE" noProof="0" dirty="0">
            <a:solidFill>
              <a:schemeClr val="bg2"/>
            </a:solidFill>
            <a:latin typeface="+mj-lt"/>
          </a:endParaRPr>
        </a:p>
      </dgm:t>
    </dgm:pt>
    <dgm:pt modelId="{01AB31C0-A805-344E-9E8A-6024C4707481}" type="parTrans" cxnId="{726BA1D9-4C16-904E-8FBA-73984B20789F}">
      <dgm:prSet/>
      <dgm:spPr/>
      <dgm:t>
        <a:bodyPr/>
        <a:lstStyle/>
        <a:p>
          <a:endParaRPr lang="de-DE" noProof="0" dirty="0"/>
        </a:p>
      </dgm:t>
    </dgm:pt>
    <dgm:pt modelId="{CD153658-5A75-3D43-80FF-E5D71BF48D8F}" type="sibTrans" cxnId="{726BA1D9-4C16-904E-8FBA-73984B20789F}">
      <dgm:prSet/>
      <dgm:spPr/>
      <dgm:t>
        <a:bodyPr/>
        <a:lstStyle/>
        <a:p>
          <a:endParaRPr lang="de-DE" noProof="0" dirty="0"/>
        </a:p>
      </dgm:t>
    </dgm:pt>
    <dgm:pt modelId="{261F5672-C272-414B-A33D-06A5125A4E08}" type="pres">
      <dgm:prSet presAssocID="{C5AB877E-7E9D-1349-BAA9-C1B605B9BD8B}" presName="linearFlow" presStyleCnt="0">
        <dgm:presLayoutVars>
          <dgm:dir/>
          <dgm:animLvl val="lvl"/>
          <dgm:resizeHandles/>
        </dgm:presLayoutVars>
      </dgm:prSet>
      <dgm:spPr/>
    </dgm:pt>
    <dgm:pt modelId="{E896F42C-1A33-194A-A7C5-43431424DA5A}" type="pres">
      <dgm:prSet presAssocID="{F2375D40-3913-2A42-ADF4-74AC8B553007}" presName="compositeNode" presStyleCnt="0">
        <dgm:presLayoutVars>
          <dgm:bulletEnabled val="1"/>
        </dgm:presLayoutVars>
      </dgm:prSet>
      <dgm:spPr/>
    </dgm:pt>
    <dgm:pt modelId="{F60CA7A4-B0EA-004E-9DDB-5D12995909DA}" type="pres">
      <dgm:prSet presAssocID="{F2375D40-3913-2A42-ADF4-74AC8B553007}" presName="image" presStyleLbl="fgImgPlace1" presStyleIdx="0" presStyleCnt="3"/>
      <dgm:spPr/>
    </dgm:pt>
    <dgm:pt modelId="{F801128E-1042-2845-A1DA-7DF716AE1CE5}" type="pres">
      <dgm:prSet presAssocID="{F2375D40-3913-2A42-ADF4-74AC8B553007}" presName="childNode" presStyleLbl="node1" presStyleIdx="0" presStyleCnt="3">
        <dgm:presLayoutVars>
          <dgm:bulletEnabled val="1"/>
        </dgm:presLayoutVars>
      </dgm:prSet>
      <dgm:spPr/>
    </dgm:pt>
    <dgm:pt modelId="{02C08F51-D686-7E43-92A3-0524907C4D8A}" type="pres">
      <dgm:prSet presAssocID="{F2375D40-3913-2A42-ADF4-74AC8B553007}" presName="parentNode" presStyleLbl="revTx" presStyleIdx="0" presStyleCnt="3">
        <dgm:presLayoutVars>
          <dgm:chMax val="0"/>
          <dgm:bulletEnabled val="1"/>
        </dgm:presLayoutVars>
      </dgm:prSet>
      <dgm:spPr/>
    </dgm:pt>
    <dgm:pt modelId="{C9B90AEF-1DA9-9C40-A106-20C798916CF5}" type="pres">
      <dgm:prSet presAssocID="{C047837A-7508-8346-95D5-B2AE62862EC8}" presName="sibTrans" presStyleCnt="0"/>
      <dgm:spPr/>
    </dgm:pt>
    <dgm:pt modelId="{E8F1ABD9-B078-8843-89FA-ABB754B2FCE6}" type="pres">
      <dgm:prSet presAssocID="{0176D1C8-8E47-A447-932B-FB106FB33398}" presName="compositeNode" presStyleCnt="0">
        <dgm:presLayoutVars>
          <dgm:bulletEnabled val="1"/>
        </dgm:presLayoutVars>
      </dgm:prSet>
      <dgm:spPr/>
    </dgm:pt>
    <dgm:pt modelId="{B655E109-4814-8147-81A8-7681803A9BB2}" type="pres">
      <dgm:prSet presAssocID="{0176D1C8-8E47-A447-932B-FB106FB33398}" presName="image" presStyleLbl="fgImgPlace1" presStyleIdx="1" presStyleCnt="3"/>
      <dgm:spPr/>
    </dgm:pt>
    <dgm:pt modelId="{F80A69F5-C6CD-D14F-95B2-0D49F0FCB98E}" type="pres">
      <dgm:prSet presAssocID="{0176D1C8-8E47-A447-932B-FB106FB33398}" presName="childNode" presStyleLbl="node1" presStyleIdx="1" presStyleCnt="3">
        <dgm:presLayoutVars>
          <dgm:bulletEnabled val="1"/>
        </dgm:presLayoutVars>
      </dgm:prSet>
      <dgm:spPr/>
    </dgm:pt>
    <dgm:pt modelId="{9B29A4F4-F9B0-4E49-968C-14F9CECB7D38}" type="pres">
      <dgm:prSet presAssocID="{0176D1C8-8E47-A447-932B-FB106FB33398}" presName="parentNode" presStyleLbl="revTx" presStyleIdx="1" presStyleCnt="3">
        <dgm:presLayoutVars>
          <dgm:chMax val="0"/>
          <dgm:bulletEnabled val="1"/>
        </dgm:presLayoutVars>
      </dgm:prSet>
      <dgm:spPr/>
    </dgm:pt>
    <dgm:pt modelId="{59A9D4F5-72DF-D147-87B5-B9A0ABF805A7}" type="pres">
      <dgm:prSet presAssocID="{7AC3D477-1A32-CE46-9842-3246C3E40A84}" presName="sibTrans" presStyleCnt="0"/>
      <dgm:spPr/>
    </dgm:pt>
    <dgm:pt modelId="{82E60976-B8D0-D24D-AF76-3D490B0A8185}" type="pres">
      <dgm:prSet presAssocID="{23CD53E9-03D1-0549-9BFC-5E8B4595EBB5}" presName="compositeNode" presStyleCnt="0">
        <dgm:presLayoutVars>
          <dgm:bulletEnabled val="1"/>
        </dgm:presLayoutVars>
      </dgm:prSet>
      <dgm:spPr/>
    </dgm:pt>
    <dgm:pt modelId="{01CD5DEA-E3CB-9A43-AC09-E3F3D9E7AFFC}" type="pres">
      <dgm:prSet presAssocID="{23CD53E9-03D1-0549-9BFC-5E8B4595EBB5}" presName="image" presStyleLbl="fgImgPlace1" presStyleIdx="2" presStyleCnt="3"/>
      <dgm:spPr/>
    </dgm:pt>
    <dgm:pt modelId="{33B9D1BF-ABBB-0B4D-B034-1D3293AEF997}" type="pres">
      <dgm:prSet presAssocID="{23CD53E9-03D1-0549-9BFC-5E8B4595EBB5}" presName="childNode" presStyleLbl="node1" presStyleIdx="2" presStyleCnt="3">
        <dgm:presLayoutVars>
          <dgm:bulletEnabled val="1"/>
        </dgm:presLayoutVars>
      </dgm:prSet>
      <dgm:spPr/>
    </dgm:pt>
    <dgm:pt modelId="{01BFA8BD-2465-7844-BFCD-42898803F1FB}" type="pres">
      <dgm:prSet presAssocID="{23CD53E9-03D1-0549-9BFC-5E8B4595EBB5}" presName="parentNode" presStyleLbl="revTx" presStyleIdx="2" presStyleCnt="3">
        <dgm:presLayoutVars>
          <dgm:chMax val="0"/>
          <dgm:bulletEnabled val="1"/>
        </dgm:presLayoutVars>
      </dgm:prSet>
      <dgm:spPr/>
    </dgm:pt>
  </dgm:ptLst>
  <dgm:cxnLst>
    <dgm:cxn modelId="{C5014E0F-CE23-9449-BF0D-546074FD396E}" type="presOf" srcId="{7D18D213-A3F7-6C45-8704-2E46D7846BE7}" destId="{F801128E-1042-2845-A1DA-7DF716AE1CE5}" srcOrd="0" destOrd="4" presId="urn:microsoft.com/office/officeart/2005/8/layout/hList2"/>
    <dgm:cxn modelId="{DEF05E14-617A-1745-90E7-20E70A96EC78}" srcId="{C5AB877E-7E9D-1349-BAA9-C1B605B9BD8B}" destId="{23CD53E9-03D1-0549-9BFC-5E8B4595EBB5}" srcOrd="2" destOrd="0" parTransId="{AA9DE609-E16F-0B4B-9A12-5FB98FC62B54}" sibTransId="{2A5C1C26-8A59-7946-9E53-D901B5212814}"/>
    <dgm:cxn modelId="{E2491A15-DB0A-4647-B0D8-F7F5A5BA256B}" srcId="{F2375D40-3913-2A42-ADF4-74AC8B553007}" destId="{213CF07F-3D4F-814E-91B6-56F7D955F128}" srcOrd="6" destOrd="0" parTransId="{9A6015A1-C112-E141-8437-C1481B352262}" sibTransId="{FF4CC597-0C4E-F849-97D8-30EDBA3BB916}"/>
    <dgm:cxn modelId="{50A24817-4926-EC41-A509-A79587B07B17}" srcId="{C5AB877E-7E9D-1349-BAA9-C1B605B9BD8B}" destId="{0176D1C8-8E47-A447-932B-FB106FB33398}" srcOrd="1" destOrd="0" parTransId="{4BB2B52C-FFE4-3A4F-83DA-E6420E4C823B}" sibTransId="{7AC3D477-1A32-CE46-9842-3246C3E40A84}"/>
    <dgm:cxn modelId="{5FB0B418-778D-A240-A7D8-345AD00D189C}" type="presOf" srcId="{68D91772-BD24-F444-8B4B-0CD024358050}" destId="{F80A69F5-C6CD-D14F-95B2-0D49F0FCB98E}" srcOrd="0" destOrd="1" presId="urn:microsoft.com/office/officeart/2005/8/layout/hList2"/>
    <dgm:cxn modelId="{C857F71D-5027-2E4A-B11F-69272EA2DB28}" srcId="{23CD53E9-03D1-0549-9BFC-5E8B4595EBB5}" destId="{5C175C4C-C57D-004E-9895-9F61806B1F1B}" srcOrd="0" destOrd="0" parTransId="{041B282E-8EBF-BC4F-9F68-42AF8628E852}" sibTransId="{322D1452-40A0-EF41-9911-78565C50DF5A}"/>
    <dgm:cxn modelId="{2C41AC1F-BDF1-1442-9E9F-D032FE2B2AE9}" type="presOf" srcId="{094B393C-41C5-0C46-ACE9-DD4B33201567}" destId="{F801128E-1042-2845-A1DA-7DF716AE1CE5}" srcOrd="0" destOrd="0" presId="urn:microsoft.com/office/officeart/2005/8/layout/hList2"/>
    <dgm:cxn modelId="{8CA0F936-5DFD-9B4B-B4E1-C6AE0ECB7277}" srcId="{F2375D40-3913-2A42-ADF4-74AC8B553007}" destId="{EA303FFD-DDF4-AC4C-B2D4-EF9E8A9EADF9}" srcOrd="5" destOrd="0" parTransId="{FBC7AE87-810B-EE41-B333-5C0B1C39724D}" sibTransId="{D80A27E5-6AC8-D94A-9D48-587412446EA1}"/>
    <dgm:cxn modelId="{1712F738-2225-EE4B-AE42-A948DB05829C}" srcId="{0176D1C8-8E47-A447-932B-FB106FB33398}" destId="{1CA7309D-2BEB-4740-930D-909C44715EC4}" srcOrd="2" destOrd="0" parTransId="{F1B4D626-5E96-564A-8F9E-68268BABDA4E}" sibTransId="{28AB9E23-B478-2342-822C-B79204AAF936}"/>
    <dgm:cxn modelId="{81BEDE3B-D33F-A940-A985-A3793E617788}" type="presOf" srcId="{0176D1C8-8E47-A447-932B-FB106FB33398}" destId="{9B29A4F4-F9B0-4E49-968C-14F9CECB7D38}" srcOrd="0" destOrd="0" presId="urn:microsoft.com/office/officeart/2005/8/layout/hList2"/>
    <dgm:cxn modelId="{FC506C3F-6A00-3E45-8483-01FC258E1684}" srcId="{F2375D40-3913-2A42-ADF4-74AC8B553007}" destId="{0E475C37-6620-8845-8DA4-C221DB389AAC}" srcOrd="2" destOrd="0" parTransId="{87701FF5-CD20-9B4B-8DB7-264AF9D998A6}" sibTransId="{F604F5D5-E853-DE42-9B86-20FF7E27C191}"/>
    <dgm:cxn modelId="{D6F9F73F-0437-874C-BDD5-91DB76C520EA}" type="presOf" srcId="{1969727C-7E9F-7D4E-AFE3-465BF7B221E0}" destId="{F801128E-1042-2845-A1DA-7DF716AE1CE5}" srcOrd="0" destOrd="3" presId="urn:microsoft.com/office/officeart/2005/8/layout/hList2"/>
    <dgm:cxn modelId="{E789B140-9210-0E4A-AA57-78A8A75CF2AC}" type="presOf" srcId="{30604785-3147-DF4D-BF12-17CA1DA8988B}" destId="{33B9D1BF-ABBB-0B4D-B034-1D3293AEF997}" srcOrd="0" destOrd="1" presId="urn:microsoft.com/office/officeart/2005/8/layout/hList2"/>
    <dgm:cxn modelId="{E55E375A-1D2C-CE47-906F-4B6D3B6AF8DA}" srcId="{F2375D40-3913-2A42-ADF4-74AC8B553007}" destId="{7D18D213-A3F7-6C45-8704-2E46D7846BE7}" srcOrd="4" destOrd="0" parTransId="{AA35456D-3B23-B64D-8385-EFF44ED34B17}" sibTransId="{1EA65A10-C132-DC4F-9839-8FEA87D2E61A}"/>
    <dgm:cxn modelId="{F5295260-B68B-4F47-8D6D-4086739D6DAC}" type="presOf" srcId="{EFCF00FF-E480-B64E-BBF8-BA80028168AC}" destId="{33B9D1BF-ABBB-0B4D-B034-1D3293AEF997}" srcOrd="0" destOrd="2" presId="urn:microsoft.com/office/officeart/2005/8/layout/hList2"/>
    <dgm:cxn modelId="{3F95DE66-55F4-3D4F-84CB-18052E0C2609}" type="presOf" srcId="{0E475C37-6620-8845-8DA4-C221DB389AAC}" destId="{F801128E-1042-2845-A1DA-7DF716AE1CE5}" srcOrd="0" destOrd="2" presId="urn:microsoft.com/office/officeart/2005/8/layout/hList2"/>
    <dgm:cxn modelId="{1BC74067-D63B-4941-A5E7-4962741D99B1}" type="presOf" srcId="{F2375D40-3913-2A42-ADF4-74AC8B553007}" destId="{02C08F51-D686-7E43-92A3-0524907C4D8A}" srcOrd="0" destOrd="0" presId="urn:microsoft.com/office/officeart/2005/8/layout/hList2"/>
    <dgm:cxn modelId="{9DDF0F88-0221-2249-8BAD-62C1069C39A7}" srcId="{F2375D40-3913-2A42-ADF4-74AC8B553007}" destId="{094B393C-41C5-0C46-ACE9-DD4B33201567}" srcOrd="0" destOrd="0" parTransId="{B4EB4645-2D2A-FB4C-8082-607534BEC50F}" sibTransId="{6287F263-DC71-184C-A3E9-8E6C34E60234}"/>
    <dgm:cxn modelId="{0F73EB88-4BB7-344D-AFD6-80363CC4D7C9}" type="presOf" srcId="{5C175C4C-C57D-004E-9895-9F61806B1F1B}" destId="{33B9D1BF-ABBB-0B4D-B034-1D3293AEF997}" srcOrd="0" destOrd="0" presId="urn:microsoft.com/office/officeart/2005/8/layout/hList2"/>
    <dgm:cxn modelId="{EB8EF092-3143-1743-ABCA-FA0BF254CB8B}" srcId="{23CD53E9-03D1-0549-9BFC-5E8B4595EBB5}" destId="{EFCF00FF-E480-B64E-BBF8-BA80028168AC}" srcOrd="2" destOrd="0" parTransId="{F928F925-5F0F-3A4C-BEE1-BCF2A5AC4D36}" sibTransId="{BC016987-641C-8548-BD0E-C5D9C05AB4F6}"/>
    <dgm:cxn modelId="{88FE619A-5F61-3C40-90DF-1E25158575C7}" type="presOf" srcId="{0A57D335-4FCE-9B45-8368-07A62C085F4E}" destId="{F801128E-1042-2845-A1DA-7DF716AE1CE5}" srcOrd="0" destOrd="1" presId="urn:microsoft.com/office/officeart/2005/8/layout/hList2"/>
    <dgm:cxn modelId="{21D1A49C-07E4-304B-869D-F25ECDBEA331}" type="presOf" srcId="{23CD53E9-03D1-0549-9BFC-5E8B4595EBB5}" destId="{01BFA8BD-2465-7844-BFCD-42898803F1FB}" srcOrd="0" destOrd="0" presId="urn:microsoft.com/office/officeart/2005/8/layout/hList2"/>
    <dgm:cxn modelId="{0A94F6A8-6E18-E24F-849B-BE05341C4410}" type="presOf" srcId="{716E6FB9-FB57-4743-9C6B-D8165A978D1F}" destId="{F80A69F5-C6CD-D14F-95B2-0D49F0FCB98E}" srcOrd="0" destOrd="0" presId="urn:microsoft.com/office/officeart/2005/8/layout/hList2"/>
    <dgm:cxn modelId="{2B0CEBB1-4338-6445-9EAA-4644BBE9D2DD}" srcId="{0176D1C8-8E47-A447-932B-FB106FB33398}" destId="{68D91772-BD24-F444-8B4B-0CD024358050}" srcOrd="1" destOrd="0" parTransId="{0410863C-F64E-B34E-8871-8BB71275B56D}" sibTransId="{4FAB8DBC-3EFF-A54E-B342-FA4A35CA22AD}"/>
    <dgm:cxn modelId="{EAA1FFB3-B358-5A48-B51B-8FB37E814776}" srcId="{0176D1C8-8E47-A447-932B-FB106FB33398}" destId="{716E6FB9-FB57-4743-9C6B-D8165A978D1F}" srcOrd="0" destOrd="0" parTransId="{2ADAACB8-65F9-604F-8F96-56E766181B48}" sibTransId="{882422A8-1737-794E-AEB9-3CEDBD0DEF99}"/>
    <dgm:cxn modelId="{6A8ED5CE-EEDB-DC42-BE3A-624846F7FFAE}" type="presOf" srcId="{1CA7309D-2BEB-4740-930D-909C44715EC4}" destId="{F80A69F5-C6CD-D14F-95B2-0D49F0FCB98E}" srcOrd="0" destOrd="2" presId="urn:microsoft.com/office/officeart/2005/8/layout/hList2"/>
    <dgm:cxn modelId="{A2FB82D0-6818-2043-8919-0566827E15F8}" srcId="{C5AB877E-7E9D-1349-BAA9-C1B605B9BD8B}" destId="{F2375D40-3913-2A42-ADF4-74AC8B553007}" srcOrd="0" destOrd="0" parTransId="{80DB9BE4-A64C-2E45-A0D0-34F9EC5DEA74}" sibTransId="{C047837A-7508-8346-95D5-B2AE62862EC8}"/>
    <dgm:cxn modelId="{06B2F7D1-1312-314E-B7F1-067CE07E9783}" srcId="{F2375D40-3913-2A42-ADF4-74AC8B553007}" destId="{0A57D335-4FCE-9B45-8368-07A62C085F4E}" srcOrd="1" destOrd="0" parTransId="{5E20E8FB-BFDC-304B-9D68-47DA483A5CE4}" sibTransId="{828088F3-16A8-B84B-8F43-7BA118D42C5D}"/>
    <dgm:cxn modelId="{726BA1D9-4C16-904E-8FBA-73984B20789F}" srcId="{23CD53E9-03D1-0549-9BFC-5E8B4595EBB5}" destId="{30604785-3147-DF4D-BF12-17CA1DA8988B}" srcOrd="1" destOrd="0" parTransId="{01AB31C0-A805-344E-9E8A-6024C4707481}" sibTransId="{CD153658-5A75-3D43-80FF-E5D71BF48D8F}"/>
    <dgm:cxn modelId="{DD30E9DF-10C7-174B-AE6A-3FD6D3CC78F2}" srcId="{F2375D40-3913-2A42-ADF4-74AC8B553007}" destId="{1969727C-7E9F-7D4E-AFE3-465BF7B221E0}" srcOrd="3" destOrd="0" parTransId="{4297D653-1285-A043-BE86-B268E7DBB25E}" sibTransId="{DE965595-A25E-C44A-AB3A-ED5CF13F2EC5}"/>
    <dgm:cxn modelId="{6C4C44E8-1C05-8D4E-A52C-80088F723434}" type="presOf" srcId="{C5AB877E-7E9D-1349-BAA9-C1B605B9BD8B}" destId="{261F5672-C272-414B-A33D-06A5125A4E08}" srcOrd="0" destOrd="0" presId="urn:microsoft.com/office/officeart/2005/8/layout/hList2"/>
    <dgm:cxn modelId="{C4E86EF3-906C-1045-B24E-22641C4E42A0}" type="presOf" srcId="{213CF07F-3D4F-814E-91B6-56F7D955F128}" destId="{F801128E-1042-2845-A1DA-7DF716AE1CE5}" srcOrd="0" destOrd="6" presId="urn:microsoft.com/office/officeart/2005/8/layout/hList2"/>
    <dgm:cxn modelId="{80AC9CFA-577B-704D-804B-CE1366E6DD06}" type="presOf" srcId="{EA303FFD-DDF4-AC4C-B2D4-EF9E8A9EADF9}" destId="{F801128E-1042-2845-A1DA-7DF716AE1CE5}" srcOrd="0" destOrd="5" presId="urn:microsoft.com/office/officeart/2005/8/layout/hList2"/>
    <dgm:cxn modelId="{6F2B55E4-0127-1945-9E4F-108DCD77DF9A}" type="presParOf" srcId="{261F5672-C272-414B-A33D-06A5125A4E08}" destId="{E896F42C-1A33-194A-A7C5-43431424DA5A}" srcOrd="0" destOrd="0" presId="urn:microsoft.com/office/officeart/2005/8/layout/hList2"/>
    <dgm:cxn modelId="{939857FD-47DB-F04B-8BE2-FE8BE0B1568F}" type="presParOf" srcId="{E896F42C-1A33-194A-A7C5-43431424DA5A}" destId="{F60CA7A4-B0EA-004E-9DDB-5D12995909DA}" srcOrd="0" destOrd="0" presId="urn:microsoft.com/office/officeart/2005/8/layout/hList2"/>
    <dgm:cxn modelId="{BCF33B96-1ED2-D34B-986A-1176170AF8D5}" type="presParOf" srcId="{E896F42C-1A33-194A-A7C5-43431424DA5A}" destId="{F801128E-1042-2845-A1DA-7DF716AE1CE5}" srcOrd="1" destOrd="0" presId="urn:microsoft.com/office/officeart/2005/8/layout/hList2"/>
    <dgm:cxn modelId="{B64E0022-39FA-2D4C-B38A-1597BD35366C}" type="presParOf" srcId="{E896F42C-1A33-194A-A7C5-43431424DA5A}" destId="{02C08F51-D686-7E43-92A3-0524907C4D8A}" srcOrd="2" destOrd="0" presId="urn:microsoft.com/office/officeart/2005/8/layout/hList2"/>
    <dgm:cxn modelId="{9DF078ED-B501-674B-A1DF-606E11805AE3}" type="presParOf" srcId="{261F5672-C272-414B-A33D-06A5125A4E08}" destId="{C9B90AEF-1DA9-9C40-A106-20C798916CF5}" srcOrd="1" destOrd="0" presId="urn:microsoft.com/office/officeart/2005/8/layout/hList2"/>
    <dgm:cxn modelId="{4D630BFB-B713-6149-81C3-C494C5493602}" type="presParOf" srcId="{261F5672-C272-414B-A33D-06A5125A4E08}" destId="{E8F1ABD9-B078-8843-89FA-ABB754B2FCE6}" srcOrd="2" destOrd="0" presId="urn:microsoft.com/office/officeart/2005/8/layout/hList2"/>
    <dgm:cxn modelId="{B6850C41-4B05-8F4E-AA87-EA11B044CC0B}" type="presParOf" srcId="{E8F1ABD9-B078-8843-89FA-ABB754B2FCE6}" destId="{B655E109-4814-8147-81A8-7681803A9BB2}" srcOrd="0" destOrd="0" presId="urn:microsoft.com/office/officeart/2005/8/layout/hList2"/>
    <dgm:cxn modelId="{C93FBC2D-B466-EE46-A52F-D11C85811AFD}" type="presParOf" srcId="{E8F1ABD9-B078-8843-89FA-ABB754B2FCE6}" destId="{F80A69F5-C6CD-D14F-95B2-0D49F0FCB98E}" srcOrd="1" destOrd="0" presId="urn:microsoft.com/office/officeart/2005/8/layout/hList2"/>
    <dgm:cxn modelId="{581BB999-9C70-AF44-90D5-4908A8570B68}" type="presParOf" srcId="{E8F1ABD9-B078-8843-89FA-ABB754B2FCE6}" destId="{9B29A4F4-F9B0-4E49-968C-14F9CECB7D38}" srcOrd="2" destOrd="0" presId="urn:microsoft.com/office/officeart/2005/8/layout/hList2"/>
    <dgm:cxn modelId="{4CD407E8-4992-E14C-A96D-A13BB7D655E9}" type="presParOf" srcId="{261F5672-C272-414B-A33D-06A5125A4E08}" destId="{59A9D4F5-72DF-D147-87B5-B9A0ABF805A7}" srcOrd="3" destOrd="0" presId="urn:microsoft.com/office/officeart/2005/8/layout/hList2"/>
    <dgm:cxn modelId="{1A3D7E4F-C883-914E-A463-456209F5DACE}" type="presParOf" srcId="{261F5672-C272-414B-A33D-06A5125A4E08}" destId="{82E60976-B8D0-D24D-AF76-3D490B0A8185}" srcOrd="4" destOrd="0" presId="urn:microsoft.com/office/officeart/2005/8/layout/hList2"/>
    <dgm:cxn modelId="{4D43E5F3-6557-D64F-A36A-84E92EC4C4EE}" type="presParOf" srcId="{82E60976-B8D0-D24D-AF76-3D490B0A8185}" destId="{01CD5DEA-E3CB-9A43-AC09-E3F3D9E7AFFC}" srcOrd="0" destOrd="0" presId="urn:microsoft.com/office/officeart/2005/8/layout/hList2"/>
    <dgm:cxn modelId="{75501F34-F505-9F4E-BB12-FFD223CE0F55}" type="presParOf" srcId="{82E60976-B8D0-D24D-AF76-3D490B0A8185}" destId="{33B9D1BF-ABBB-0B4D-B034-1D3293AEF997}" srcOrd="1" destOrd="0" presId="urn:microsoft.com/office/officeart/2005/8/layout/hList2"/>
    <dgm:cxn modelId="{9B8A2242-1229-AD45-8F19-414D0F874543}" type="presParOf" srcId="{82E60976-B8D0-D24D-AF76-3D490B0A8185}" destId="{01BFA8BD-2465-7844-BFCD-42898803F1FB}" srcOrd="2" destOrd="0" presId="urn:microsoft.com/office/officeart/2005/8/layout/h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8A36FA-F807-9941-9514-F54F1F6EDA2A}" type="doc">
      <dgm:prSet loTypeId="urn:microsoft.com/office/officeart/2005/8/layout/venn3" loCatId="list" qsTypeId="urn:microsoft.com/office/officeart/2005/8/quickstyle/simple1" qsCatId="simple" csTypeId="urn:microsoft.com/office/officeart/2005/8/colors/accent1_2" csCatId="accent1" phldr="1"/>
      <dgm:spPr/>
      <dgm:t>
        <a:bodyPr/>
        <a:lstStyle/>
        <a:p>
          <a:endParaRPr lang="en-GB"/>
        </a:p>
      </dgm:t>
    </dgm:pt>
    <dgm:pt modelId="{A16BB208-F475-AF42-8C48-E772A49A736F}">
      <dgm:prSet phldrT="[Text]" custT="1"/>
      <dgm:spPr>
        <a:solidFill>
          <a:srgbClr val="E3C97E">
            <a:alpha val="40000"/>
          </a:srgbClr>
        </a:solidFill>
        <a:ln>
          <a:solidFill>
            <a:srgbClr val="E3C97E"/>
          </a:solidFill>
        </a:ln>
      </dgm:spPr>
      <dgm:t>
        <a:bodyPr/>
        <a:lstStyle/>
        <a:p>
          <a:pPr>
            <a:buNone/>
          </a:pPr>
          <a:r>
            <a:rPr lang="de-DE" sz="3200" b="1" noProof="0" dirty="0">
              <a:solidFill>
                <a:schemeClr val="tx1"/>
              </a:solidFill>
              <a:latin typeface="+mj-lt"/>
            </a:rPr>
            <a:t>Inputfaktoren</a:t>
          </a:r>
        </a:p>
        <a:p>
          <a:r>
            <a:rPr lang="de-DE" sz="3200" noProof="0" dirty="0">
              <a:solidFill>
                <a:schemeClr val="tx1"/>
              </a:solidFill>
              <a:latin typeface="+mj-lt"/>
            </a:rPr>
            <a:t>Indikator für Bildungsbemühungen, z.B. Bildungsausgaben, Größe von Schulklassen, Lehrerausstattung</a:t>
          </a:r>
        </a:p>
      </dgm:t>
    </dgm:pt>
    <dgm:pt modelId="{2CE9C895-6930-7540-8EE0-A866D3F9E112}" type="parTrans" cxnId="{AD2BE809-F7C8-6948-AF94-2FAD468B21BC}">
      <dgm:prSet/>
      <dgm:spPr/>
      <dgm:t>
        <a:bodyPr/>
        <a:lstStyle/>
        <a:p>
          <a:endParaRPr lang="de-DE" sz="2400" noProof="0" dirty="0">
            <a:solidFill>
              <a:schemeClr val="bg1"/>
            </a:solidFill>
            <a:latin typeface="+mj-lt"/>
          </a:endParaRPr>
        </a:p>
      </dgm:t>
    </dgm:pt>
    <dgm:pt modelId="{D85BF877-13E3-0844-A177-E936B8687191}" type="sibTrans" cxnId="{AD2BE809-F7C8-6948-AF94-2FAD468B21BC}">
      <dgm:prSet/>
      <dgm:spPr/>
      <dgm:t>
        <a:bodyPr/>
        <a:lstStyle/>
        <a:p>
          <a:endParaRPr lang="de-DE" sz="2400" noProof="0" dirty="0">
            <a:solidFill>
              <a:schemeClr val="bg1"/>
            </a:solidFill>
            <a:latin typeface="+mj-lt"/>
          </a:endParaRPr>
        </a:p>
      </dgm:t>
    </dgm:pt>
    <dgm:pt modelId="{B85D8874-6F8F-C84B-96A6-5273B6BDE81C}">
      <dgm:prSet custT="1"/>
      <dgm:spPr>
        <a:solidFill>
          <a:srgbClr val="E3C97E">
            <a:alpha val="40000"/>
          </a:srgbClr>
        </a:solidFill>
        <a:ln>
          <a:solidFill>
            <a:srgbClr val="E3C97E"/>
          </a:solidFill>
        </a:ln>
      </dgm:spPr>
      <dgm:t>
        <a:bodyPr/>
        <a:lstStyle/>
        <a:p>
          <a:r>
            <a:rPr lang="de-DE" sz="3200" b="1" noProof="0" dirty="0" err="1">
              <a:solidFill>
                <a:schemeClr val="tx1"/>
              </a:solidFill>
              <a:latin typeface="+mj-lt"/>
            </a:rPr>
            <a:t>Outputfaktoren</a:t>
          </a:r>
          <a:endParaRPr lang="de-DE" sz="3200" b="1" noProof="0" dirty="0">
            <a:solidFill>
              <a:schemeClr val="tx1"/>
            </a:solidFill>
            <a:latin typeface="+mj-lt"/>
          </a:endParaRPr>
        </a:p>
        <a:p>
          <a:r>
            <a:rPr lang="de-DE" sz="3200" noProof="0" dirty="0">
              <a:solidFill>
                <a:schemeClr val="tx1"/>
              </a:solidFill>
              <a:latin typeface="+mj-lt"/>
            </a:rPr>
            <a:t>Ergebnisse und Erträge von Bildungsprozessen:</a:t>
          </a:r>
        </a:p>
        <a:p>
          <a:r>
            <a:rPr lang="de-DE" sz="3200" noProof="0" dirty="0">
              <a:solidFill>
                <a:schemeClr val="tx1"/>
              </a:solidFill>
              <a:latin typeface="+mj-lt"/>
            </a:rPr>
            <a:t>Kurzfristige Wirkungen: z.B. Schulleistungen, Einstellungen und Haltungen der SuS</a:t>
          </a:r>
        </a:p>
        <a:p>
          <a:r>
            <a:rPr lang="de-DE" sz="3200" noProof="0" dirty="0">
              <a:solidFill>
                <a:schemeClr val="tx1"/>
              </a:solidFill>
              <a:latin typeface="+mj-lt"/>
            </a:rPr>
            <a:t>Langfristige Wirkungen: z.B. Abschlüsse, beruflicher Werdegang, Schulabbrecherquoten</a:t>
          </a:r>
        </a:p>
      </dgm:t>
    </dgm:pt>
    <dgm:pt modelId="{1AFFE2C5-742B-A246-84A9-C71BE1A6B631}" type="parTrans" cxnId="{533F1B4C-6F29-BE4D-A483-7E4925CD84DB}">
      <dgm:prSet/>
      <dgm:spPr/>
      <dgm:t>
        <a:bodyPr/>
        <a:lstStyle/>
        <a:p>
          <a:endParaRPr lang="de-DE" sz="2400" noProof="0" dirty="0"/>
        </a:p>
      </dgm:t>
    </dgm:pt>
    <dgm:pt modelId="{D998EFED-5E65-5549-BAAE-E85627C0218A}" type="sibTrans" cxnId="{533F1B4C-6F29-BE4D-A483-7E4925CD84DB}">
      <dgm:prSet/>
      <dgm:spPr/>
      <dgm:t>
        <a:bodyPr/>
        <a:lstStyle/>
        <a:p>
          <a:endParaRPr lang="de-DE" sz="2400" noProof="0" dirty="0"/>
        </a:p>
      </dgm:t>
    </dgm:pt>
    <dgm:pt modelId="{555D0AB8-F623-4248-8DEB-3255408B1535}">
      <dgm:prSet custT="1"/>
      <dgm:spPr>
        <a:solidFill>
          <a:srgbClr val="E3C97E">
            <a:alpha val="40000"/>
          </a:srgbClr>
        </a:solidFill>
        <a:ln>
          <a:solidFill>
            <a:srgbClr val="E3C97E"/>
          </a:solidFill>
        </a:ln>
      </dgm:spPr>
      <dgm:t>
        <a:bodyPr/>
        <a:lstStyle/>
        <a:p>
          <a:r>
            <a:rPr lang="de-DE" sz="3200" b="1" noProof="0" dirty="0">
              <a:solidFill>
                <a:schemeClr val="tx1"/>
              </a:solidFill>
              <a:latin typeface="+mj-lt"/>
            </a:rPr>
            <a:t>Kontextfaktoren</a:t>
          </a:r>
        </a:p>
        <a:p>
          <a:r>
            <a:rPr lang="de-DE" sz="3200" noProof="0" dirty="0">
              <a:solidFill>
                <a:schemeClr val="tx1"/>
              </a:solidFill>
              <a:latin typeface="+mj-lt"/>
            </a:rPr>
            <a:t>Bedeutsame Kriterien für entwickeltes, modernes Bildungssystem, z.B. Chancengerechtigkeit</a:t>
          </a:r>
        </a:p>
      </dgm:t>
    </dgm:pt>
    <dgm:pt modelId="{3E7A398D-385B-E24C-8D73-CCF795372FBB}" type="parTrans" cxnId="{D9E66AE1-0B67-A649-8832-8C8A57338C24}">
      <dgm:prSet/>
      <dgm:spPr/>
      <dgm:t>
        <a:bodyPr/>
        <a:lstStyle/>
        <a:p>
          <a:endParaRPr lang="de-DE" sz="2400" noProof="0" dirty="0"/>
        </a:p>
      </dgm:t>
    </dgm:pt>
    <dgm:pt modelId="{AE2CB2C1-953E-7B49-BB19-E310B60C5835}" type="sibTrans" cxnId="{D9E66AE1-0B67-A649-8832-8C8A57338C24}">
      <dgm:prSet/>
      <dgm:spPr/>
      <dgm:t>
        <a:bodyPr/>
        <a:lstStyle/>
        <a:p>
          <a:endParaRPr lang="de-DE" sz="2400" noProof="0" dirty="0"/>
        </a:p>
      </dgm:t>
    </dgm:pt>
    <dgm:pt modelId="{9D40E7BF-F0EF-5849-90D9-6D3B898F3768}">
      <dgm:prSet custT="1"/>
      <dgm:spPr>
        <a:solidFill>
          <a:srgbClr val="E3C97E">
            <a:alpha val="40000"/>
          </a:srgbClr>
        </a:solidFill>
        <a:ln>
          <a:solidFill>
            <a:srgbClr val="E3C97E"/>
          </a:solidFill>
        </a:ln>
      </dgm:spPr>
      <dgm:t>
        <a:bodyPr/>
        <a:lstStyle/>
        <a:p>
          <a:r>
            <a:rPr lang="de-DE" sz="3200" b="1" noProof="0" dirty="0">
              <a:solidFill>
                <a:schemeClr val="tx1"/>
              </a:solidFill>
              <a:latin typeface="+mj-lt"/>
            </a:rPr>
            <a:t>Prozessfaktoren</a:t>
          </a:r>
        </a:p>
        <a:p>
          <a:r>
            <a:rPr lang="de-DE" sz="3200" noProof="0" dirty="0">
              <a:solidFill>
                <a:schemeClr val="tx1"/>
              </a:solidFill>
              <a:latin typeface="+mj-lt"/>
            </a:rPr>
            <a:t>Schulische Faktoren, z.B. Schulkultur, Schulmanagement, Kooperation zwischen Lehrpersonen und Personalentwicklung</a:t>
          </a:r>
        </a:p>
        <a:p>
          <a:endParaRPr lang="de-DE" sz="3200" noProof="0" dirty="0">
            <a:solidFill>
              <a:schemeClr val="tx1"/>
            </a:solidFill>
            <a:latin typeface="+mj-lt"/>
          </a:endParaRPr>
        </a:p>
        <a:p>
          <a:r>
            <a:rPr lang="de-DE" sz="3200" noProof="0" dirty="0">
              <a:solidFill>
                <a:schemeClr val="tx1"/>
              </a:solidFill>
              <a:latin typeface="+mj-lt"/>
            </a:rPr>
            <a:t>Merkmale des Unterrichts, z.B. Handlungsweisen der Lehrkräfte</a:t>
          </a:r>
          <a:endParaRPr lang="de-DE" sz="3200" noProof="0" dirty="0">
            <a:solidFill>
              <a:schemeClr val="tx1"/>
            </a:solidFill>
          </a:endParaRPr>
        </a:p>
      </dgm:t>
    </dgm:pt>
    <dgm:pt modelId="{52E03166-2248-7F49-B8B1-1636C821F785}" type="sibTrans" cxnId="{C9D34855-9945-3A46-BFFD-9EE0D9F8C8F8}">
      <dgm:prSet/>
      <dgm:spPr/>
      <dgm:t>
        <a:bodyPr/>
        <a:lstStyle/>
        <a:p>
          <a:endParaRPr lang="de-DE" sz="2400" noProof="0" dirty="0"/>
        </a:p>
      </dgm:t>
    </dgm:pt>
    <dgm:pt modelId="{C23DF25B-833F-444F-B41F-AE0B51F66752}" type="parTrans" cxnId="{C9D34855-9945-3A46-BFFD-9EE0D9F8C8F8}">
      <dgm:prSet/>
      <dgm:spPr/>
      <dgm:t>
        <a:bodyPr/>
        <a:lstStyle/>
        <a:p>
          <a:endParaRPr lang="de-DE" sz="2400" noProof="0" dirty="0"/>
        </a:p>
      </dgm:t>
    </dgm:pt>
    <dgm:pt modelId="{FE2E9DE0-6585-224D-AD1C-B65431EDED02}" type="pres">
      <dgm:prSet presAssocID="{4B8A36FA-F807-9941-9514-F54F1F6EDA2A}" presName="Name0" presStyleCnt="0">
        <dgm:presLayoutVars>
          <dgm:dir/>
          <dgm:resizeHandles val="exact"/>
        </dgm:presLayoutVars>
      </dgm:prSet>
      <dgm:spPr/>
    </dgm:pt>
    <dgm:pt modelId="{87CD7A43-973E-C949-9A87-B02514C10ABA}" type="pres">
      <dgm:prSet presAssocID="{A16BB208-F475-AF42-8C48-E772A49A736F}" presName="Name5" presStyleLbl="vennNode1" presStyleIdx="0" presStyleCnt="4">
        <dgm:presLayoutVars>
          <dgm:bulletEnabled val="1"/>
        </dgm:presLayoutVars>
      </dgm:prSet>
      <dgm:spPr/>
    </dgm:pt>
    <dgm:pt modelId="{A43EC6C2-A2D4-A244-BDFE-854E6B1B8016}" type="pres">
      <dgm:prSet presAssocID="{D85BF877-13E3-0844-A177-E936B8687191}" presName="space" presStyleCnt="0"/>
      <dgm:spPr/>
    </dgm:pt>
    <dgm:pt modelId="{3BE4FB43-CD06-4C49-B459-FA32C24A1409}" type="pres">
      <dgm:prSet presAssocID="{9D40E7BF-F0EF-5849-90D9-6D3B898F3768}" presName="Name5" presStyleLbl="vennNode1" presStyleIdx="1" presStyleCnt="4">
        <dgm:presLayoutVars>
          <dgm:bulletEnabled val="1"/>
        </dgm:presLayoutVars>
      </dgm:prSet>
      <dgm:spPr/>
    </dgm:pt>
    <dgm:pt modelId="{B610A0BD-48AB-DB4D-92C3-DE562EDBA5D2}" type="pres">
      <dgm:prSet presAssocID="{52E03166-2248-7F49-B8B1-1636C821F785}" presName="space" presStyleCnt="0"/>
      <dgm:spPr/>
    </dgm:pt>
    <dgm:pt modelId="{E6C88858-BA35-B948-8003-F45883D21985}" type="pres">
      <dgm:prSet presAssocID="{B85D8874-6F8F-C84B-96A6-5273B6BDE81C}" presName="Name5" presStyleLbl="vennNode1" presStyleIdx="2" presStyleCnt="4">
        <dgm:presLayoutVars>
          <dgm:bulletEnabled val="1"/>
        </dgm:presLayoutVars>
      </dgm:prSet>
      <dgm:spPr/>
    </dgm:pt>
    <dgm:pt modelId="{31322585-3722-DE4F-ABF3-824FD97B1602}" type="pres">
      <dgm:prSet presAssocID="{D998EFED-5E65-5549-BAAE-E85627C0218A}" presName="space" presStyleCnt="0"/>
      <dgm:spPr/>
    </dgm:pt>
    <dgm:pt modelId="{7283B6BE-DDCC-1645-95F3-D27C520095F3}" type="pres">
      <dgm:prSet presAssocID="{555D0AB8-F623-4248-8DEB-3255408B1535}" presName="Name5" presStyleLbl="vennNode1" presStyleIdx="3" presStyleCnt="4">
        <dgm:presLayoutVars>
          <dgm:bulletEnabled val="1"/>
        </dgm:presLayoutVars>
      </dgm:prSet>
      <dgm:spPr/>
    </dgm:pt>
  </dgm:ptLst>
  <dgm:cxnLst>
    <dgm:cxn modelId="{AD2BE809-F7C8-6948-AF94-2FAD468B21BC}" srcId="{4B8A36FA-F807-9941-9514-F54F1F6EDA2A}" destId="{A16BB208-F475-AF42-8C48-E772A49A736F}" srcOrd="0" destOrd="0" parTransId="{2CE9C895-6930-7540-8EE0-A866D3F9E112}" sibTransId="{D85BF877-13E3-0844-A177-E936B8687191}"/>
    <dgm:cxn modelId="{E1394430-37B3-9F48-A93D-308D063EBBAA}" type="presOf" srcId="{A16BB208-F475-AF42-8C48-E772A49A736F}" destId="{87CD7A43-973E-C949-9A87-B02514C10ABA}" srcOrd="0" destOrd="0" presId="urn:microsoft.com/office/officeart/2005/8/layout/venn3"/>
    <dgm:cxn modelId="{D7B12943-CBBD-904A-B28D-DA583C91C18E}" type="presOf" srcId="{555D0AB8-F623-4248-8DEB-3255408B1535}" destId="{7283B6BE-DDCC-1645-95F3-D27C520095F3}" srcOrd="0" destOrd="0" presId="urn:microsoft.com/office/officeart/2005/8/layout/venn3"/>
    <dgm:cxn modelId="{533F1B4C-6F29-BE4D-A483-7E4925CD84DB}" srcId="{4B8A36FA-F807-9941-9514-F54F1F6EDA2A}" destId="{B85D8874-6F8F-C84B-96A6-5273B6BDE81C}" srcOrd="2" destOrd="0" parTransId="{1AFFE2C5-742B-A246-84A9-C71BE1A6B631}" sibTransId="{D998EFED-5E65-5549-BAAE-E85627C0218A}"/>
    <dgm:cxn modelId="{C9D34855-9945-3A46-BFFD-9EE0D9F8C8F8}" srcId="{4B8A36FA-F807-9941-9514-F54F1F6EDA2A}" destId="{9D40E7BF-F0EF-5849-90D9-6D3B898F3768}" srcOrd="1" destOrd="0" parTransId="{C23DF25B-833F-444F-B41F-AE0B51F66752}" sibTransId="{52E03166-2248-7F49-B8B1-1636C821F785}"/>
    <dgm:cxn modelId="{EE1E8257-F7A2-1F43-8DAE-F5CBFE25E34F}" type="presOf" srcId="{B85D8874-6F8F-C84B-96A6-5273B6BDE81C}" destId="{E6C88858-BA35-B948-8003-F45883D21985}" srcOrd="0" destOrd="0" presId="urn:microsoft.com/office/officeart/2005/8/layout/venn3"/>
    <dgm:cxn modelId="{20FB8D8E-279A-D14A-9232-B124EA118681}" type="presOf" srcId="{4B8A36FA-F807-9941-9514-F54F1F6EDA2A}" destId="{FE2E9DE0-6585-224D-AD1C-B65431EDED02}" srcOrd="0" destOrd="0" presId="urn:microsoft.com/office/officeart/2005/8/layout/venn3"/>
    <dgm:cxn modelId="{881578C5-8270-054A-B309-F65FD0D20086}" type="presOf" srcId="{9D40E7BF-F0EF-5849-90D9-6D3B898F3768}" destId="{3BE4FB43-CD06-4C49-B459-FA32C24A1409}" srcOrd="0" destOrd="0" presId="urn:microsoft.com/office/officeart/2005/8/layout/venn3"/>
    <dgm:cxn modelId="{D9E66AE1-0B67-A649-8832-8C8A57338C24}" srcId="{4B8A36FA-F807-9941-9514-F54F1F6EDA2A}" destId="{555D0AB8-F623-4248-8DEB-3255408B1535}" srcOrd="3" destOrd="0" parTransId="{3E7A398D-385B-E24C-8D73-CCF795372FBB}" sibTransId="{AE2CB2C1-953E-7B49-BB19-E310B60C5835}"/>
    <dgm:cxn modelId="{18E5210B-226B-074B-8A4B-E65F84A072B3}" type="presParOf" srcId="{FE2E9DE0-6585-224D-AD1C-B65431EDED02}" destId="{87CD7A43-973E-C949-9A87-B02514C10ABA}" srcOrd="0" destOrd="0" presId="urn:microsoft.com/office/officeart/2005/8/layout/venn3"/>
    <dgm:cxn modelId="{BC2466D2-35B9-1149-BDB1-695BB5EA5C74}" type="presParOf" srcId="{FE2E9DE0-6585-224D-AD1C-B65431EDED02}" destId="{A43EC6C2-A2D4-A244-BDFE-854E6B1B8016}" srcOrd="1" destOrd="0" presId="urn:microsoft.com/office/officeart/2005/8/layout/venn3"/>
    <dgm:cxn modelId="{17880D4C-609F-3E42-B749-B9095A29901B}" type="presParOf" srcId="{FE2E9DE0-6585-224D-AD1C-B65431EDED02}" destId="{3BE4FB43-CD06-4C49-B459-FA32C24A1409}" srcOrd="2" destOrd="0" presId="urn:microsoft.com/office/officeart/2005/8/layout/venn3"/>
    <dgm:cxn modelId="{749092A2-2952-3746-8B9E-FA7462A0BD37}" type="presParOf" srcId="{FE2E9DE0-6585-224D-AD1C-B65431EDED02}" destId="{B610A0BD-48AB-DB4D-92C3-DE562EDBA5D2}" srcOrd="3" destOrd="0" presId="urn:microsoft.com/office/officeart/2005/8/layout/venn3"/>
    <dgm:cxn modelId="{DF2796D4-0082-2E43-A9BE-82D771BF725C}" type="presParOf" srcId="{FE2E9DE0-6585-224D-AD1C-B65431EDED02}" destId="{E6C88858-BA35-B948-8003-F45883D21985}" srcOrd="4" destOrd="0" presId="urn:microsoft.com/office/officeart/2005/8/layout/venn3"/>
    <dgm:cxn modelId="{A6495D69-360B-D64C-A671-ADAA2E86070E}" type="presParOf" srcId="{FE2E9DE0-6585-224D-AD1C-B65431EDED02}" destId="{31322585-3722-DE4F-ABF3-824FD97B1602}" srcOrd="5" destOrd="0" presId="urn:microsoft.com/office/officeart/2005/8/layout/venn3"/>
    <dgm:cxn modelId="{A1E50CBD-5F71-5046-9688-B2118CC1BAC9}" type="presParOf" srcId="{FE2E9DE0-6585-224D-AD1C-B65431EDED02}" destId="{7283B6BE-DDCC-1645-95F3-D27C520095F3}" srcOrd="6"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08F51-D686-7E43-92A3-0524907C4D8A}">
      <dsp:nvSpPr>
        <dsp:cNvPr id="0" name=""/>
        <dsp:cNvSpPr/>
      </dsp:nvSpPr>
      <dsp:spPr>
        <a:xfrm rot="16200000">
          <a:off x="-2853456" y="4543300"/>
          <a:ext cx="6858391" cy="918102"/>
        </a:xfrm>
        <a:prstGeom prst="rect">
          <a:avLst/>
        </a:prstGeom>
        <a:solidFill>
          <a:srgbClr val="5C9BD5"/>
        </a:solidFill>
        <a:ln>
          <a:solidFill>
            <a:srgbClr val="5C9BD5"/>
          </a:solidFill>
        </a:ln>
        <a:effectLst/>
      </dsp:spPr>
      <dsp:style>
        <a:lnRef idx="0">
          <a:scrgbClr r="0" g="0" b="0"/>
        </a:lnRef>
        <a:fillRef idx="0">
          <a:scrgbClr r="0" g="0" b="0"/>
        </a:fillRef>
        <a:effectRef idx="0">
          <a:scrgbClr r="0" g="0" b="0"/>
        </a:effectRef>
        <a:fontRef idx="minor"/>
      </dsp:style>
      <dsp:txBody>
        <a:bodyPr spcFirstLastPara="0" vert="horz" wrap="square" lIns="0" tIns="0" rIns="809715" bIns="0" numCol="1" spcCol="1270" anchor="t" anchorCtr="0">
          <a:noAutofit/>
        </a:bodyPr>
        <a:lstStyle/>
        <a:p>
          <a:pPr marL="0" lvl="0" indent="0" algn="ctr" defTabSz="2133600">
            <a:lnSpc>
              <a:spcPct val="90000"/>
            </a:lnSpc>
            <a:spcBef>
              <a:spcPct val="0"/>
            </a:spcBef>
            <a:spcAft>
              <a:spcPct val="35000"/>
            </a:spcAft>
            <a:buNone/>
          </a:pPr>
          <a:r>
            <a:rPr lang="de-DE" sz="4800" b="1" kern="1200" noProof="0" dirty="0">
              <a:solidFill>
                <a:schemeClr val="bg1"/>
              </a:solidFill>
              <a:latin typeface="+mj-lt"/>
            </a:rPr>
            <a:t>Bildungsplanung</a:t>
          </a:r>
          <a:endParaRPr lang="de-DE" sz="5100" b="1" kern="1200" noProof="0" dirty="0">
            <a:solidFill>
              <a:schemeClr val="bg1"/>
            </a:solidFill>
            <a:latin typeface="+mj-lt"/>
          </a:endParaRPr>
        </a:p>
      </dsp:txBody>
      <dsp:txXfrm>
        <a:off x="-2853456" y="4543300"/>
        <a:ext cx="6858391" cy="918102"/>
      </dsp:txXfrm>
    </dsp:sp>
    <dsp:sp modelId="{F801128E-1042-2845-A1DA-7DF716AE1CE5}">
      <dsp:nvSpPr>
        <dsp:cNvPr id="0" name=""/>
        <dsp:cNvSpPr/>
      </dsp:nvSpPr>
      <dsp:spPr>
        <a:xfrm>
          <a:off x="1034790" y="1573156"/>
          <a:ext cx="4573121" cy="6858391"/>
        </a:xfrm>
        <a:prstGeom prst="rect">
          <a:avLst/>
        </a:prstGeom>
        <a:solidFill>
          <a:schemeClr val="bg1">
            <a:alpha val="18000"/>
          </a:schemeClr>
        </a:solidFill>
        <a:ln w="25400" cap="flat" cmpd="sng" algn="ctr">
          <a:solidFill>
            <a:srgbClr val="5C9BD5">
              <a:alpha val="9000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809715" rIns="234696" bIns="234696" numCol="1" spcCol="1270" anchor="t" anchorCtr="0">
          <a:noAutofit/>
        </a:bodyPr>
        <a:lstStyle/>
        <a:p>
          <a:pPr marL="228600" lvl="1" indent="-228600" algn="l" defTabSz="1155700">
            <a:lnSpc>
              <a:spcPct val="90000"/>
            </a:lnSpc>
            <a:spcBef>
              <a:spcPct val="0"/>
            </a:spcBef>
            <a:spcAft>
              <a:spcPct val="15000"/>
            </a:spcAft>
            <a:buChar char="•"/>
          </a:pPr>
          <a:r>
            <a:rPr lang="de-DE" sz="2600" b="0" i="0" kern="1200" baseline="0" noProof="0" dirty="0">
              <a:solidFill>
                <a:schemeClr val="bg2"/>
              </a:solidFill>
              <a:latin typeface="+mj-lt"/>
            </a:rPr>
            <a:t>„Steuerungswissen für bildungspolitische Entscheidungen“</a:t>
          </a:r>
          <a:endParaRPr lang="de-DE" sz="2600" kern="1200" noProof="0" dirty="0">
            <a:solidFill>
              <a:schemeClr val="bg2"/>
            </a:solidFill>
            <a:latin typeface="+mj-lt"/>
          </a:endParaRPr>
        </a:p>
        <a:p>
          <a:pPr marL="228600" lvl="1" indent="-228600" algn="l" defTabSz="1155700">
            <a:lnSpc>
              <a:spcPct val="90000"/>
            </a:lnSpc>
            <a:spcBef>
              <a:spcPct val="0"/>
            </a:spcBef>
            <a:spcAft>
              <a:spcPct val="15000"/>
            </a:spcAft>
            <a:buChar char="•"/>
          </a:pPr>
          <a:endParaRPr lang="de-DE" sz="2600" kern="1200" noProof="0" dirty="0">
            <a:solidFill>
              <a:schemeClr val="bg2"/>
            </a:solidFill>
            <a:latin typeface="+mj-lt"/>
          </a:endParaRPr>
        </a:p>
        <a:p>
          <a:pPr marL="228600" lvl="1" indent="-228600" algn="l" defTabSz="1155700">
            <a:lnSpc>
              <a:spcPct val="90000"/>
            </a:lnSpc>
            <a:spcBef>
              <a:spcPct val="0"/>
            </a:spcBef>
            <a:spcAft>
              <a:spcPct val="15000"/>
            </a:spcAft>
            <a:buChar char="•"/>
          </a:pPr>
          <a:r>
            <a:rPr lang="de-DE" sz="2600" b="0" i="0" kern="1200" baseline="0" noProof="0" dirty="0">
              <a:solidFill>
                <a:schemeClr val="bg2"/>
              </a:solidFill>
              <a:latin typeface="+mj-lt"/>
            </a:rPr>
            <a:t>pädagogische Ziele sekundär</a:t>
          </a:r>
          <a:endParaRPr lang="de-DE" sz="2600" kern="1200" noProof="0" dirty="0">
            <a:solidFill>
              <a:schemeClr val="bg2"/>
            </a:solidFill>
            <a:latin typeface="+mj-lt"/>
          </a:endParaRPr>
        </a:p>
        <a:p>
          <a:pPr marL="228600" lvl="1" indent="-228600" algn="l" defTabSz="1155700">
            <a:lnSpc>
              <a:spcPct val="90000"/>
            </a:lnSpc>
            <a:spcBef>
              <a:spcPct val="0"/>
            </a:spcBef>
            <a:spcAft>
              <a:spcPct val="15000"/>
            </a:spcAft>
            <a:buChar char="•"/>
          </a:pPr>
          <a:endParaRPr lang="de-DE" sz="2600" kern="1200" noProof="0" dirty="0">
            <a:solidFill>
              <a:schemeClr val="bg2"/>
            </a:solidFill>
            <a:latin typeface="+mj-lt"/>
          </a:endParaRPr>
        </a:p>
        <a:p>
          <a:pPr marL="228600" lvl="1" indent="-228600" algn="l" defTabSz="1155700">
            <a:lnSpc>
              <a:spcPct val="90000"/>
            </a:lnSpc>
            <a:spcBef>
              <a:spcPct val="0"/>
            </a:spcBef>
            <a:spcAft>
              <a:spcPct val="15000"/>
            </a:spcAft>
            <a:buChar char="•"/>
          </a:pPr>
          <a:r>
            <a:rPr lang="de-DE" sz="2600" kern="1200" noProof="0" dirty="0">
              <a:solidFill>
                <a:schemeClr val="bg2"/>
              </a:solidFill>
              <a:latin typeface="+mj-lt"/>
            </a:rPr>
            <a:t>repräsentative Stichprobe</a:t>
          </a:r>
        </a:p>
        <a:p>
          <a:pPr marL="228600" lvl="1" indent="-228600" algn="l" defTabSz="1155700">
            <a:lnSpc>
              <a:spcPct val="90000"/>
            </a:lnSpc>
            <a:spcBef>
              <a:spcPct val="0"/>
            </a:spcBef>
            <a:spcAft>
              <a:spcPct val="15000"/>
            </a:spcAft>
            <a:buChar char="•"/>
          </a:pPr>
          <a:endParaRPr lang="de-DE" sz="2600" kern="1200" noProof="0" dirty="0">
            <a:solidFill>
              <a:schemeClr val="bg2"/>
            </a:solidFill>
            <a:latin typeface="+mj-lt"/>
          </a:endParaRPr>
        </a:p>
        <a:p>
          <a:pPr marL="228600" lvl="1" indent="-228600" algn="l" defTabSz="1155700">
            <a:lnSpc>
              <a:spcPct val="90000"/>
            </a:lnSpc>
            <a:spcBef>
              <a:spcPct val="0"/>
            </a:spcBef>
            <a:spcAft>
              <a:spcPct val="15000"/>
            </a:spcAft>
            <a:buChar char="•"/>
          </a:pPr>
          <a:r>
            <a:rPr lang="de-DE" sz="2600" b="0" i="0" kern="1200" baseline="0" noProof="0" dirty="0">
              <a:solidFill>
                <a:schemeClr val="bg2"/>
              </a:solidFill>
              <a:latin typeface="+mj-lt"/>
            </a:rPr>
            <a:t>Datengrundlage für Überlegungen zur Veränderung und Verbesserung (</a:t>
          </a:r>
          <a:r>
            <a:rPr lang="de-DE" sz="2600" b="0" i="0" kern="1200" baseline="0" noProof="0" dirty="0" err="1">
              <a:solidFill>
                <a:schemeClr val="bg2"/>
              </a:solidFill>
              <a:latin typeface="+mj-lt"/>
            </a:rPr>
            <a:t>Monitoringfunktion</a:t>
          </a:r>
          <a:r>
            <a:rPr lang="de-DE" sz="2600" b="0" i="0" kern="1200" baseline="0" noProof="0" dirty="0">
              <a:solidFill>
                <a:schemeClr val="bg2"/>
              </a:solidFill>
              <a:latin typeface="+mj-lt"/>
            </a:rPr>
            <a:t>)                            </a:t>
          </a:r>
          <a:r>
            <a:rPr lang="de-DE" sz="2600" b="0" i="0" kern="1200" baseline="0" noProof="0" dirty="0">
              <a:solidFill>
                <a:schemeClr val="bg2"/>
              </a:solidFill>
              <a:latin typeface="+mj-lt"/>
              <a:sym typeface="Wingdings" pitchFamily="2" charset="2"/>
            </a:rPr>
            <a:t></a:t>
          </a:r>
          <a:r>
            <a:rPr lang="de-DE" sz="2600" b="0" i="0" kern="1200" baseline="0" noProof="0" dirty="0">
              <a:solidFill>
                <a:schemeClr val="bg2"/>
              </a:solidFill>
              <a:latin typeface="+mj-lt"/>
            </a:rPr>
            <a:t> Bildungssystem als Merkmalsträger im Fokus</a:t>
          </a:r>
          <a:endParaRPr lang="de-DE" sz="2600" kern="1200" noProof="0" dirty="0">
            <a:solidFill>
              <a:schemeClr val="bg2"/>
            </a:solidFill>
            <a:latin typeface="+mj-lt"/>
          </a:endParaRPr>
        </a:p>
      </dsp:txBody>
      <dsp:txXfrm>
        <a:off x="1034790" y="1573156"/>
        <a:ext cx="4573121" cy="6858391"/>
      </dsp:txXfrm>
    </dsp:sp>
    <dsp:sp modelId="{F60CA7A4-B0EA-004E-9DDB-5D12995909DA}">
      <dsp:nvSpPr>
        <dsp:cNvPr id="0" name=""/>
        <dsp:cNvSpPr/>
      </dsp:nvSpPr>
      <dsp:spPr>
        <a:xfrm>
          <a:off x="116688" y="361261"/>
          <a:ext cx="1836204" cy="1836204"/>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29A4F4-F9B0-4E49-968C-14F9CECB7D38}">
      <dsp:nvSpPr>
        <dsp:cNvPr id="0" name=""/>
        <dsp:cNvSpPr/>
      </dsp:nvSpPr>
      <dsp:spPr>
        <a:xfrm rot="16200000">
          <a:off x="3839660" y="4543300"/>
          <a:ext cx="6858391" cy="918102"/>
        </a:xfrm>
        <a:prstGeom prst="rect">
          <a:avLst/>
        </a:prstGeom>
        <a:solidFill>
          <a:srgbClr val="5C9BD5"/>
        </a:solidFill>
        <a:ln>
          <a:solidFill>
            <a:srgbClr val="5C9BD5"/>
          </a:solidFill>
        </a:ln>
        <a:effectLst/>
      </dsp:spPr>
      <dsp:style>
        <a:lnRef idx="0">
          <a:scrgbClr r="0" g="0" b="0"/>
        </a:lnRef>
        <a:fillRef idx="0">
          <a:scrgbClr r="0" g="0" b="0"/>
        </a:fillRef>
        <a:effectRef idx="0">
          <a:scrgbClr r="0" g="0" b="0"/>
        </a:effectRef>
        <a:fontRef idx="minor"/>
      </dsp:style>
      <dsp:txBody>
        <a:bodyPr spcFirstLastPara="0" vert="horz" wrap="square" lIns="0" tIns="0" rIns="809715" bIns="0" numCol="1" spcCol="1270" anchor="t" anchorCtr="0">
          <a:noAutofit/>
        </a:bodyPr>
        <a:lstStyle/>
        <a:p>
          <a:pPr marL="0" lvl="0" indent="0" algn="ctr" defTabSz="2133600">
            <a:lnSpc>
              <a:spcPct val="90000"/>
            </a:lnSpc>
            <a:spcBef>
              <a:spcPct val="0"/>
            </a:spcBef>
            <a:spcAft>
              <a:spcPct val="35000"/>
            </a:spcAft>
            <a:buNone/>
          </a:pPr>
          <a:r>
            <a:rPr lang="de-DE" sz="4800" b="1" kern="1200" noProof="0" dirty="0">
              <a:solidFill>
                <a:schemeClr val="bg1"/>
              </a:solidFill>
              <a:latin typeface="+mj-lt"/>
            </a:rPr>
            <a:t>Rechenschaftspflicht</a:t>
          </a:r>
          <a:endParaRPr lang="de-DE" sz="5100" b="1" kern="1200" noProof="0" dirty="0">
            <a:solidFill>
              <a:schemeClr val="bg1"/>
            </a:solidFill>
            <a:latin typeface="+mj-lt"/>
          </a:endParaRPr>
        </a:p>
      </dsp:txBody>
      <dsp:txXfrm>
        <a:off x="3839660" y="4543300"/>
        <a:ext cx="6858391" cy="918102"/>
      </dsp:txXfrm>
    </dsp:sp>
    <dsp:sp modelId="{F80A69F5-C6CD-D14F-95B2-0D49F0FCB98E}">
      <dsp:nvSpPr>
        <dsp:cNvPr id="0" name=""/>
        <dsp:cNvSpPr/>
      </dsp:nvSpPr>
      <dsp:spPr>
        <a:xfrm>
          <a:off x="7727906" y="1573156"/>
          <a:ext cx="4573121" cy="6858391"/>
        </a:xfrm>
        <a:prstGeom prst="rect">
          <a:avLst/>
        </a:prstGeom>
        <a:solidFill>
          <a:schemeClr val="bg1">
            <a:alpha val="18000"/>
          </a:schemeClr>
        </a:solidFill>
        <a:ln w="25400" cap="flat" cmpd="sng" algn="ctr">
          <a:solidFill>
            <a:srgbClr val="5C9BD5">
              <a:alpha val="9000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809715" rIns="234696" bIns="234696" numCol="1" spcCol="1270" anchor="t" anchorCtr="0">
          <a:noAutofit/>
        </a:bodyPr>
        <a:lstStyle/>
        <a:p>
          <a:pPr marL="228600" lvl="1" indent="-228600" algn="l" defTabSz="1155700">
            <a:lnSpc>
              <a:spcPct val="90000"/>
            </a:lnSpc>
            <a:spcBef>
              <a:spcPct val="0"/>
            </a:spcBef>
            <a:spcAft>
              <a:spcPct val="15000"/>
            </a:spcAft>
            <a:buChar char="•"/>
          </a:pPr>
          <a:r>
            <a:rPr lang="de-DE" sz="2600" b="0" i="0" kern="1200" baseline="0" noProof="0" dirty="0">
              <a:solidFill>
                <a:schemeClr val="bg2"/>
              </a:solidFill>
              <a:latin typeface="+mj-lt"/>
            </a:rPr>
            <a:t>Bewertungsmaßstäbe durch Vergleich</a:t>
          </a:r>
          <a:endParaRPr lang="de-DE" sz="2600" kern="1200" noProof="0" dirty="0">
            <a:solidFill>
              <a:schemeClr val="bg2"/>
            </a:solidFill>
            <a:latin typeface="+mj-lt"/>
          </a:endParaRPr>
        </a:p>
        <a:p>
          <a:pPr marL="228600" lvl="1" indent="-228600" algn="l" defTabSz="1155700">
            <a:lnSpc>
              <a:spcPct val="90000"/>
            </a:lnSpc>
            <a:spcBef>
              <a:spcPct val="0"/>
            </a:spcBef>
            <a:spcAft>
              <a:spcPct val="15000"/>
            </a:spcAft>
            <a:buChar char="•"/>
          </a:pPr>
          <a:endParaRPr lang="de-DE" sz="2600" kern="1200" noProof="0" dirty="0">
            <a:solidFill>
              <a:schemeClr val="bg2"/>
            </a:solidFill>
            <a:latin typeface="+mj-lt"/>
          </a:endParaRPr>
        </a:p>
        <a:p>
          <a:pPr marL="228600" lvl="1" indent="-228600" algn="l" defTabSz="1155700">
            <a:lnSpc>
              <a:spcPct val="90000"/>
            </a:lnSpc>
            <a:spcBef>
              <a:spcPct val="0"/>
            </a:spcBef>
            <a:spcAft>
              <a:spcPct val="15000"/>
            </a:spcAft>
            <a:buChar char="•"/>
          </a:pPr>
          <a:r>
            <a:rPr lang="de-DE" sz="2600" b="0" i="0" kern="1200" baseline="0" noProof="0" dirty="0">
              <a:solidFill>
                <a:schemeClr val="bg2"/>
              </a:solidFill>
              <a:latin typeface="+mj-lt"/>
            </a:rPr>
            <a:t>Stärken und Schwächen im Vergleich zu anderen Staaten und Gruppen (</a:t>
          </a:r>
          <a:r>
            <a:rPr lang="de-DE" sz="2600" b="0" i="0" kern="1200" baseline="0" noProof="0" dirty="0" err="1">
              <a:solidFill>
                <a:schemeClr val="bg2"/>
              </a:solidFill>
              <a:latin typeface="+mj-lt"/>
            </a:rPr>
            <a:t>Benchmarkingfunktion</a:t>
          </a:r>
          <a:r>
            <a:rPr lang="de-DE" sz="2600" b="0" i="0" kern="1200" baseline="0" noProof="0" dirty="0">
              <a:solidFill>
                <a:schemeClr val="bg2"/>
              </a:solidFill>
              <a:latin typeface="+mj-lt"/>
            </a:rPr>
            <a:t>)</a:t>
          </a:r>
          <a:endParaRPr lang="de-DE" sz="2600" kern="1200" noProof="0" dirty="0">
            <a:solidFill>
              <a:schemeClr val="bg2"/>
            </a:solidFill>
            <a:latin typeface="+mj-lt"/>
          </a:endParaRPr>
        </a:p>
      </dsp:txBody>
      <dsp:txXfrm>
        <a:off x="7727906" y="1573156"/>
        <a:ext cx="4573121" cy="6858391"/>
      </dsp:txXfrm>
    </dsp:sp>
    <dsp:sp modelId="{B655E109-4814-8147-81A8-7681803A9BB2}">
      <dsp:nvSpPr>
        <dsp:cNvPr id="0" name=""/>
        <dsp:cNvSpPr/>
      </dsp:nvSpPr>
      <dsp:spPr>
        <a:xfrm>
          <a:off x="6809804" y="361261"/>
          <a:ext cx="1836204" cy="1836204"/>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BFA8BD-2465-7844-BFCD-42898803F1FB}">
      <dsp:nvSpPr>
        <dsp:cNvPr id="0" name=""/>
        <dsp:cNvSpPr/>
      </dsp:nvSpPr>
      <dsp:spPr>
        <a:xfrm rot="16200000">
          <a:off x="10532776" y="4543300"/>
          <a:ext cx="6858391" cy="918102"/>
        </a:xfrm>
        <a:prstGeom prst="rect">
          <a:avLst/>
        </a:prstGeom>
        <a:solidFill>
          <a:srgbClr val="5C9BD5"/>
        </a:solidFill>
        <a:ln>
          <a:solidFill>
            <a:srgbClr val="5C9BD5"/>
          </a:solidFill>
        </a:ln>
        <a:effectLst/>
      </dsp:spPr>
      <dsp:style>
        <a:lnRef idx="0">
          <a:scrgbClr r="0" g="0" b="0"/>
        </a:lnRef>
        <a:fillRef idx="0">
          <a:scrgbClr r="0" g="0" b="0"/>
        </a:fillRef>
        <a:effectRef idx="0">
          <a:scrgbClr r="0" g="0" b="0"/>
        </a:effectRef>
        <a:fontRef idx="minor"/>
      </dsp:style>
      <dsp:txBody>
        <a:bodyPr spcFirstLastPara="0" vert="horz" wrap="square" lIns="0" tIns="0" rIns="809715" bIns="0" numCol="1" spcCol="1270" anchor="t" anchorCtr="0">
          <a:noAutofit/>
        </a:bodyPr>
        <a:lstStyle/>
        <a:p>
          <a:pPr marL="0" lvl="0" indent="0" algn="ctr" defTabSz="2133600">
            <a:lnSpc>
              <a:spcPct val="90000"/>
            </a:lnSpc>
            <a:spcBef>
              <a:spcPct val="0"/>
            </a:spcBef>
            <a:spcAft>
              <a:spcPct val="35000"/>
            </a:spcAft>
            <a:buNone/>
          </a:pPr>
          <a:r>
            <a:rPr lang="de-DE" sz="4800" b="1" kern="1200" noProof="0" dirty="0">
              <a:solidFill>
                <a:schemeClr val="bg1"/>
              </a:solidFill>
              <a:latin typeface="+mj-lt"/>
            </a:rPr>
            <a:t>Fairness</a:t>
          </a:r>
        </a:p>
      </dsp:txBody>
      <dsp:txXfrm>
        <a:off x="10532776" y="4543300"/>
        <a:ext cx="6858391" cy="918102"/>
      </dsp:txXfrm>
    </dsp:sp>
    <dsp:sp modelId="{33B9D1BF-ABBB-0B4D-B034-1D3293AEF997}">
      <dsp:nvSpPr>
        <dsp:cNvPr id="0" name=""/>
        <dsp:cNvSpPr/>
      </dsp:nvSpPr>
      <dsp:spPr>
        <a:xfrm>
          <a:off x="14421022" y="1573156"/>
          <a:ext cx="4573121" cy="6858391"/>
        </a:xfrm>
        <a:prstGeom prst="rect">
          <a:avLst/>
        </a:prstGeom>
        <a:solidFill>
          <a:schemeClr val="bg1">
            <a:alpha val="18000"/>
          </a:schemeClr>
        </a:solidFill>
        <a:ln w="25400" cap="flat" cmpd="sng" algn="ctr">
          <a:solidFill>
            <a:srgbClr val="5C9BD5">
              <a:alpha val="9000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809715" rIns="234696" bIns="234696" numCol="1" spcCol="1270" anchor="t" anchorCtr="0">
          <a:noAutofit/>
        </a:bodyPr>
        <a:lstStyle/>
        <a:p>
          <a:pPr marL="228600" lvl="1" indent="-228600" algn="l" defTabSz="1155700">
            <a:lnSpc>
              <a:spcPct val="90000"/>
            </a:lnSpc>
            <a:spcBef>
              <a:spcPct val="0"/>
            </a:spcBef>
            <a:spcAft>
              <a:spcPct val="15000"/>
            </a:spcAft>
            <a:buChar char="•"/>
          </a:pPr>
          <a:r>
            <a:rPr lang="de-DE" sz="2600" b="0" i="0" kern="1200" baseline="0" noProof="0" dirty="0">
              <a:solidFill>
                <a:schemeClr val="bg2"/>
              </a:solidFill>
              <a:latin typeface="+mj-lt"/>
            </a:rPr>
            <a:t>Sicherung gleicher Bildungschancen für alle</a:t>
          </a:r>
          <a:endParaRPr lang="de-DE" sz="2600" kern="1200" noProof="0" dirty="0">
            <a:solidFill>
              <a:schemeClr val="bg2"/>
            </a:solidFill>
            <a:latin typeface="+mj-lt"/>
          </a:endParaRPr>
        </a:p>
        <a:p>
          <a:pPr marL="228600" lvl="1" indent="-228600" algn="l" defTabSz="1155700">
            <a:lnSpc>
              <a:spcPct val="90000"/>
            </a:lnSpc>
            <a:spcBef>
              <a:spcPct val="0"/>
            </a:spcBef>
            <a:spcAft>
              <a:spcPct val="15000"/>
            </a:spcAft>
            <a:buChar char="•"/>
          </a:pPr>
          <a:endParaRPr lang="de-DE" sz="2600" kern="1200" noProof="0" dirty="0">
            <a:solidFill>
              <a:schemeClr val="bg2"/>
            </a:solidFill>
            <a:latin typeface="+mj-lt"/>
          </a:endParaRPr>
        </a:p>
        <a:p>
          <a:pPr marL="228600" lvl="1" indent="-228600" algn="l" defTabSz="1155700">
            <a:lnSpc>
              <a:spcPct val="90000"/>
            </a:lnSpc>
            <a:spcBef>
              <a:spcPct val="0"/>
            </a:spcBef>
            <a:spcAft>
              <a:spcPct val="15000"/>
            </a:spcAft>
            <a:buChar char="•"/>
          </a:pPr>
          <a:r>
            <a:rPr lang="de-DE" sz="2600" b="0" i="0" kern="1200" baseline="0" noProof="0" dirty="0">
              <a:solidFill>
                <a:schemeClr val="bg2"/>
              </a:solidFill>
              <a:latin typeface="+mj-lt"/>
            </a:rPr>
            <a:t>Aufzeigen von Ungleichheiten</a:t>
          </a:r>
          <a:endParaRPr lang="de-DE" sz="2600" kern="1200" noProof="0" dirty="0">
            <a:solidFill>
              <a:schemeClr val="bg2"/>
            </a:solidFill>
            <a:latin typeface="+mj-lt"/>
          </a:endParaRPr>
        </a:p>
      </dsp:txBody>
      <dsp:txXfrm>
        <a:off x="14421022" y="1573156"/>
        <a:ext cx="4573121" cy="6858391"/>
      </dsp:txXfrm>
    </dsp:sp>
    <dsp:sp modelId="{01CD5DEA-E3CB-9A43-AC09-E3F3D9E7AFFC}">
      <dsp:nvSpPr>
        <dsp:cNvPr id="0" name=""/>
        <dsp:cNvSpPr/>
      </dsp:nvSpPr>
      <dsp:spPr>
        <a:xfrm>
          <a:off x="13502920" y="361261"/>
          <a:ext cx="1836204" cy="1836204"/>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D7A43-973E-C949-9A87-B02514C10ABA}">
      <dsp:nvSpPr>
        <dsp:cNvPr id="0" name=""/>
        <dsp:cNvSpPr/>
      </dsp:nvSpPr>
      <dsp:spPr>
        <a:xfrm>
          <a:off x="6815" y="792267"/>
          <a:ext cx="6837848" cy="6837848"/>
        </a:xfrm>
        <a:prstGeom prst="ellipse">
          <a:avLst/>
        </a:prstGeom>
        <a:solidFill>
          <a:srgbClr val="E3C97E">
            <a:alpha val="40000"/>
          </a:srgbClr>
        </a:solidFill>
        <a:ln w="25400" cap="flat" cmpd="sng" algn="ctr">
          <a:solidFill>
            <a:srgbClr val="E3C97E"/>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76310" tIns="40640" rIns="376310" bIns="40640" numCol="1" spcCol="1270" anchor="ctr" anchorCtr="0">
          <a:noAutofit/>
        </a:bodyPr>
        <a:lstStyle/>
        <a:p>
          <a:pPr marL="0" lvl="0" indent="0" algn="ctr" defTabSz="1422400">
            <a:lnSpc>
              <a:spcPct val="90000"/>
            </a:lnSpc>
            <a:spcBef>
              <a:spcPct val="0"/>
            </a:spcBef>
            <a:spcAft>
              <a:spcPct val="35000"/>
            </a:spcAft>
            <a:buNone/>
          </a:pPr>
          <a:r>
            <a:rPr lang="de-DE" sz="3200" b="1" kern="1200" noProof="0" dirty="0">
              <a:solidFill>
                <a:schemeClr val="tx1"/>
              </a:solidFill>
              <a:latin typeface="+mj-lt"/>
            </a:rPr>
            <a:t>Inputfaktoren</a:t>
          </a:r>
        </a:p>
        <a:p>
          <a:pPr marL="0" lvl="0" indent="0" algn="ctr" defTabSz="1422400">
            <a:lnSpc>
              <a:spcPct val="90000"/>
            </a:lnSpc>
            <a:spcBef>
              <a:spcPct val="0"/>
            </a:spcBef>
            <a:spcAft>
              <a:spcPct val="35000"/>
            </a:spcAft>
            <a:buNone/>
          </a:pPr>
          <a:r>
            <a:rPr lang="de-DE" sz="3200" kern="1200" noProof="0" dirty="0">
              <a:solidFill>
                <a:schemeClr val="tx1"/>
              </a:solidFill>
              <a:latin typeface="+mj-lt"/>
            </a:rPr>
            <a:t>Indikator für Bildungsbemühungen, z.B. Bildungsausgaben, Größe von Schulklassen, Lehrerausstattung</a:t>
          </a:r>
        </a:p>
      </dsp:txBody>
      <dsp:txXfrm>
        <a:off x="1008195" y="1793647"/>
        <a:ext cx="4835088" cy="4835088"/>
      </dsp:txXfrm>
    </dsp:sp>
    <dsp:sp modelId="{3BE4FB43-CD06-4C49-B459-FA32C24A1409}">
      <dsp:nvSpPr>
        <dsp:cNvPr id="0" name=""/>
        <dsp:cNvSpPr/>
      </dsp:nvSpPr>
      <dsp:spPr>
        <a:xfrm>
          <a:off x="5477094" y="792267"/>
          <a:ext cx="6837848" cy="6837848"/>
        </a:xfrm>
        <a:prstGeom prst="ellipse">
          <a:avLst/>
        </a:prstGeom>
        <a:solidFill>
          <a:srgbClr val="E3C97E">
            <a:alpha val="40000"/>
          </a:srgbClr>
        </a:solidFill>
        <a:ln w="25400" cap="flat" cmpd="sng" algn="ctr">
          <a:solidFill>
            <a:srgbClr val="E3C97E"/>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76310" tIns="40640" rIns="376310" bIns="40640" numCol="1" spcCol="1270" anchor="ctr" anchorCtr="0">
          <a:noAutofit/>
        </a:bodyPr>
        <a:lstStyle/>
        <a:p>
          <a:pPr marL="0" lvl="0" indent="0" algn="ctr" defTabSz="1422400">
            <a:lnSpc>
              <a:spcPct val="90000"/>
            </a:lnSpc>
            <a:spcBef>
              <a:spcPct val="0"/>
            </a:spcBef>
            <a:spcAft>
              <a:spcPct val="35000"/>
            </a:spcAft>
            <a:buNone/>
          </a:pPr>
          <a:r>
            <a:rPr lang="de-DE" sz="3200" b="1" kern="1200" noProof="0" dirty="0">
              <a:solidFill>
                <a:schemeClr val="tx1"/>
              </a:solidFill>
              <a:latin typeface="+mj-lt"/>
            </a:rPr>
            <a:t>Prozessfaktoren</a:t>
          </a:r>
        </a:p>
        <a:p>
          <a:pPr marL="0" lvl="0" indent="0" algn="ctr" defTabSz="1422400">
            <a:lnSpc>
              <a:spcPct val="90000"/>
            </a:lnSpc>
            <a:spcBef>
              <a:spcPct val="0"/>
            </a:spcBef>
            <a:spcAft>
              <a:spcPct val="35000"/>
            </a:spcAft>
            <a:buNone/>
          </a:pPr>
          <a:r>
            <a:rPr lang="de-DE" sz="3200" kern="1200" noProof="0" dirty="0">
              <a:solidFill>
                <a:schemeClr val="tx1"/>
              </a:solidFill>
              <a:latin typeface="+mj-lt"/>
            </a:rPr>
            <a:t>Schulische Faktoren, z.B. Schulkultur, Schulmanagement, Kooperation zwischen Lehrpersonen und Personalentwicklung</a:t>
          </a:r>
        </a:p>
        <a:p>
          <a:pPr marL="0" lvl="0" indent="0" algn="ctr" defTabSz="1422400">
            <a:lnSpc>
              <a:spcPct val="90000"/>
            </a:lnSpc>
            <a:spcBef>
              <a:spcPct val="0"/>
            </a:spcBef>
            <a:spcAft>
              <a:spcPct val="35000"/>
            </a:spcAft>
            <a:buNone/>
          </a:pPr>
          <a:endParaRPr lang="de-DE" sz="3200" kern="1200" noProof="0" dirty="0">
            <a:solidFill>
              <a:schemeClr val="tx1"/>
            </a:solidFill>
            <a:latin typeface="+mj-lt"/>
          </a:endParaRPr>
        </a:p>
        <a:p>
          <a:pPr marL="0" lvl="0" indent="0" algn="ctr" defTabSz="1422400">
            <a:lnSpc>
              <a:spcPct val="90000"/>
            </a:lnSpc>
            <a:spcBef>
              <a:spcPct val="0"/>
            </a:spcBef>
            <a:spcAft>
              <a:spcPct val="35000"/>
            </a:spcAft>
            <a:buNone/>
          </a:pPr>
          <a:r>
            <a:rPr lang="de-DE" sz="3200" kern="1200" noProof="0" dirty="0">
              <a:solidFill>
                <a:schemeClr val="tx1"/>
              </a:solidFill>
              <a:latin typeface="+mj-lt"/>
            </a:rPr>
            <a:t>Merkmale des Unterrichts, z.B. Handlungsweisen der Lehrkräfte</a:t>
          </a:r>
          <a:endParaRPr lang="de-DE" sz="3200" kern="1200" noProof="0" dirty="0">
            <a:solidFill>
              <a:schemeClr val="tx1"/>
            </a:solidFill>
          </a:endParaRPr>
        </a:p>
      </dsp:txBody>
      <dsp:txXfrm>
        <a:off x="6478474" y="1793647"/>
        <a:ext cx="4835088" cy="4835088"/>
      </dsp:txXfrm>
    </dsp:sp>
    <dsp:sp modelId="{E6C88858-BA35-B948-8003-F45883D21985}">
      <dsp:nvSpPr>
        <dsp:cNvPr id="0" name=""/>
        <dsp:cNvSpPr/>
      </dsp:nvSpPr>
      <dsp:spPr>
        <a:xfrm>
          <a:off x="10947373" y="792267"/>
          <a:ext cx="6837848" cy="6837848"/>
        </a:xfrm>
        <a:prstGeom prst="ellipse">
          <a:avLst/>
        </a:prstGeom>
        <a:solidFill>
          <a:srgbClr val="E3C97E">
            <a:alpha val="40000"/>
          </a:srgbClr>
        </a:solidFill>
        <a:ln w="25400" cap="flat" cmpd="sng" algn="ctr">
          <a:solidFill>
            <a:srgbClr val="E3C97E"/>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76310" tIns="40640" rIns="376310" bIns="40640" numCol="1" spcCol="1270" anchor="ctr" anchorCtr="0">
          <a:noAutofit/>
        </a:bodyPr>
        <a:lstStyle/>
        <a:p>
          <a:pPr marL="0" lvl="0" indent="0" algn="ctr" defTabSz="1422400">
            <a:lnSpc>
              <a:spcPct val="90000"/>
            </a:lnSpc>
            <a:spcBef>
              <a:spcPct val="0"/>
            </a:spcBef>
            <a:spcAft>
              <a:spcPct val="35000"/>
            </a:spcAft>
            <a:buNone/>
          </a:pPr>
          <a:r>
            <a:rPr lang="de-DE" sz="3200" b="1" kern="1200" noProof="0" dirty="0" err="1">
              <a:solidFill>
                <a:schemeClr val="tx1"/>
              </a:solidFill>
              <a:latin typeface="+mj-lt"/>
            </a:rPr>
            <a:t>Outputfaktoren</a:t>
          </a:r>
          <a:endParaRPr lang="de-DE" sz="3200" b="1" kern="1200" noProof="0" dirty="0">
            <a:solidFill>
              <a:schemeClr val="tx1"/>
            </a:solidFill>
            <a:latin typeface="+mj-lt"/>
          </a:endParaRPr>
        </a:p>
        <a:p>
          <a:pPr marL="0" lvl="0" indent="0" algn="ctr" defTabSz="1422400">
            <a:lnSpc>
              <a:spcPct val="90000"/>
            </a:lnSpc>
            <a:spcBef>
              <a:spcPct val="0"/>
            </a:spcBef>
            <a:spcAft>
              <a:spcPct val="35000"/>
            </a:spcAft>
            <a:buNone/>
          </a:pPr>
          <a:r>
            <a:rPr lang="de-DE" sz="3200" kern="1200" noProof="0" dirty="0">
              <a:solidFill>
                <a:schemeClr val="tx1"/>
              </a:solidFill>
              <a:latin typeface="+mj-lt"/>
            </a:rPr>
            <a:t>Ergebnisse und Erträge von Bildungsprozessen:</a:t>
          </a:r>
        </a:p>
        <a:p>
          <a:pPr marL="0" lvl="0" indent="0" algn="ctr" defTabSz="1422400">
            <a:lnSpc>
              <a:spcPct val="90000"/>
            </a:lnSpc>
            <a:spcBef>
              <a:spcPct val="0"/>
            </a:spcBef>
            <a:spcAft>
              <a:spcPct val="35000"/>
            </a:spcAft>
            <a:buNone/>
          </a:pPr>
          <a:r>
            <a:rPr lang="de-DE" sz="3200" kern="1200" noProof="0" dirty="0">
              <a:solidFill>
                <a:schemeClr val="tx1"/>
              </a:solidFill>
              <a:latin typeface="+mj-lt"/>
            </a:rPr>
            <a:t>Kurzfristige Wirkungen: z.B. Schulleistungen, Einstellungen und Haltungen der SuS</a:t>
          </a:r>
        </a:p>
        <a:p>
          <a:pPr marL="0" lvl="0" indent="0" algn="ctr" defTabSz="1422400">
            <a:lnSpc>
              <a:spcPct val="90000"/>
            </a:lnSpc>
            <a:spcBef>
              <a:spcPct val="0"/>
            </a:spcBef>
            <a:spcAft>
              <a:spcPct val="35000"/>
            </a:spcAft>
            <a:buNone/>
          </a:pPr>
          <a:r>
            <a:rPr lang="de-DE" sz="3200" kern="1200" noProof="0" dirty="0">
              <a:solidFill>
                <a:schemeClr val="tx1"/>
              </a:solidFill>
              <a:latin typeface="+mj-lt"/>
            </a:rPr>
            <a:t>Langfristige Wirkungen: z.B. Abschlüsse, beruflicher Werdegang, Schulabbrecherquoten</a:t>
          </a:r>
        </a:p>
      </dsp:txBody>
      <dsp:txXfrm>
        <a:off x="11948753" y="1793647"/>
        <a:ext cx="4835088" cy="4835088"/>
      </dsp:txXfrm>
    </dsp:sp>
    <dsp:sp modelId="{7283B6BE-DDCC-1645-95F3-D27C520095F3}">
      <dsp:nvSpPr>
        <dsp:cNvPr id="0" name=""/>
        <dsp:cNvSpPr/>
      </dsp:nvSpPr>
      <dsp:spPr>
        <a:xfrm>
          <a:off x="16417652" y="792267"/>
          <a:ext cx="6837848" cy="6837848"/>
        </a:xfrm>
        <a:prstGeom prst="ellipse">
          <a:avLst/>
        </a:prstGeom>
        <a:solidFill>
          <a:srgbClr val="E3C97E">
            <a:alpha val="40000"/>
          </a:srgbClr>
        </a:solidFill>
        <a:ln w="25400" cap="flat" cmpd="sng" algn="ctr">
          <a:solidFill>
            <a:srgbClr val="E3C97E"/>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76310" tIns="40640" rIns="376310" bIns="40640" numCol="1" spcCol="1270" anchor="ctr" anchorCtr="0">
          <a:noAutofit/>
        </a:bodyPr>
        <a:lstStyle/>
        <a:p>
          <a:pPr marL="0" lvl="0" indent="0" algn="ctr" defTabSz="1422400">
            <a:lnSpc>
              <a:spcPct val="90000"/>
            </a:lnSpc>
            <a:spcBef>
              <a:spcPct val="0"/>
            </a:spcBef>
            <a:spcAft>
              <a:spcPct val="35000"/>
            </a:spcAft>
            <a:buNone/>
          </a:pPr>
          <a:r>
            <a:rPr lang="de-DE" sz="3200" b="1" kern="1200" noProof="0" dirty="0">
              <a:solidFill>
                <a:schemeClr val="tx1"/>
              </a:solidFill>
              <a:latin typeface="+mj-lt"/>
            </a:rPr>
            <a:t>Kontextfaktoren</a:t>
          </a:r>
        </a:p>
        <a:p>
          <a:pPr marL="0" lvl="0" indent="0" algn="ctr" defTabSz="1422400">
            <a:lnSpc>
              <a:spcPct val="90000"/>
            </a:lnSpc>
            <a:spcBef>
              <a:spcPct val="0"/>
            </a:spcBef>
            <a:spcAft>
              <a:spcPct val="35000"/>
            </a:spcAft>
            <a:buNone/>
          </a:pPr>
          <a:r>
            <a:rPr lang="de-DE" sz="3200" kern="1200" noProof="0" dirty="0">
              <a:solidFill>
                <a:schemeClr val="tx1"/>
              </a:solidFill>
              <a:latin typeface="+mj-lt"/>
            </a:rPr>
            <a:t>Bedeutsame Kriterien für entwickeltes, modernes Bildungssystem, z.B. Chancengerechtigkeit</a:t>
          </a:r>
        </a:p>
      </dsp:txBody>
      <dsp:txXfrm>
        <a:off x="17419032" y="1793647"/>
        <a:ext cx="4835088" cy="4835088"/>
      </dsp:txXfrm>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E00E4059-B6E4-4B23-A414-93930ACE955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00B64E61-5B0F-41D6-9EB5-4DE946888D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15C2FB-6E52-485F-8C68-560392B24702}" type="datetimeFigureOut">
              <a:rPr lang="de-DE" smtClean="0"/>
              <a:t>23.09.20</a:t>
            </a:fld>
            <a:endParaRPr lang="de-DE"/>
          </a:p>
        </p:txBody>
      </p:sp>
      <p:sp>
        <p:nvSpPr>
          <p:cNvPr id="4" name="Fußzeilenplatzhalter 3">
            <a:extLst>
              <a:ext uri="{FF2B5EF4-FFF2-40B4-BE49-F238E27FC236}">
                <a16:creationId xmlns:a16="http://schemas.microsoft.com/office/drawing/2014/main" id="{7CDC8E15-2C8A-4CFE-A7D4-52895D697E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1660D5C3-0153-4A98-AB88-73C6BEF787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B59D1C-841F-43A2-A404-17FCBD40F73D}" type="slidenum">
              <a:rPr lang="de-DE" smtClean="0"/>
              <a:t>‹Nr.›</a:t>
            </a:fld>
            <a:endParaRPr lang="de-DE"/>
          </a:p>
        </p:txBody>
      </p:sp>
    </p:spTree>
    <p:extLst>
      <p:ext uri="{BB962C8B-B14F-4D97-AF65-F5344CB8AC3E}">
        <p14:creationId xmlns:p14="http://schemas.microsoft.com/office/powerpoint/2010/main" val="2616918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j-lt"/>
        <a:ea typeface="+mj-ea"/>
        <a:cs typeface="+mj-cs"/>
        <a:sym typeface="Calibri"/>
      </a:defRPr>
    </a:lvl1pPr>
    <a:lvl2pPr indent="228600" defTabSz="1828800" latinLnBrk="0">
      <a:defRPr sz="2400">
        <a:latin typeface="+mj-lt"/>
        <a:ea typeface="+mj-ea"/>
        <a:cs typeface="+mj-cs"/>
        <a:sym typeface="Calibri"/>
      </a:defRPr>
    </a:lvl2pPr>
    <a:lvl3pPr indent="457200" defTabSz="1828800" latinLnBrk="0">
      <a:defRPr sz="2400">
        <a:latin typeface="+mj-lt"/>
        <a:ea typeface="+mj-ea"/>
        <a:cs typeface="+mj-cs"/>
        <a:sym typeface="Calibri"/>
      </a:defRPr>
    </a:lvl3pPr>
    <a:lvl4pPr indent="685800" defTabSz="1828800" latinLnBrk="0">
      <a:defRPr sz="2400">
        <a:latin typeface="+mj-lt"/>
        <a:ea typeface="+mj-ea"/>
        <a:cs typeface="+mj-cs"/>
        <a:sym typeface="Calibri"/>
      </a:defRPr>
    </a:lvl4pPr>
    <a:lvl5pPr indent="914400" defTabSz="1828800" latinLnBrk="0">
      <a:defRPr sz="2400">
        <a:latin typeface="+mj-lt"/>
        <a:ea typeface="+mj-ea"/>
        <a:cs typeface="+mj-cs"/>
        <a:sym typeface="Calibri"/>
      </a:defRPr>
    </a:lvl5pPr>
    <a:lvl6pPr indent="1143000" defTabSz="1828800" latinLnBrk="0">
      <a:defRPr sz="2400">
        <a:latin typeface="+mj-lt"/>
        <a:ea typeface="+mj-ea"/>
        <a:cs typeface="+mj-cs"/>
        <a:sym typeface="Calibri"/>
      </a:defRPr>
    </a:lvl6pPr>
    <a:lvl7pPr indent="1371600" defTabSz="1828800" latinLnBrk="0">
      <a:defRPr sz="2400">
        <a:latin typeface="+mj-lt"/>
        <a:ea typeface="+mj-ea"/>
        <a:cs typeface="+mj-cs"/>
        <a:sym typeface="Calibri"/>
      </a:defRPr>
    </a:lvl7pPr>
    <a:lvl8pPr indent="1600200" defTabSz="1828800" latinLnBrk="0">
      <a:defRPr sz="2400">
        <a:latin typeface="+mj-lt"/>
        <a:ea typeface="+mj-ea"/>
        <a:cs typeface="+mj-cs"/>
        <a:sym typeface="Calibri"/>
      </a:defRPr>
    </a:lvl8pPr>
    <a:lvl9pPr indent="1828800" defTabSz="1828800" latinLnBrk="0">
      <a:defRPr sz="24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pisaluxembourg.lu/glossar/oecd-durchschnitt/"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pisaluxembourg.lu/glossar/trend/" TargetMode="External"/><Relationship Id="rId5" Type="http://schemas.openxmlformats.org/officeDocument/2006/relationships/hyperlink" Target="https://www.pisaluxembourg.lu/glossar/unterrichtsqualitaet/" TargetMode="External"/><Relationship Id="rId4" Type="http://schemas.openxmlformats.org/officeDocument/2006/relationships/hyperlink" Target="https://www.pisaluxembourg.lu/glossar/schulfor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e.wikipedia.org/wiki/Projekt"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www.psychology48.com/deu/d/metaevaluation/metaevaluation.htm" TargetMode="External"/><Relationship Id="rId5" Type="http://schemas.openxmlformats.org/officeDocument/2006/relationships/hyperlink" Target="https://de.wikipedia.org/wiki/Organisationseinheit" TargetMode="External"/><Relationship Id="rId4" Type="http://schemas.openxmlformats.org/officeDocument/2006/relationships/hyperlink" Target="https://de.wikipedia.org/wiki/Gesch%C3%A4ftsprozes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noProof="0" dirty="0"/>
          </a:p>
        </p:txBody>
      </p:sp>
    </p:spTree>
    <p:extLst>
      <p:ext uri="{BB962C8B-B14F-4D97-AF65-F5344CB8AC3E}">
        <p14:creationId xmlns:p14="http://schemas.microsoft.com/office/powerpoint/2010/main" val="3309849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noProof="0" dirty="0"/>
          </a:p>
        </p:txBody>
      </p:sp>
    </p:spTree>
    <p:extLst>
      <p:ext uri="{BB962C8B-B14F-4D97-AF65-F5344CB8AC3E}">
        <p14:creationId xmlns:p14="http://schemas.microsoft.com/office/powerpoint/2010/main" val="2438914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a:t>
            </a:r>
            <a:r>
              <a:rPr lang="de-DE" noProof="0" dirty="0"/>
              <a:t>rage</a:t>
            </a:r>
            <a:r>
              <a:rPr lang="en-US" dirty="0"/>
              <a:t> 1: </a:t>
            </a:r>
            <a:r>
              <a:rPr lang="de-DE" sz="2400" b="0" i="0" dirty="0">
                <a:effectLst/>
                <a:latin typeface="+mj-lt"/>
                <a:ea typeface="+mj-ea"/>
                <a:cs typeface="+mj-cs"/>
                <a:sym typeface="Calibri"/>
              </a:rPr>
              <a:t>Diese Fragestellung schließt sowohl kognitive als auch nicht-kognitive Ergebnisse schulischer Bildung, wie z. B. die Lernmotivation oder das schulische Wohlbefinden, ein. Als Bezugspunkt dient der </a:t>
            </a:r>
            <a:r>
              <a:rPr lang="de-DE" sz="2400" b="0" i="0" u="none" strike="noStrike" dirty="0">
                <a:effectLst/>
                <a:latin typeface="+mj-lt"/>
                <a:ea typeface="+mj-ea"/>
                <a:cs typeface="+mj-cs"/>
                <a:sym typeface="Calibri"/>
                <a:hlinkClick r:id="rId3" tooltip="Der OECD-Durchschnitt wird aus den Mittelwerten der 35 OECD-Länder berechnet. Die Mittelwerte  der OECD-Länder fließen, unabhängig von der Größe des Landes, zu gleichen Anteilen in diesen Wert ein. Der OECD-Durchschnitt gilt als Referenzwert, mit dem die durchschnittlichen Leistungswerte der einzelnen Länder verglichen werden."/>
              </a:rPr>
              <a:t>OECD-Durchschnitt</a:t>
            </a:r>
            <a:r>
              <a:rPr lang="de-DE" sz="2400" b="0" i="0" dirty="0">
                <a:effectLst/>
                <a:latin typeface="+mj-lt"/>
                <a:ea typeface="+mj-ea"/>
                <a:cs typeface="+mj-cs"/>
                <a:sym typeface="Calibri"/>
              </a:rPr>
              <a:t>, d.h. der im Mittel erreichte Wert der OECD-Länder, mit dem die Ergebnisse in jedem Land verglichen werden.</a:t>
            </a:r>
          </a:p>
          <a:p>
            <a:endParaRPr lang="de-DE" sz="2400" b="0" i="0" dirty="0">
              <a:effectLst/>
              <a:latin typeface="+mj-lt"/>
              <a:ea typeface="+mj-ea"/>
              <a:cs typeface="+mj-cs"/>
              <a:sym typeface="Calibri"/>
            </a:endParaRPr>
          </a:p>
          <a:p>
            <a:r>
              <a:rPr lang="de-DE" sz="2400" b="0" i="0" dirty="0">
                <a:effectLst/>
                <a:latin typeface="+mj-lt"/>
                <a:ea typeface="+mj-ea"/>
                <a:cs typeface="+mj-cs"/>
                <a:sym typeface="Calibri"/>
              </a:rPr>
              <a:t>Frage 2: Die Untersuchung der Gerechtigkeit bei Bildungschancen stellt eine zentrale Fragestellung bei PISA dar und ist ein Hauptanliegen aller Länder. Bei dieser Fragestellung geht es um den Einfluss sozialer und kultureller Merkmale (z. B. Beruf der Eltern, Wohlstand, Bildungsstand, Herkunft) sowie schulischer Merkmale (z. B. </a:t>
            </a:r>
            <a:r>
              <a:rPr lang="de-DE" sz="2400" b="0" i="0" u="none" strike="noStrike" dirty="0">
                <a:effectLst/>
                <a:latin typeface="+mj-lt"/>
                <a:ea typeface="+mj-ea"/>
                <a:cs typeface="+mj-cs"/>
                <a:sym typeface="Calibri"/>
                <a:hlinkClick r:id="rId4" tooltip="Das luxemburgische Schulsystem zeichnet sich durch eine leistungsorientierte Gliederung in verschiedene Schulformen aus. Unterschieden werden das Enseignement Secondaire (ES), das Enseignement Secondaire Technique (EST) und das Enseignement Secondaire Technique - Régime Préparatoire (EST-PREP)."/>
              </a:rPr>
              <a:t>Schulform</a:t>
            </a:r>
            <a:r>
              <a:rPr lang="de-DE" sz="2400" b="0" i="0" dirty="0">
                <a:effectLst/>
                <a:latin typeface="+mj-lt"/>
                <a:ea typeface="+mj-ea"/>
                <a:cs typeface="+mj-cs"/>
                <a:sym typeface="Calibri"/>
              </a:rPr>
              <a:t>en, Ressourcen, Lerngelegenheiten, </a:t>
            </a:r>
            <a:r>
              <a:rPr lang="de-DE" sz="2400" b="0" i="0" u="none" strike="noStrike" dirty="0">
                <a:effectLst/>
                <a:latin typeface="+mj-lt"/>
                <a:ea typeface="+mj-ea"/>
                <a:cs typeface="+mj-cs"/>
                <a:sym typeface="Calibri"/>
                <a:hlinkClick r:id="rId5" tooltip="Zur Unterrichtsqualität gehören grundlegende, fächerübergreifende Merkmale des Unterrichts, die das Lernen der Schüler/-innen beeinflussen und sich auf deren Kompetenzentwicklung und Motivation auswirken."/>
              </a:rPr>
              <a:t>Unterrichtsqualität</a:t>
            </a:r>
            <a:r>
              <a:rPr lang="de-DE" sz="2400" b="0" i="0" dirty="0">
                <a:effectLst/>
                <a:latin typeface="+mj-lt"/>
                <a:ea typeface="+mj-ea"/>
                <a:cs typeface="+mj-cs"/>
                <a:sym typeface="Calibri"/>
              </a:rPr>
              <a:t>) auf die Schülerleistungen.</a:t>
            </a:r>
            <a:endParaRPr lang="de-DE" sz="2400" b="1" i="0" dirty="0">
              <a:effectLst/>
              <a:latin typeface="+mj-lt"/>
              <a:ea typeface="+mj-ea"/>
              <a:cs typeface="+mj-cs"/>
              <a:sym typeface="Calibri"/>
            </a:endParaRPr>
          </a:p>
          <a:p>
            <a:endParaRPr lang="de-DE" sz="2400" b="1" i="0" dirty="0">
              <a:effectLst/>
              <a:latin typeface="+mj-lt"/>
              <a:ea typeface="+mj-ea"/>
              <a:cs typeface="+mj-cs"/>
              <a:sym typeface="Calibri"/>
            </a:endParaRPr>
          </a:p>
          <a:p>
            <a:r>
              <a:rPr lang="de-DE" sz="2400" b="0" i="0" dirty="0">
                <a:effectLst/>
                <a:latin typeface="+mj-lt"/>
                <a:ea typeface="+mj-ea"/>
                <a:cs typeface="+mj-cs"/>
                <a:sym typeface="Calibri"/>
              </a:rPr>
              <a:t>Frage 3: Der Vergleich der Ergebnisse über die Zeit hinweg gewinnt zunehmend an Bedeutung, da immer mehr Daten aus verschiedenen Zyklen zur Verfügung stehen. Diese Daten können neben dem internationalen Vergleich für das nationale Bildungs-</a:t>
            </a:r>
            <a:r>
              <a:rPr lang="de-DE" sz="2400" b="0" i="0" dirty="0" err="1">
                <a:effectLst/>
                <a:latin typeface="+mj-lt"/>
                <a:ea typeface="+mj-ea"/>
                <a:cs typeface="+mj-cs"/>
                <a:sym typeface="Calibri"/>
              </a:rPr>
              <a:t>monitoring</a:t>
            </a:r>
            <a:r>
              <a:rPr lang="de-DE" sz="2400" b="0" i="0" dirty="0">
                <a:effectLst/>
                <a:latin typeface="+mj-lt"/>
                <a:ea typeface="+mj-ea"/>
                <a:cs typeface="+mj-cs"/>
                <a:sym typeface="Calibri"/>
              </a:rPr>
              <a:t> genutzt werden, da </a:t>
            </a:r>
            <a:r>
              <a:rPr lang="de-DE" sz="2400" b="0" i="0" u="none" strike="noStrike" dirty="0">
                <a:effectLst/>
                <a:latin typeface="+mj-lt"/>
                <a:ea typeface="+mj-ea"/>
                <a:cs typeface="+mj-cs"/>
                <a:sym typeface="Calibri"/>
                <a:hlinkClick r:id="rId6" tooltip="Die PISA-Studie wird im Abstand von 3 Jahren mit stets wechselndem inhaltlichen Schwerpunkt wiederholt. Somit können Veränderungen der Schülerleistungen über die Zeit hinweg beobachtet werden. In den vorliegenden Analysen werden die Ergebnisse in den Bereichen Naturwissenschaften und Mathematik seit dem Erhebungszyklus PISA 2006 verglichen, als die Naturwissenschaften zum letzten Mal im Schwerpunkt standen, und im…"/>
              </a:rPr>
              <a:t>Trend</a:t>
            </a:r>
            <a:r>
              <a:rPr lang="de-DE" sz="2400" b="0" i="0" dirty="0">
                <a:effectLst/>
                <a:latin typeface="+mj-lt"/>
                <a:ea typeface="+mj-ea"/>
                <a:cs typeface="+mj-cs"/>
                <a:sym typeface="Calibri"/>
              </a:rPr>
              <a:t>daten für Gruppenvergleiche innerhalb von Ländern zur Verfügung stehen.</a:t>
            </a:r>
            <a:endParaRPr lang="en-US" dirty="0"/>
          </a:p>
        </p:txBody>
      </p:sp>
    </p:spTree>
    <p:extLst>
      <p:ext uri="{BB962C8B-B14F-4D97-AF65-F5344CB8AC3E}">
        <p14:creationId xmlns:p14="http://schemas.microsoft.com/office/powerpoint/2010/main" val="2843015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e-DE" noProof="0" dirty="0"/>
              <a:t>Hier Hinweis auf PISA 2000,</a:t>
            </a:r>
            <a:r>
              <a:rPr lang="de-DE" baseline="0" noProof="0" dirty="0"/>
              <a:t> welche für Luxemburg sehr schlecht ausfiel. Im Gegensatz dazu fiel die Studie in Finnland sehr gut aus (u.a. wegen sehr guter Lehrerausbildung). Das soll als Beispiel für den Internationalen Vergleich und die Möglichkeit des voneinander Lernens dienen. </a:t>
            </a:r>
          </a:p>
          <a:p>
            <a:endParaRPr lang="de-DE" baseline="0" noProof="0" dirty="0"/>
          </a:p>
          <a:p>
            <a:r>
              <a:rPr lang="de-DE" baseline="0" noProof="0" dirty="0"/>
              <a:t>Das Foto habe ich aus deiner </a:t>
            </a:r>
            <a:r>
              <a:rPr lang="de-DE" baseline="0" noProof="0" dirty="0" err="1"/>
              <a:t>Keynote</a:t>
            </a:r>
            <a:r>
              <a:rPr lang="de-DE" baseline="0" noProof="0" dirty="0"/>
              <a:t> „</a:t>
            </a:r>
            <a:r>
              <a:rPr lang="en-US" dirty="0"/>
              <a:t>Educational assessment and its prospects in the 21st century” </a:t>
            </a:r>
            <a:r>
              <a:rPr lang="de-DE" noProof="0" dirty="0"/>
              <a:t>genommen, die Slide hatte</a:t>
            </a:r>
            <a:r>
              <a:rPr lang="de-DE" baseline="0" noProof="0" dirty="0"/>
              <a:t> </a:t>
            </a:r>
            <a:r>
              <a:rPr lang="de-DE" baseline="0" noProof="0" dirty="0" err="1"/>
              <a:t>E’Loise</a:t>
            </a:r>
            <a:r>
              <a:rPr lang="de-DE" baseline="0" noProof="0" dirty="0"/>
              <a:t> damals vorbereitet, leider ohne Quellenangabe.</a:t>
            </a:r>
            <a:endParaRPr lang="de-DE" noProof="0" dirty="0"/>
          </a:p>
        </p:txBody>
      </p:sp>
    </p:spTree>
    <p:extLst>
      <p:ext uri="{BB962C8B-B14F-4D97-AF65-F5344CB8AC3E}">
        <p14:creationId xmlns:p14="http://schemas.microsoft.com/office/powerpoint/2010/main" val="2124334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e-DE" noProof="0" dirty="0"/>
              <a:t>Drei große Kern-Implikationen aus PISA…</a:t>
            </a:r>
          </a:p>
        </p:txBody>
      </p:sp>
    </p:spTree>
    <p:extLst>
      <p:ext uri="{BB962C8B-B14F-4D97-AF65-F5344CB8AC3E}">
        <p14:creationId xmlns:p14="http://schemas.microsoft.com/office/powerpoint/2010/main" val="1807246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de-DE" noProof="0" dirty="0" err="1"/>
              <a:t>EpStan</a:t>
            </a:r>
            <a:r>
              <a:rPr lang="de-DE" noProof="0" dirty="0"/>
              <a:t> seit 2009: Lux School </a:t>
            </a:r>
            <a:r>
              <a:rPr lang="de-DE" noProof="0" dirty="0" err="1"/>
              <a:t>monitoring</a:t>
            </a:r>
            <a:r>
              <a:rPr lang="de-DE" noProof="0" dirty="0"/>
              <a:t> mit dem Ziel, ob gesteckte Bildungsziele erreicht werden (eine Art des formative </a:t>
            </a:r>
            <a:r>
              <a:rPr lang="de-DE" noProof="0" dirty="0" err="1"/>
              <a:t>assessment</a:t>
            </a:r>
            <a:r>
              <a:rPr lang="de-DE" noProof="0" dirty="0"/>
              <a:t>)</a:t>
            </a:r>
          </a:p>
          <a:p>
            <a:pPr marL="342900" indent="-342900">
              <a:buFont typeface="Arial" panose="020B0604020202020204" pitchFamily="34" charset="0"/>
              <a:buChar char="•"/>
            </a:pPr>
            <a:r>
              <a:rPr lang="de-DE" noProof="0" dirty="0"/>
              <a:t>Testung von verschiedenen kognitive und non-kognitiven Aufgaben (ähnlich wie in PISA nur mit stärkerem Fokus aus die Politik, Bedingungen und Ziele in Lux =&gt; Mehrsprachigkeit)</a:t>
            </a:r>
          </a:p>
          <a:p>
            <a:endParaRPr lang="de-DE" noProof="0" dirty="0"/>
          </a:p>
        </p:txBody>
      </p:sp>
    </p:spTree>
    <p:extLst>
      <p:ext uri="{BB962C8B-B14F-4D97-AF65-F5344CB8AC3E}">
        <p14:creationId xmlns:p14="http://schemas.microsoft.com/office/powerpoint/2010/main" val="2287273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e-DE" noProof="0" dirty="0"/>
              <a:t>Hier Hinweis auf PISA 2000,</a:t>
            </a:r>
            <a:r>
              <a:rPr lang="de-DE" baseline="0" noProof="0" dirty="0"/>
              <a:t> welche für Luxemburg sehr schlecht ausfiel. Im Gegensatz dazu fiel die Studie in Finnland sehr gut aus (u.a. wegen sehr guter Lehrerausbildung). Das soll als Beispiel für den Internationalen Vergleich und die Möglichkeit des voneinander Lernens dienen. </a:t>
            </a:r>
          </a:p>
          <a:p>
            <a:endParaRPr lang="de-DE" baseline="0" noProof="0" dirty="0"/>
          </a:p>
          <a:p>
            <a:r>
              <a:rPr lang="de-DE" baseline="0" noProof="0" dirty="0"/>
              <a:t>Das Foto habe ich aus deiner </a:t>
            </a:r>
            <a:r>
              <a:rPr lang="de-DE" baseline="0" noProof="0" dirty="0" err="1"/>
              <a:t>Keynote</a:t>
            </a:r>
            <a:r>
              <a:rPr lang="de-DE" baseline="0" noProof="0" dirty="0"/>
              <a:t> „</a:t>
            </a:r>
            <a:r>
              <a:rPr lang="en-US" dirty="0"/>
              <a:t>Educational assessment and its prospects in the 21st century” </a:t>
            </a:r>
            <a:r>
              <a:rPr lang="de-DE" noProof="0" dirty="0"/>
              <a:t>genommen, die Slide hatte</a:t>
            </a:r>
            <a:r>
              <a:rPr lang="de-DE" baseline="0" noProof="0" dirty="0"/>
              <a:t> </a:t>
            </a:r>
            <a:r>
              <a:rPr lang="de-DE" baseline="0" noProof="0" dirty="0" err="1"/>
              <a:t>E’Loise</a:t>
            </a:r>
            <a:r>
              <a:rPr lang="de-DE" baseline="0" noProof="0" dirty="0"/>
              <a:t> damals vorbereitet, leider ohne Quellenangabe.</a:t>
            </a:r>
            <a:endParaRPr lang="de-DE" noProof="0" dirty="0"/>
          </a:p>
        </p:txBody>
      </p:sp>
    </p:spTree>
    <p:extLst>
      <p:ext uri="{BB962C8B-B14F-4D97-AF65-F5344CB8AC3E}">
        <p14:creationId xmlns:p14="http://schemas.microsoft.com/office/powerpoint/2010/main" val="1940300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e-DE" noProof="0" dirty="0"/>
              <a:t>Hier ist eine Beispielaufgabe aus der dritten Klasse. (nach meiner Einschätzung wird hier ein Mix aus </a:t>
            </a:r>
            <a:r>
              <a:rPr lang="de-DE" noProof="0" dirty="0" err="1"/>
              <a:t>Reasoning</a:t>
            </a:r>
            <a:r>
              <a:rPr lang="de-DE" noProof="0" dirty="0"/>
              <a:t>/Abstrahieren und </a:t>
            </a:r>
            <a:r>
              <a:rPr lang="de-DE" noProof="0" dirty="0" err="1"/>
              <a:t>gC</a:t>
            </a:r>
            <a:r>
              <a:rPr lang="de-DE" noProof="0" dirty="0"/>
              <a:t> abgefragt)</a:t>
            </a:r>
          </a:p>
        </p:txBody>
      </p:sp>
    </p:spTree>
    <p:extLst>
      <p:ext uri="{BB962C8B-B14F-4D97-AF65-F5344CB8AC3E}">
        <p14:creationId xmlns:p14="http://schemas.microsoft.com/office/powerpoint/2010/main" val="3721252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342900" indent="-342900">
              <a:buFont typeface="Arial" panose="020B0604020202020204" pitchFamily="34" charset="0"/>
              <a:buChar char="•"/>
            </a:pPr>
            <a:r>
              <a:rPr lang="de-DE" dirty="0" err="1"/>
              <a:t>EpStan</a:t>
            </a:r>
            <a:r>
              <a:rPr lang="de-DE" dirty="0"/>
              <a:t> ist ein gutes Beispiel, wie die </a:t>
            </a:r>
            <a:r>
              <a:rPr lang="de-DE" dirty="0" err="1"/>
              <a:t>Evalutaion</a:t>
            </a:r>
            <a:r>
              <a:rPr lang="de-DE" dirty="0"/>
              <a:t> einen Einfluss haben kann auf verschiedenen Ebenen im Bildungssystem (mit verschiedenen </a:t>
            </a:r>
            <a:r>
              <a:rPr lang="de-DE" dirty="0" err="1"/>
              <a:t>Abnehmnern</a:t>
            </a:r>
            <a:r>
              <a:rPr lang="de-DE" dirty="0"/>
              <a:t> und Steakholdern, z.B. Bildungsminister oder Schulleiter). </a:t>
            </a:r>
          </a:p>
          <a:p>
            <a:pPr marL="342900" indent="-342900">
              <a:buFont typeface="Arial" panose="020B0604020202020204" pitchFamily="34" charset="0"/>
              <a:buChar char="•"/>
            </a:pPr>
            <a:r>
              <a:rPr lang="de-DE" dirty="0"/>
              <a:t>Wichtig: es gibt für jeden Abnehmer einen eigenen Bericht vom </a:t>
            </a:r>
            <a:r>
              <a:rPr lang="de-DE" dirty="0" err="1"/>
              <a:t>EpStan</a:t>
            </a:r>
            <a:r>
              <a:rPr lang="de-DE" dirty="0"/>
              <a:t> </a:t>
            </a:r>
            <a:r>
              <a:rPr lang="de-DE" dirty="0" err="1"/>
              <a:t>team</a:t>
            </a:r>
            <a:r>
              <a:rPr lang="de-DE" dirty="0"/>
              <a:t> (bei Student bin ich mir aber nicht 100% sicher…)</a:t>
            </a:r>
          </a:p>
        </p:txBody>
      </p:sp>
    </p:spTree>
    <p:extLst>
      <p:ext uri="{BB962C8B-B14F-4D97-AF65-F5344CB8AC3E}">
        <p14:creationId xmlns:p14="http://schemas.microsoft.com/office/powerpoint/2010/main" val="4094862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Steering </a:t>
            </a:r>
            <a:r>
              <a:rPr lang="de-DE" dirty="0" err="1"/>
              <a:t>board</a:t>
            </a:r>
            <a:r>
              <a:rPr lang="de-DE" dirty="0"/>
              <a:t> </a:t>
            </a:r>
            <a:r>
              <a:rPr lang="de-DE" dirty="0" err="1"/>
              <a:t>composition</a:t>
            </a:r>
            <a:r>
              <a:rPr lang="de-DE" dirty="0"/>
              <a:t>:</a:t>
            </a:r>
          </a:p>
          <a:p>
            <a:pPr marL="342900" indent="-342900">
              <a:spcBef>
                <a:spcPts val="2400"/>
              </a:spcBef>
              <a:buFont typeface="Arial" panose="020B0604020202020204" pitchFamily="34" charset="0"/>
              <a:buChar char="•"/>
            </a:pPr>
            <a:r>
              <a:rPr lang="en-GB" sz="2400" dirty="0">
                <a:latin typeface="Calibri" panose="020F0502020204030204" pitchFamily="34" charset="0"/>
                <a:cs typeface="Calibri" panose="020F0502020204030204" pitchFamily="34" charset="0"/>
              </a:rPr>
              <a:t>VRA (</a:t>
            </a:r>
            <a:r>
              <a:rPr lang="en-GB" sz="2400" dirty="0" err="1">
                <a:latin typeface="Calibri" panose="020F0502020204030204" pitchFamily="34" charset="0"/>
                <a:cs typeface="Calibri" panose="020F0502020204030204" pitchFamily="34" charset="0"/>
              </a:rPr>
              <a:t>tbd</a:t>
            </a:r>
            <a:r>
              <a:rPr lang="en-GB" sz="2400" dirty="0">
                <a:latin typeface="Calibri" panose="020F0502020204030204" pitchFamily="34" charset="0"/>
                <a:cs typeface="Calibri" panose="020F0502020204030204" pitchFamily="34" charset="0"/>
              </a:rPr>
              <a:t>…)</a:t>
            </a:r>
          </a:p>
          <a:p>
            <a:pPr marL="342900" indent="-342900">
              <a:spcBef>
                <a:spcPts val="2400"/>
              </a:spcBef>
              <a:buFont typeface="Arial" panose="020B0604020202020204" pitchFamily="34" charset="0"/>
              <a:buChar char="•"/>
            </a:pPr>
            <a:r>
              <a:rPr lang="en-GB" sz="2400" dirty="0">
                <a:latin typeface="Calibri" panose="020F0502020204030204" pitchFamily="34" charset="0"/>
                <a:cs typeface="Calibri" panose="020F0502020204030204" pitchFamily="34" charset="0"/>
              </a:rPr>
              <a:t>Vice-Deans for Teaching</a:t>
            </a:r>
          </a:p>
          <a:p>
            <a:pPr marL="342900" indent="-342900">
              <a:spcBef>
                <a:spcPts val="2400"/>
              </a:spcBef>
              <a:buFont typeface="Arial" panose="020B0604020202020204" pitchFamily="34" charset="0"/>
              <a:buChar char="•"/>
            </a:pPr>
            <a:r>
              <a:rPr lang="en-GB" sz="2400" dirty="0">
                <a:latin typeface="Calibri" panose="020F0502020204030204" pitchFamily="34" charset="0"/>
                <a:cs typeface="Calibri" panose="020F0502020204030204" pitchFamily="34" charset="0"/>
              </a:rPr>
              <a:t>3 Student representatives (</a:t>
            </a:r>
            <a:r>
              <a:rPr lang="en-GB" sz="2400" dirty="0" err="1">
                <a:latin typeface="Calibri" panose="020F0502020204030204" pitchFamily="34" charset="0"/>
                <a:cs typeface="Calibri" panose="020F0502020204030204" pitchFamily="34" charset="0"/>
              </a:rPr>
              <a:t>tbd</a:t>
            </a:r>
            <a:r>
              <a:rPr lang="en-GB" sz="2400" dirty="0">
                <a:latin typeface="Calibri" panose="020F0502020204030204" pitchFamily="34" charset="0"/>
                <a:cs typeface="Calibri" panose="020F0502020204030204" pitchFamily="34" charset="0"/>
              </a:rPr>
              <a:t>)</a:t>
            </a:r>
          </a:p>
          <a:p>
            <a:pPr marL="342900" indent="-342900">
              <a:spcBef>
                <a:spcPts val="2400"/>
              </a:spcBef>
              <a:buFont typeface="Arial" panose="020B0604020202020204" pitchFamily="34" charset="0"/>
              <a:buChar char="•"/>
            </a:pPr>
            <a:r>
              <a:rPr lang="en-GB" sz="2400" dirty="0">
                <a:latin typeface="Calibri" panose="020F0502020204030204" pitchFamily="34" charset="0"/>
                <a:cs typeface="Calibri" panose="020F0502020204030204" pitchFamily="34" charset="0"/>
              </a:rPr>
              <a:t>VRA Special Advisor for Quality</a:t>
            </a:r>
          </a:p>
          <a:p>
            <a:pPr marL="342900" indent="-342900">
              <a:spcBef>
                <a:spcPts val="2400"/>
              </a:spcBef>
              <a:buFont typeface="Arial" panose="020B0604020202020204" pitchFamily="34" charset="0"/>
              <a:buChar char="•"/>
            </a:pPr>
            <a:r>
              <a:rPr lang="en-GB" sz="2400" dirty="0">
                <a:latin typeface="Calibri" panose="020F0502020204030204" pitchFamily="34" charset="0"/>
                <a:cs typeface="Calibri" panose="020F0502020204030204" pitchFamily="34" charset="0"/>
              </a:rPr>
              <a:t>Secretary of the Board of Governors</a:t>
            </a:r>
          </a:p>
          <a:p>
            <a:pPr marL="342900" indent="-342900">
              <a:spcBef>
                <a:spcPts val="2400"/>
              </a:spcBef>
              <a:buFont typeface="Arial" panose="020B0604020202020204" pitchFamily="34" charset="0"/>
              <a:buChar char="•"/>
            </a:pPr>
            <a:r>
              <a:rPr lang="en-GB" sz="2400" dirty="0">
                <a:latin typeface="Calibri" panose="020F0502020204030204" pitchFamily="34" charset="0"/>
                <a:cs typeface="Calibri" panose="020F0502020204030204" pitchFamily="34" charset="0"/>
              </a:rPr>
              <a:t>QM</a:t>
            </a:r>
          </a:p>
          <a:p>
            <a:endParaRPr lang="de-DE" dirty="0"/>
          </a:p>
        </p:txBody>
      </p:sp>
    </p:spTree>
    <p:extLst>
      <p:ext uri="{BB962C8B-B14F-4D97-AF65-F5344CB8AC3E}">
        <p14:creationId xmlns:p14="http://schemas.microsoft.com/office/powerpoint/2010/main" val="3719686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GB" sz="3600" dirty="0">
                <a:latin typeface="Calibri" panose="020F0502020204030204" pitchFamily="34" charset="0"/>
                <a:cs typeface="Calibri" panose="020F0502020204030204" pitchFamily="34" charset="0"/>
              </a:rPr>
              <a:t>Focus: Educational policy and quality culture of the university (PDCA cycle):</a:t>
            </a:r>
            <a:endParaRPr lang="en-GB" sz="4000" dirty="0"/>
          </a:p>
          <a:p>
            <a:pPr lvl="1"/>
            <a:r>
              <a:rPr lang="en-GB" sz="3600" dirty="0">
                <a:latin typeface="Calibri" panose="020F0502020204030204" pitchFamily="34" charset="0"/>
                <a:cs typeface="Calibri" panose="020F0502020204030204" pitchFamily="34" charset="0"/>
              </a:rPr>
              <a:t>Vision on higher education and its quality as an adequate response to societal challenges</a:t>
            </a:r>
          </a:p>
          <a:p>
            <a:pPr lvl="1"/>
            <a:r>
              <a:rPr lang="en-GB" sz="3600" dirty="0">
                <a:latin typeface="Calibri" panose="020F0502020204030204" pitchFamily="34" charset="0"/>
                <a:cs typeface="Calibri" panose="020F0502020204030204" pitchFamily="34" charset="0"/>
              </a:rPr>
              <a:t>Adequate implementation to realise policy and support quality</a:t>
            </a:r>
          </a:p>
          <a:p>
            <a:pPr lvl="1"/>
            <a:r>
              <a:rPr lang="en-GB" sz="3600" dirty="0">
                <a:latin typeface="Calibri" panose="020F0502020204030204" pitchFamily="34" charset="0"/>
                <a:cs typeface="Calibri" panose="020F0502020204030204" pitchFamily="34" charset="0"/>
              </a:rPr>
              <a:t>Effective policy implementation through evaluation and monitoring</a:t>
            </a:r>
          </a:p>
          <a:p>
            <a:pPr lvl="1"/>
            <a:r>
              <a:rPr lang="en-GB" sz="3600" dirty="0">
                <a:latin typeface="Calibri" panose="020F0502020204030204" pitchFamily="34" charset="0"/>
                <a:cs typeface="Calibri" panose="020F0502020204030204" pitchFamily="34" charset="0"/>
              </a:rPr>
              <a:t>Improvement &amp; innovation policy</a:t>
            </a:r>
          </a:p>
          <a:p>
            <a:r>
              <a:rPr lang="en-GB" sz="3600" dirty="0">
                <a:latin typeface="Calibri" panose="020F0502020204030204" pitchFamily="34" charset="0"/>
                <a:cs typeface="Calibri" panose="020F0502020204030204" pitchFamily="34" charset="0"/>
              </a:rPr>
              <a:t>Involvement of university community in quality process at all levels</a:t>
            </a:r>
          </a:p>
          <a:p>
            <a:endParaRPr lang="de-DE" dirty="0"/>
          </a:p>
        </p:txBody>
      </p:sp>
    </p:spTree>
    <p:extLst>
      <p:ext uri="{BB962C8B-B14F-4D97-AF65-F5344CB8AC3E}">
        <p14:creationId xmlns:p14="http://schemas.microsoft.com/office/powerpoint/2010/main" val="3130888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GB" noProof="0" dirty="0"/>
              <a:t>Ich </a:t>
            </a:r>
            <a:r>
              <a:rPr lang="en-GB" noProof="0" dirty="0" err="1"/>
              <a:t>stelle</a:t>
            </a:r>
            <a:r>
              <a:rPr lang="en-GB" noProof="0" dirty="0"/>
              <a:t> </a:t>
            </a:r>
            <a:r>
              <a:rPr lang="en-GB" noProof="0" dirty="0" err="1"/>
              <a:t>mich</a:t>
            </a:r>
            <a:r>
              <a:rPr lang="en-GB" noProof="0" dirty="0"/>
              <a:t> </a:t>
            </a:r>
            <a:r>
              <a:rPr lang="en-GB" noProof="0" dirty="0" err="1"/>
              <a:t>kurz</a:t>
            </a:r>
            <a:r>
              <a:rPr lang="en-GB" noProof="0" dirty="0"/>
              <a:t> </a:t>
            </a:r>
            <a:r>
              <a:rPr lang="en-GB" noProof="0" dirty="0" err="1"/>
              <a:t>vor</a:t>
            </a:r>
            <a:endParaRPr lang="en-GB" noProof="0" dirty="0"/>
          </a:p>
          <a:p>
            <a:endParaRPr lang="en-GB" dirty="0"/>
          </a:p>
        </p:txBody>
      </p:sp>
    </p:spTree>
    <p:extLst>
      <p:ext uri="{BB962C8B-B14F-4D97-AF65-F5344CB8AC3E}">
        <p14:creationId xmlns:p14="http://schemas.microsoft.com/office/powerpoint/2010/main" val="153316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GB" noProof="0" dirty="0"/>
              <a:t>Ich </a:t>
            </a:r>
            <a:r>
              <a:rPr lang="en-GB" noProof="0" dirty="0" err="1"/>
              <a:t>stelle</a:t>
            </a:r>
            <a:r>
              <a:rPr lang="en-GB" noProof="0" dirty="0"/>
              <a:t> </a:t>
            </a:r>
            <a:r>
              <a:rPr lang="en-GB" noProof="0" dirty="0" err="1"/>
              <a:t>mich</a:t>
            </a:r>
            <a:r>
              <a:rPr lang="en-GB" noProof="0" dirty="0"/>
              <a:t> </a:t>
            </a:r>
            <a:r>
              <a:rPr lang="en-GB" noProof="0" dirty="0" err="1"/>
              <a:t>kurz</a:t>
            </a:r>
            <a:r>
              <a:rPr lang="en-GB" noProof="0" dirty="0"/>
              <a:t> </a:t>
            </a:r>
            <a:r>
              <a:rPr lang="en-GB" noProof="0" dirty="0" err="1"/>
              <a:t>vor</a:t>
            </a:r>
            <a:endParaRPr lang="en-GB" noProof="0" dirty="0"/>
          </a:p>
          <a:p>
            <a:endParaRPr lang="en-GB" dirty="0"/>
          </a:p>
        </p:txBody>
      </p:sp>
    </p:spTree>
    <p:extLst>
      <p:ext uri="{BB962C8B-B14F-4D97-AF65-F5344CB8AC3E}">
        <p14:creationId xmlns:p14="http://schemas.microsoft.com/office/powerpoint/2010/main" val="775192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Der Vortrag ist in vier Blöcke unterteilt…</a:t>
            </a:r>
          </a:p>
        </p:txBody>
      </p:sp>
    </p:spTree>
    <p:extLst>
      <p:ext uri="{BB962C8B-B14F-4D97-AF65-F5344CB8AC3E}">
        <p14:creationId xmlns:p14="http://schemas.microsoft.com/office/powerpoint/2010/main" val="631152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b="1" dirty="0"/>
              <a:t>Evaluation (</a:t>
            </a:r>
            <a:r>
              <a:rPr lang="de-DE" b="1" dirty="0" err="1"/>
              <a:t>wikipedia</a:t>
            </a:r>
            <a:r>
              <a:rPr lang="de-DE" b="1" dirty="0"/>
              <a:t>)</a:t>
            </a:r>
          </a:p>
          <a:p>
            <a:pPr marL="342900" indent="-342900">
              <a:buFont typeface="Arial" panose="020B0604020202020204" pitchFamily="34" charset="0"/>
              <a:buChar char="•"/>
            </a:pPr>
            <a:r>
              <a:rPr lang="de-DE" sz="2400" b="0" i="0" dirty="0">
                <a:effectLst/>
                <a:latin typeface="+mj-lt"/>
                <a:ea typeface="+mj-ea"/>
                <a:cs typeface="+mj-cs"/>
                <a:sym typeface="Calibri"/>
              </a:rPr>
              <a:t>Unter Evaluation wird meist die Bewertung bzw. Begutachtung von </a:t>
            </a:r>
            <a:r>
              <a:rPr lang="de-DE" sz="2400" b="0" i="0" u="none" strike="noStrike" dirty="0">
                <a:effectLst/>
                <a:latin typeface="+mj-lt"/>
                <a:ea typeface="+mj-ea"/>
                <a:cs typeface="+mj-cs"/>
                <a:sym typeface="Calibri"/>
                <a:hlinkClick r:id="rId3" tooltip="Projekt"/>
              </a:rPr>
              <a:t>Projekten</a:t>
            </a:r>
            <a:r>
              <a:rPr lang="de-DE" sz="2400" b="0" i="0" dirty="0">
                <a:effectLst/>
                <a:latin typeface="+mj-lt"/>
                <a:ea typeface="+mj-ea"/>
                <a:cs typeface="+mj-cs"/>
                <a:sym typeface="Calibri"/>
              </a:rPr>
              <a:t>, </a:t>
            </a:r>
            <a:r>
              <a:rPr lang="de-DE" sz="2400" b="0" i="0" u="none" strike="noStrike" dirty="0">
                <a:effectLst/>
                <a:latin typeface="+mj-lt"/>
                <a:ea typeface="+mj-ea"/>
                <a:cs typeface="+mj-cs"/>
                <a:sym typeface="Calibri"/>
                <a:hlinkClick r:id="rId4" tooltip="Geschäftsprozess"/>
              </a:rPr>
              <a:t>Prozessen</a:t>
            </a:r>
            <a:r>
              <a:rPr lang="de-DE" sz="2400" b="0" i="0" dirty="0">
                <a:effectLst/>
                <a:latin typeface="+mj-lt"/>
                <a:ea typeface="+mj-ea"/>
                <a:cs typeface="+mj-cs"/>
                <a:sym typeface="Calibri"/>
              </a:rPr>
              <a:t> und Funktionseinheiten (z. B. von Geräten, Objekten) sowie: </a:t>
            </a:r>
            <a:r>
              <a:rPr lang="de-DE" sz="2400" b="0" i="0" u="none" strike="noStrike" dirty="0">
                <a:effectLst/>
                <a:latin typeface="+mj-lt"/>
                <a:ea typeface="+mj-ea"/>
                <a:cs typeface="+mj-cs"/>
                <a:sym typeface="Calibri"/>
                <a:hlinkClick r:id="rId5" tooltip="Organisationseinheit"/>
              </a:rPr>
              <a:t>Organisationseinheiten</a:t>
            </a:r>
            <a:r>
              <a:rPr lang="de-DE" sz="2400" b="0" i="0" dirty="0">
                <a:effectLst/>
                <a:latin typeface="+mj-lt"/>
                <a:ea typeface="+mj-ea"/>
                <a:cs typeface="+mj-cs"/>
                <a:sym typeface="Calibri"/>
              </a:rPr>
              <a:t> verstanden. </a:t>
            </a:r>
          </a:p>
          <a:p>
            <a:pPr marL="342900" indent="-342900">
              <a:buFont typeface="Arial" panose="020B0604020202020204" pitchFamily="34" charset="0"/>
              <a:buChar char="•"/>
            </a:pPr>
            <a:r>
              <a:rPr lang="de-DE" sz="2400" b="0" i="0" dirty="0">
                <a:effectLst/>
                <a:latin typeface="+mj-lt"/>
                <a:ea typeface="+mj-ea"/>
                <a:cs typeface="+mj-cs"/>
                <a:sym typeface="Calibri"/>
              </a:rPr>
              <a:t>Dabei können Kontext, Struktur, Prozess, Aufwand und Ergebnis einbezogen werden.</a:t>
            </a:r>
          </a:p>
          <a:p>
            <a:pPr marL="342900" indent="-342900">
              <a:buFont typeface="Arial" panose="020B0604020202020204" pitchFamily="34" charset="0"/>
              <a:buChar char="•"/>
            </a:pPr>
            <a:r>
              <a:rPr lang="de-DE" sz="2400" b="0" i="0" dirty="0">
                <a:effectLst/>
                <a:latin typeface="+mj-lt"/>
                <a:ea typeface="+mj-ea"/>
                <a:cs typeface="+mj-cs"/>
                <a:sym typeface="Calibri"/>
              </a:rPr>
              <a:t>Im Allgemeinen lässt sich als Evaluation auch die grundsätzliche Untersuchung begreifen, ob und inwieweit etwas geeignet erscheint, </a:t>
            </a:r>
            <a:r>
              <a:rPr lang="de-DE" sz="2400" b="1" i="0" dirty="0">
                <a:effectLst/>
                <a:latin typeface="+mj-lt"/>
                <a:ea typeface="+mj-ea"/>
                <a:cs typeface="+mj-cs"/>
                <a:sym typeface="Calibri"/>
              </a:rPr>
              <a:t>einen angestrebten Zweck </a:t>
            </a:r>
            <a:r>
              <a:rPr lang="de-DE" sz="2400" b="0" i="0" dirty="0">
                <a:effectLst/>
                <a:latin typeface="+mj-lt"/>
                <a:ea typeface="+mj-ea"/>
                <a:cs typeface="+mj-cs"/>
                <a:sym typeface="Calibri"/>
              </a:rPr>
              <a:t>zu erfüllen. </a:t>
            </a:r>
          </a:p>
          <a:p>
            <a:pPr marL="342900" indent="-342900">
              <a:buFont typeface="Arial" panose="020B0604020202020204" pitchFamily="34" charset="0"/>
              <a:buChar char="•"/>
            </a:pPr>
            <a:r>
              <a:rPr lang="de-DE" sz="2400" b="0" i="0" dirty="0">
                <a:effectLst/>
                <a:latin typeface="+mj-lt"/>
                <a:ea typeface="+mj-ea"/>
                <a:cs typeface="+mj-cs"/>
                <a:sym typeface="Calibri"/>
              </a:rPr>
              <a:t>Systematische Datenerhebung</a:t>
            </a:r>
          </a:p>
          <a:p>
            <a:pPr marL="342900" indent="-342900">
              <a:buFont typeface="Arial" panose="020B0604020202020204" pitchFamily="34" charset="0"/>
              <a:buChar char="•"/>
            </a:pPr>
            <a:endParaRPr lang="de-DE" sz="2400" b="0" i="0" dirty="0">
              <a:effectLst/>
              <a:latin typeface="+mj-lt"/>
              <a:ea typeface="+mj-ea"/>
              <a:cs typeface="+mj-cs"/>
              <a:sym typeface="Calibri"/>
            </a:endParaRPr>
          </a:p>
          <a:p>
            <a:pPr marL="342900" indent="-342900">
              <a:buFont typeface="Arial" panose="020B0604020202020204" pitchFamily="34" charset="0"/>
              <a:buChar char="•"/>
            </a:pPr>
            <a:endParaRPr lang="de-DE" sz="2400" b="0" i="0" dirty="0">
              <a:effectLst/>
              <a:latin typeface="+mj-lt"/>
              <a:ea typeface="+mj-ea"/>
              <a:cs typeface="+mj-cs"/>
              <a:sym typeface="Calibri"/>
            </a:endParaRPr>
          </a:p>
          <a:p>
            <a:pPr marL="0" indent="0">
              <a:buFont typeface="Arial" panose="020B0604020202020204" pitchFamily="34" charset="0"/>
              <a:buNone/>
            </a:pPr>
            <a:r>
              <a:rPr lang="de-DE" sz="2400" b="1" i="0" dirty="0">
                <a:effectLst/>
                <a:latin typeface="+mj-lt"/>
                <a:ea typeface="+mj-ea"/>
                <a:cs typeface="+mj-cs"/>
                <a:sym typeface="Calibri"/>
              </a:rPr>
              <a:t>Metaevaluation (z.B. </a:t>
            </a:r>
            <a:r>
              <a:rPr lang="de-DE" b="1" dirty="0">
                <a:hlinkClick r:id="rId6"/>
              </a:rPr>
              <a:t>http://www.psychology48.com/deu/d/metaevaluation/metaevaluation.htm</a:t>
            </a:r>
            <a:r>
              <a:rPr lang="de-DE" b="1" dirty="0"/>
              <a:t>)</a:t>
            </a:r>
          </a:p>
          <a:p>
            <a:pPr marL="342900" indent="-342900">
              <a:buFont typeface="Arial" panose="020B0604020202020204" pitchFamily="34" charset="0"/>
              <a:buChar char="•"/>
            </a:pPr>
            <a:r>
              <a:rPr lang="de-DE" sz="2400" b="0" i="0" dirty="0">
                <a:effectLst/>
                <a:latin typeface="+mj-lt"/>
                <a:ea typeface="+mj-ea"/>
                <a:cs typeface="+mj-cs"/>
                <a:sym typeface="Calibri"/>
              </a:rPr>
              <a:t>Zusammenfassung von zwei unterschiedlichen Sachverhalten</a:t>
            </a:r>
          </a:p>
          <a:p>
            <a:pPr marL="342900" lvl="1" indent="-342900">
              <a:buFont typeface="Arial" panose="020B0604020202020204" pitchFamily="34" charset="0"/>
              <a:buChar char="•"/>
            </a:pPr>
            <a:r>
              <a:rPr lang="de-DE" sz="2400" b="0" i="0" dirty="0">
                <a:effectLst/>
                <a:latin typeface="+mj-lt"/>
                <a:ea typeface="+mj-ea"/>
                <a:cs typeface="+mj-cs"/>
                <a:sym typeface="Calibri"/>
              </a:rPr>
              <a:t>(1) Im engeren Sinne wird darunter die Evaluation einer Evaluation, also die Bewertung der Qualität einer Evaluationsstudie verstanden. </a:t>
            </a:r>
          </a:p>
          <a:p>
            <a:pPr marL="342900" lvl="1" indent="-342900">
              <a:buFont typeface="Arial" panose="020B0604020202020204" pitchFamily="34" charset="0"/>
              <a:buChar char="•"/>
            </a:pPr>
            <a:r>
              <a:rPr lang="de-DE" sz="2400" b="1" i="0" dirty="0">
                <a:effectLst/>
                <a:latin typeface="+mj-lt"/>
                <a:ea typeface="+mj-ea"/>
                <a:cs typeface="+mj-cs"/>
                <a:sym typeface="Calibri"/>
              </a:rPr>
              <a:t>Standards der Wissenschaft und Evaluationsforschung </a:t>
            </a:r>
            <a:r>
              <a:rPr lang="de-DE" sz="2400" b="0" i="0" dirty="0">
                <a:effectLst/>
                <a:latin typeface="+mj-lt"/>
                <a:ea typeface="+mj-ea"/>
                <a:cs typeface="+mj-cs"/>
                <a:sym typeface="Calibri"/>
              </a:rPr>
              <a:t>beachtet? Erfüllt die Evaluation die in sie </a:t>
            </a:r>
            <a:r>
              <a:rPr lang="de-DE" sz="2400" b="1" i="0" dirty="0">
                <a:effectLst/>
                <a:latin typeface="+mj-lt"/>
                <a:ea typeface="+mj-ea"/>
                <a:cs typeface="+mj-cs"/>
                <a:sym typeface="Calibri"/>
              </a:rPr>
              <a:t>gesetzten Erwartungen (Zielanalyse, </a:t>
            </a:r>
            <a:r>
              <a:rPr lang="de-DE" sz="2400" b="1" i="0" dirty="0" err="1">
                <a:effectLst/>
                <a:latin typeface="+mj-lt"/>
                <a:ea typeface="+mj-ea"/>
                <a:cs typeface="+mj-cs"/>
                <a:sym typeface="Calibri"/>
              </a:rPr>
              <a:t>Informationshaltigkeit</a:t>
            </a:r>
            <a:r>
              <a:rPr lang="de-DE" sz="2400" b="1" i="0" dirty="0">
                <a:effectLst/>
                <a:latin typeface="+mj-lt"/>
                <a:ea typeface="+mj-ea"/>
                <a:cs typeface="+mj-cs"/>
                <a:sym typeface="Calibri"/>
              </a:rPr>
              <a:t>, Genauigkeit, Objektivität, Unparteilichkeit, Beachtung verschiedener Erfolgskriterien, Einbezug nichtintendierter Veränderungen, Bewertungen, Entscheidungsrelevanz, Nutzen usw.)</a:t>
            </a:r>
            <a:r>
              <a:rPr lang="de-DE" sz="2400" b="0" i="0" dirty="0">
                <a:effectLst/>
                <a:latin typeface="+mj-lt"/>
                <a:ea typeface="+mj-ea"/>
                <a:cs typeface="+mj-cs"/>
                <a:sym typeface="Calibri"/>
              </a:rPr>
              <a:t>.</a:t>
            </a:r>
          </a:p>
          <a:p>
            <a:pPr marL="342900" lvl="1" indent="-342900">
              <a:buFont typeface="Arial" panose="020B0604020202020204" pitchFamily="34" charset="0"/>
              <a:buChar char="•"/>
            </a:pPr>
            <a:r>
              <a:rPr lang="de-DE" sz="2400" b="0" i="0" dirty="0">
                <a:effectLst/>
                <a:latin typeface="+mj-lt"/>
                <a:ea typeface="+mj-ea"/>
                <a:cs typeface="+mj-cs"/>
                <a:sym typeface="Calibri"/>
              </a:rPr>
              <a:t>Diese Metaevaluationen können die die Evaluation durchführenden Forscher, ihre Auftraggeber bzw. Abnehmer oder andere Evaluationsforscher vornehmen.</a:t>
            </a:r>
          </a:p>
          <a:p>
            <a:pPr marL="342900" lvl="1" indent="-342900">
              <a:buFont typeface="Arial" panose="020B0604020202020204" pitchFamily="34" charset="0"/>
              <a:buChar char="•"/>
            </a:pPr>
            <a:r>
              <a:rPr lang="de-DE" sz="2400" b="0" i="0" dirty="0">
                <a:effectLst/>
                <a:latin typeface="+mj-lt"/>
                <a:ea typeface="+mj-ea"/>
                <a:cs typeface="+mj-cs"/>
                <a:sym typeface="Calibri"/>
              </a:rPr>
              <a:t>(2) Im weiteren Sinne fällt darunter auch die Integration verschiedener Evaluationen, eine Metaanalyse verschiedener Evaluationsstudien zu einem Gegenstandsbereich.</a:t>
            </a:r>
          </a:p>
          <a:p>
            <a:pPr marL="342900" lvl="1" indent="-342900">
              <a:buFont typeface="Arial" panose="020B0604020202020204" pitchFamily="34" charset="0"/>
              <a:buChar char="•"/>
            </a:pPr>
            <a:endParaRPr lang="de-DE" sz="2400" b="0" i="0" u="none" dirty="0">
              <a:effectLst/>
              <a:latin typeface="+mj-lt"/>
              <a:ea typeface="+mj-ea"/>
              <a:cs typeface="+mj-cs"/>
              <a:sym typeface="Calibri"/>
            </a:endParaRPr>
          </a:p>
          <a:p>
            <a:pPr marL="0" lvl="1" indent="0">
              <a:buFont typeface="Arial" panose="020B0604020202020204" pitchFamily="34" charset="0"/>
              <a:buNone/>
            </a:pPr>
            <a:r>
              <a:rPr lang="de-DE" sz="2400" b="0" i="0" u="none" dirty="0">
                <a:effectLst/>
                <a:latin typeface="+mj-lt"/>
                <a:ea typeface="+mj-ea"/>
                <a:cs typeface="+mj-cs"/>
                <a:sym typeface="Calibri"/>
              </a:rPr>
              <a:t>AN SG:</a:t>
            </a:r>
          </a:p>
          <a:p>
            <a:pPr marL="342900" lvl="1" indent="-342900">
              <a:buFont typeface="Arial" panose="020B0604020202020204" pitchFamily="34" charset="0"/>
              <a:buChar char="•"/>
            </a:pPr>
            <a:r>
              <a:rPr lang="de-DE" sz="2400" b="0" i="0" u="none" dirty="0">
                <a:effectLst/>
                <a:latin typeface="+mj-lt"/>
                <a:ea typeface="+mj-ea"/>
                <a:cs typeface="+mj-cs"/>
                <a:sym typeface="Calibri"/>
              </a:rPr>
              <a:t>PISA und </a:t>
            </a:r>
            <a:r>
              <a:rPr lang="de-DE" sz="2400" b="0" i="0" u="none" dirty="0" err="1">
                <a:effectLst/>
                <a:latin typeface="+mj-lt"/>
                <a:ea typeface="+mj-ea"/>
                <a:cs typeface="+mj-cs"/>
                <a:sym typeface="Calibri"/>
              </a:rPr>
              <a:t>EpStan</a:t>
            </a:r>
            <a:r>
              <a:rPr lang="de-DE" sz="2400" b="0" i="0" u="none" dirty="0">
                <a:effectLst/>
                <a:latin typeface="+mj-lt"/>
                <a:ea typeface="+mj-ea"/>
                <a:cs typeface="+mj-cs"/>
                <a:sym typeface="Calibri"/>
              </a:rPr>
              <a:t> wären m.E. eher (2) =&gt; beides könnte man bei der Betrachtung des </a:t>
            </a:r>
            <a:r>
              <a:rPr lang="de-DE" sz="2400" b="1" i="0" u="none" dirty="0">
                <a:effectLst/>
                <a:latin typeface="+mj-lt"/>
                <a:ea typeface="+mj-ea"/>
                <a:cs typeface="+mj-cs"/>
                <a:sym typeface="Calibri"/>
              </a:rPr>
              <a:t>Verlaufs</a:t>
            </a:r>
            <a:r>
              <a:rPr lang="de-DE" sz="2400" b="0" i="0" u="none" dirty="0">
                <a:effectLst/>
                <a:latin typeface="+mj-lt"/>
                <a:ea typeface="+mj-ea"/>
                <a:cs typeface="+mj-cs"/>
                <a:sym typeface="Calibri"/>
              </a:rPr>
              <a:t> sogar als Formative Assessment (halt auf Meta-Ebene) betrachten</a:t>
            </a:r>
          </a:p>
          <a:p>
            <a:pPr marL="342900" lvl="1" indent="-342900">
              <a:buFont typeface="Arial" panose="020B0604020202020204" pitchFamily="34" charset="0"/>
              <a:buChar char="•"/>
            </a:pPr>
            <a:r>
              <a:rPr lang="de-DE" sz="2400" b="0" i="0" u="none" dirty="0">
                <a:effectLst/>
                <a:latin typeface="+mj-lt"/>
                <a:ea typeface="+mj-ea"/>
                <a:cs typeface="+mj-cs"/>
                <a:sym typeface="Calibri"/>
              </a:rPr>
              <a:t>Romains Teil wäre eher der Schwerpunkt auf (1) aber auch ein wenig (2)</a:t>
            </a:r>
            <a:endParaRPr lang="de-DE" b="1" u="none" dirty="0"/>
          </a:p>
        </p:txBody>
      </p:sp>
    </p:spTree>
    <p:extLst>
      <p:ext uri="{BB962C8B-B14F-4D97-AF65-F5344CB8AC3E}">
        <p14:creationId xmlns:p14="http://schemas.microsoft.com/office/powerpoint/2010/main" val="177095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Hier ist die Idee klarzumachen, dass man immer:</a:t>
            </a:r>
          </a:p>
          <a:p>
            <a:pPr marL="342900" indent="-342900">
              <a:buFont typeface="Arial" panose="020B0604020202020204" pitchFamily="34" charset="0"/>
              <a:buChar char="•"/>
            </a:pPr>
            <a:r>
              <a:rPr lang="de-DE" dirty="0"/>
              <a:t>Eine zielgerichtete Evaluation mit den richtigen Methoden benötigt</a:t>
            </a:r>
          </a:p>
          <a:p>
            <a:pPr marL="342900" indent="-342900">
              <a:buFont typeface="Arial" panose="020B0604020202020204" pitchFamily="34" charset="0"/>
              <a:buChar char="•"/>
            </a:pPr>
            <a:r>
              <a:rPr lang="de-DE" dirty="0"/>
              <a:t>Es auf den Referenzrahmen ankommt (individuell oder systemisch)</a:t>
            </a:r>
          </a:p>
          <a:p>
            <a:pPr marL="342900" indent="-342900">
              <a:buFont typeface="Arial" panose="020B0604020202020204" pitchFamily="34" charset="0"/>
              <a:buChar char="•"/>
            </a:pPr>
            <a:r>
              <a:rPr lang="de-DE" dirty="0"/>
              <a:t>Es geht vor allem bei meta-evaluationen und Bildungsvergleichen um systemische Diagnostik</a:t>
            </a:r>
          </a:p>
          <a:p>
            <a:pPr marL="342900" indent="-342900">
              <a:buFont typeface="Arial" panose="020B0604020202020204" pitchFamily="34" charset="0"/>
              <a:buChar char="•"/>
            </a:pPr>
            <a:r>
              <a:rPr lang="de-DE" dirty="0"/>
              <a:t>Allerdings kann man immer auch Implikationen zur individuellen Ebene ziehen (siehe </a:t>
            </a:r>
            <a:r>
              <a:rPr lang="de-DE" dirty="0" err="1"/>
              <a:t>EpStan</a:t>
            </a:r>
            <a:r>
              <a:rPr lang="de-DE" dirty="0"/>
              <a:t> später)</a:t>
            </a:r>
          </a:p>
          <a:p>
            <a:pPr marL="342900" indent="-342900">
              <a:buFont typeface="Arial" panose="020B0604020202020204" pitchFamily="34" charset="0"/>
              <a:buChar char="•"/>
            </a:pPr>
            <a:r>
              <a:rPr lang="de-DE" dirty="0"/>
              <a:t>Die beiden Phasen können sich dann auch vermischen: siehe PISA =&gt; Resultate zu Kompetenz-Leveln / Geschlechterdifferenzen und daraus abgeleitete Implikationen zur Förderung von bestimmten Schülergruppen</a:t>
            </a:r>
          </a:p>
          <a:p>
            <a:endParaRPr lang="de-DE" dirty="0"/>
          </a:p>
        </p:txBody>
      </p:sp>
    </p:spTree>
    <p:extLst>
      <p:ext uri="{BB962C8B-B14F-4D97-AF65-F5344CB8AC3E}">
        <p14:creationId xmlns:p14="http://schemas.microsoft.com/office/powerpoint/2010/main" val="511744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de-DE" sz="2400" noProof="0" dirty="0">
                <a:effectLst/>
                <a:latin typeface="+mj-lt"/>
                <a:ea typeface="+mj-ea"/>
                <a:cs typeface="+mj-cs"/>
                <a:sym typeface="Calibri"/>
              </a:rPr>
              <a:t>Wild &amp; Möller Kapitel 15, S. 347</a:t>
            </a:r>
          </a:p>
          <a:p>
            <a:pPr marL="0" marR="0" lvl="0" indent="0" defTabSz="1828800" eaLnBrk="1" fontAlgn="auto" latinLnBrk="0" hangingPunct="1">
              <a:lnSpc>
                <a:spcPct val="100000"/>
              </a:lnSpc>
              <a:spcBef>
                <a:spcPts val="0"/>
              </a:spcBef>
              <a:spcAft>
                <a:spcPts val="0"/>
              </a:spcAft>
              <a:buClrTx/>
              <a:buSzTx/>
              <a:buFontTx/>
              <a:buNone/>
              <a:tabLst/>
              <a:defRPr/>
            </a:pPr>
            <a:endParaRPr lang="de-DE" sz="2400" noProof="0" dirty="0">
              <a:effectLst/>
              <a:latin typeface="+mj-lt"/>
              <a:ea typeface="+mj-ea"/>
              <a:cs typeface="+mj-cs"/>
              <a:sym typeface="Calibri"/>
            </a:endParaRPr>
          </a:p>
          <a:p>
            <a:pPr marL="0" marR="0" lvl="0" indent="0" defTabSz="1828800" eaLnBrk="1" fontAlgn="auto" latinLnBrk="0" hangingPunct="1">
              <a:lnSpc>
                <a:spcPct val="100000"/>
              </a:lnSpc>
              <a:spcBef>
                <a:spcPts val="0"/>
              </a:spcBef>
              <a:spcAft>
                <a:spcPts val="0"/>
              </a:spcAft>
              <a:buClrTx/>
              <a:buSzTx/>
              <a:buFontTx/>
              <a:buNone/>
              <a:tabLst/>
              <a:defRPr/>
            </a:pPr>
            <a:r>
              <a:rPr lang="de-DE" sz="2400" noProof="0" dirty="0">
                <a:effectLst/>
                <a:latin typeface="+mj-lt"/>
                <a:ea typeface="+mj-ea"/>
                <a:cs typeface="+mj-cs"/>
                <a:sym typeface="Calibri"/>
              </a:rPr>
              <a:t>Begründung für neuen Begriff:</a:t>
            </a:r>
          </a:p>
          <a:p>
            <a:pPr marL="342900" marR="0" lvl="0" indent="-342900" defTabSz="1828800" eaLnBrk="1" fontAlgn="auto" latinLnBrk="0" hangingPunct="1">
              <a:lnSpc>
                <a:spcPct val="100000"/>
              </a:lnSpc>
              <a:spcBef>
                <a:spcPts val="0"/>
              </a:spcBef>
              <a:spcAft>
                <a:spcPts val="0"/>
              </a:spcAft>
              <a:buClrTx/>
              <a:buSzTx/>
              <a:buFontTx/>
              <a:buChar char="-"/>
              <a:tabLst/>
              <a:defRPr/>
            </a:pPr>
            <a:r>
              <a:rPr lang="de-DE" sz="2400" noProof="0" dirty="0">
                <a:effectLst/>
                <a:latin typeface="+mj-lt"/>
                <a:ea typeface="+mj-ea"/>
                <a:cs typeface="+mj-cs"/>
                <a:sym typeface="Calibri"/>
              </a:rPr>
              <a:t>Mangel an </a:t>
            </a:r>
            <a:r>
              <a:rPr lang="de-DE" sz="2400" dirty="0">
                <a:effectLst/>
                <a:latin typeface="+mj-lt"/>
                <a:ea typeface="+mj-ea"/>
                <a:cs typeface="+mj-cs"/>
                <a:sym typeface="Calibri"/>
              </a:rPr>
              <a:t>empirisch fundiertem Wissen </a:t>
            </a:r>
            <a:r>
              <a:rPr lang="de-DE" sz="2400" dirty="0" err="1">
                <a:effectLst/>
                <a:latin typeface="+mj-lt"/>
                <a:ea typeface="+mj-ea"/>
                <a:cs typeface="+mj-cs"/>
                <a:sym typeface="Calibri"/>
              </a:rPr>
              <a:t>über</a:t>
            </a:r>
            <a:r>
              <a:rPr lang="de-DE" sz="2400" dirty="0">
                <a:effectLst/>
                <a:latin typeface="+mj-lt"/>
                <a:ea typeface="+mj-ea"/>
                <a:cs typeface="+mj-cs"/>
                <a:sym typeface="Calibri"/>
              </a:rPr>
              <a:t> Erklärungszusammenhänge</a:t>
            </a:r>
          </a:p>
          <a:p>
            <a:pPr marL="342900" marR="0" lvl="0" indent="-342900" defTabSz="1828800" eaLnBrk="1" fontAlgn="auto" latinLnBrk="0" hangingPunct="1">
              <a:lnSpc>
                <a:spcPct val="100000"/>
              </a:lnSpc>
              <a:spcBef>
                <a:spcPts val="0"/>
              </a:spcBef>
              <a:spcAft>
                <a:spcPts val="0"/>
              </a:spcAft>
              <a:buClrTx/>
              <a:buSzTx/>
              <a:buFontTx/>
              <a:buChar char="-"/>
              <a:tabLst/>
              <a:defRPr/>
            </a:pPr>
            <a:r>
              <a:rPr lang="de-DE" sz="2400" dirty="0">
                <a:effectLst/>
                <a:latin typeface="+mj-lt"/>
                <a:ea typeface="+mj-ea"/>
                <a:cs typeface="+mj-cs"/>
                <a:sym typeface="Calibri"/>
              </a:rPr>
              <a:t>Deshalb: Aufbau eines umfassenden und auf modernen Methoden basierenden </a:t>
            </a:r>
            <a:r>
              <a:rPr lang="de-DE" sz="2400" dirty="0" err="1">
                <a:effectLst/>
                <a:latin typeface="+mj-lt"/>
                <a:ea typeface="+mj-ea"/>
                <a:cs typeface="+mj-cs"/>
                <a:sym typeface="Calibri"/>
              </a:rPr>
              <a:t>Bildungsmonitorings</a:t>
            </a:r>
            <a:endParaRPr lang="de-DE" sz="2400" dirty="0">
              <a:effectLst/>
              <a:latin typeface="+mj-lt"/>
              <a:ea typeface="+mj-ea"/>
              <a:cs typeface="+mj-cs"/>
              <a:sym typeface="Calibri"/>
            </a:endParaRPr>
          </a:p>
          <a:p>
            <a:pPr marL="342900" marR="0" lvl="0" indent="-342900" defTabSz="1828800" eaLnBrk="1" fontAlgn="auto" latinLnBrk="0" hangingPunct="1">
              <a:lnSpc>
                <a:spcPct val="100000"/>
              </a:lnSpc>
              <a:spcBef>
                <a:spcPts val="0"/>
              </a:spcBef>
              <a:spcAft>
                <a:spcPts val="0"/>
              </a:spcAft>
              <a:buClrTx/>
              <a:buSzTx/>
              <a:buFontTx/>
              <a:buChar char="-"/>
              <a:tabLst/>
              <a:defRPr/>
            </a:pPr>
            <a:r>
              <a:rPr lang="de-DE" sz="2400" dirty="0">
                <a:effectLst/>
                <a:latin typeface="+mj-lt"/>
                <a:ea typeface="+mj-ea"/>
                <a:cs typeface="+mj-cs"/>
                <a:sym typeface="Calibri"/>
              </a:rPr>
              <a:t>Eher spezifisch staatlich (Ländervergleich in DE; </a:t>
            </a:r>
            <a:r>
              <a:rPr lang="de-DE" sz="2400" dirty="0" err="1">
                <a:effectLst/>
                <a:latin typeface="+mj-lt"/>
                <a:ea typeface="+mj-ea"/>
                <a:cs typeface="+mj-cs"/>
                <a:sym typeface="Calibri"/>
              </a:rPr>
              <a:t>Epstan</a:t>
            </a:r>
            <a:r>
              <a:rPr lang="de-DE" sz="2400" dirty="0">
                <a:effectLst/>
                <a:latin typeface="+mj-lt"/>
                <a:ea typeface="+mj-ea"/>
                <a:cs typeface="+mj-cs"/>
                <a:sym typeface="Calibri"/>
              </a:rPr>
              <a:t> in Lux)</a:t>
            </a:r>
          </a:p>
          <a:p>
            <a:pPr marL="0" marR="0" lvl="0" indent="0" defTabSz="1828800" eaLnBrk="1" fontAlgn="auto" latinLnBrk="0" hangingPunct="1">
              <a:lnSpc>
                <a:spcPct val="100000"/>
              </a:lnSpc>
              <a:spcBef>
                <a:spcPts val="0"/>
              </a:spcBef>
              <a:spcAft>
                <a:spcPts val="0"/>
              </a:spcAft>
              <a:buClrTx/>
              <a:buSzTx/>
              <a:buFontTx/>
              <a:buNone/>
              <a:tabLst/>
              <a:defRPr/>
            </a:pPr>
            <a:endParaRPr lang="de-DE" sz="2400" noProof="0" dirty="0">
              <a:effectLst/>
              <a:latin typeface="+mj-lt"/>
              <a:ea typeface="+mj-ea"/>
              <a:cs typeface="+mj-cs"/>
              <a:sym typeface="Calibri"/>
            </a:endParaRPr>
          </a:p>
          <a:p>
            <a:r>
              <a:rPr lang="de-DE" sz="2400" dirty="0">
                <a:effectLst/>
                <a:latin typeface="+mj-lt"/>
                <a:ea typeface="+mj-ea"/>
                <a:cs typeface="+mj-cs"/>
                <a:sym typeface="Calibri"/>
              </a:rPr>
              <a:t>Eine wichtige Voraussetzung </a:t>
            </a:r>
            <a:r>
              <a:rPr lang="de-DE" sz="2400" dirty="0" err="1">
                <a:effectLst/>
                <a:latin typeface="+mj-lt"/>
                <a:ea typeface="+mj-ea"/>
                <a:cs typeface="+mj-cs"/>
                <a:sym typeface="Calibri"/>
              </a:rPr>
              <a:t>für</a:t>
            </a:r>
            <a:r>
              <a:rPr lang="de-DE" sz="2400" dirty="0">
                <a:effectLst/>
                <a:latin typeface="+mj-lt"/>
                <a:ea typeface="+mj-ea"/>
                <a:cs typeface="+mj-cs"/>
                <a:sym typeface="Calibri"/>
              </a:rPr>
              <a:t> ein erfolgreiches </a:t>
            </a:r>
            <a:r>
              <a:rPr lang="de-DE" sz="2400" dirty="0" err="1">
                <a:effectLst/>
                <a:latin typeface="+mj-lt"/>
                <a:ea typeface="+mj-ea"/>
                <a:cs typeface="+mj-cs"/>
                <a:sym typeface="Calibri"/>
              </a:rPr>
              <a:t>Bildungsmonitoring</a:t>
            </a:r>
            <a:r>
              <a:rPr lang="de-DE" sz="2400" dirty="0">
                <a:effectLst/>
                <a:latin typeface="+mj-lt"/>
                <a:ea typeface="+mj-ea"/>
                <a:cs typeface="+mj-cs"/>
                <a:sym typeface="Calibri"/>
              </a:rPr>
              <a:t> besteht darin, gezielt Indikatoren zu identifizieren, die relevante Aspekte der Ergebnisqualität, also der Outcomes, repräsentieren. Diese Indikatoren werden durch die Verwendung empirischer Verfahren erfasst. Hervorzuheben ist, dass einzelne Schulleistungsstudien nicht alle Aspekte des Bildungssystems erfassen und Vergleichsstudien nur einen Teil aller </a:t>
            </a:r>
            <a:r>
              <a:rPr lang="de-DE" sz="2400" dirty="0" err="1">
                <a:effectLst/>
                <a:latin typeface="+mj-lt"/>
                <a:ea typeface="+mj-ea"/>
                <a:cs typeface="+mj-cs"/>
                <a:sym typeface="Calibri"/>
              </a:rPr>
              <a:t>für</a:t>
            </a:r>
            <a:r>
              <a:rPr lang="de-DE" sz="2400" dirty="0">
                <a:effectLst/>
                <a:latin typeface="+mj-lt"/>
                <a:ea typeface="+mj-ea"/>
                <a:cs typeface="+mj-cs"/>
                <a:sym typeface="Calibri"/>
              </a:rPr>
              <a:t> das Bildungssystem relevanten</a:t>
            </a:r>
          </a:p>
          <a:p>
            <a:r>
              <a:rPr lang="de-DE" sz="2400" dirty="0">
                <a:effectLst/>
                <a:latin typeface="+mj-lt"/>
                <a:ea typeface="+mj-ea"/>
                <a:cs typeface="+mj-cs"/>
                <a:sym typeface="Calibri"/>
              </a:rPr>
              <a:t>Indikatoren bereitstellen können; weitere Aspekte von Bildungsqualität </a:t>
            </a:r>
            <a:r>
              <a:rPr lang="de-DE" sz="2400" dirty="0" err="1">
                <a:effectLst/>
                <a:latin typeface="+mj-lt"/>
                <a:ea typeface="+mj-ea"/>
                <a:cs typeface="+mj-cs"/>
                <a:sym typeface="Calibri"/>
              </a:rPr>
              <a:t>müssen</a:t>
            </a:r>
            <a:r>
              <a:rPr lang="de-DE" sz="2400" dirty="0">
                <a:effectLst/>
                <a:latin typeface="+mj-lt"/>
                <a:ea typeface="+mj-ea"/>
                <a:cs typeface="+mj-cs"/>
                <a:sym typeface="Calibri"/>
              </a:rPr>
              <a:t> </a:t>
            </a:r>
            <a:r>
              <a:rPr lang="de-DE" sz="2400" dirty="0" err="1">
                <a:effectLst/>
                <a:latin typeface="+mj-lt"/>
                <a:ea typeface="+mj-ea"/>
                <a:cs typeface="+mj-cs"/>
                <a:sym typeface="Calibri"/>
              </a:rPr>
              <a:t>über</a:t>
            </a:r>
            <a:r>
              <a:rPr lang="de-DE" sz="2400" dirty="0">
                <a:effectLst/>
                <a:latin typeface="+mj-lt"/>
                <a:ea typeface="+mj-ea"/>
                <a:cs typeface="+mj-cs"/>
                <a:sym typeface="Calibri"/>
              </a:rPr>
              <a:t> zusätzliche Zugänge und mit anderen Mitteln erfasst werden, beispielsweise können die prozentualen Anteile von </a:t>
            </a:r>
            <a:r>
              <a:rPr lang="de-DE" sz="2400" dirty="0" err="1">
                <a:effectLst/>
                <a:latin typeface="+mj-lt"/>
                <a:ea typeface="+mj-ea"/>
                <a:cs typeface="+mj-cs"/>
                <a:sym typeface="Calibri"/>
              </a:rPr>
              <a:t>Schulabbrechern</a:t>
            </a:r>
            <a:r>
              <a:rPr lang="de-DE" sz="2400" dirty="0">
                <a:effectLst/>
                <a:latin typeface="+mj-lt"/>
                <a:ea typeface="+mj-ea"/>
                <a:cs typeface="+mj-cs"/>
                <a:sym typeface="Calibri"/>
              </a:rPr>
              <a:t> in vielen Staaten </a:t>
            </a:r>
            <a:r>
              <a:rPr lang="de-DE" sz="2400" dirty="0" err="1">
                <a:effectLst/>
                <a:latin typeface="+mj-lt"/>
                <a:ea typeface="+mj-ea"/>
                <a:cs typeface="+mj-cs"/>
                <a:sym typeface="Calibri"/>
              </a:rPr>
              <a:t>über</a:t>
            </a:r>
            <a:r>
              <a:rPr lang="de-DE" sz="2400" dirty="0">
                <a:effectLst/>
                <a:latin typeface="+mj-lt"/>
                <a:ea typeface="+mj-ea"/>
                <a:cs typeface="+mj-cs"/>
                <a:sym typeface="Calibri"/>
              </a:rPr>
              <a:t> nationale Statistiken festgestellt werden.</a:t>
            </a:r>
          </a:p>
          <a:p>
            <a:r>
              <a:rPr lang="de-DE" sz="2400" dirty="0">
                <a:effectLst/>
                <a:latin typeface="+mj-lt"/>
                <a:ea typeface="+mj-ea"/>
                <a:cs typeface="+mj-cs"/>
                <a:sym typeface="Wingdings" pitchFamily="2" charset="2"/>
              </a:rPr>
              <a:t></a:t>
            </a:r>
            <a:r>
              <a:rPr lang="de-DE" sz="2400" dirty="0">
                <a:effectLst/>
                <a:latin typeface="+mj-lt"/>
                <a:ea typeface="+mj-ea"/>
                <a:cs typeface="+mj-cs"/>
                <a:sym typeface="Calibri"/>
              </a:rPr>
              <a:t> Vergleichsstudien als ein Teil des </a:t>
            </a:r>
            <a:r>
              <a:rPr lang="de-DE" sz="2400" dirty="0" err="1">
                <a:effectLst/>
                <a:latin typeface="+mj-lt"/>
                <a:ea typeface="+mj-ea"/>
                <a:cs typeface="+mj-cs"/>
                <a:sym typeface="Calibri"/>
              </a:rPr>
              <a:t>Bildungsmonitorings</a:t>
            </a:r>
            <a:r>
              <a:rPr lang="de-DE" sz="2400" dirty="0">
                <a:effectLst/>
                <a:latin typeface="+mj-lt"/>
                <a:ea typeface="+mj-ea"/>
                <a:cs typeface="+mj-cs"/>
                <a:sym typeface="Calibri"/>
              </a:rPr>
              <a:t> - </a:t>
            </a:r>
            <a:r>
              <a:rPr lang="de-DE" sz="2400" dirty="0" err="1">
                <a:effectLst/>
                <a:latin typeface="+mj-lt"/>
                <a:ea typeface="+mj-ea"/>
                <a:cs typeface="+mj-cs"/>
                <a:sym typeface="Calibri"/>
              </a:rPr>
              <a:t>Bildungsmonitoring</a:t>
            </a:r>
            <a:r>
              <a:rPr lang="de-DE" sz="2400" dirty="0">
                <a:effectLst/>
                <a:latin typeface="+mj-lt"/>
                <a:ea typeface="+mj-ea"/>
                <a:cs typeface="+mj-cs"/>
                <a:sym typeface="Calibri"/>
              </a:rPr>
              <a:t> als Oberbegriff zu verstehen (siehe </a:t>
            </a:r>
            <a:r>
              <a:rPr lang="de-DE" sz="2400" dirty="0" err="1">
                <a:effectLst/>
                <a:latin typeface="+mj-lt"/>
                <a:ea typeface="+mj-ea"/>
                <a:cs typeface="+mj-cs"/>
                <a:sym typeface="Calibri"/>
              </a:rPr>
              <a:t>Def</a:t>
            </a:r>
            <a:r>
              <a:rPr lang="de-DE" sz="2400" dirty="0">
                <a:effectLst/>
                <a:latin typeface="+mj-lt"/>
                <a:ea typeface="+mj-ea"/>
                <a:cs typeface="+mj-cs"/>
                <a:sym typeface="Calibri"/>
              </a:rPr>
              <a:t>, i.e. systematische Erfassung!)</a:t>
            </a:r>
          </a:p>
          <a:p>
            <a:pPr marL="0" marR="0" lvl="0" indent="0" defTabSz="1828800" eaLnBrk="1" fontAlgn="auto" latinLnBrk="0" hangingPunct="1">
              <a:lnSpc>
                <a:spcPct val="100000"/>
              </a:lnSpc>
              <a:spcBef>
                <a:spcPts val="0"/>
              </a:spcBef>
              <a:spcAft>
                <a:spcPts val="0"/>
              </a:spcAft>
              <a:buClrTx/>
              <a:buSzTx/>
              <a:buFontTx/>
              <a:buNone/>
              <a:tabLst/>
              <a:defRPr/>
            </a:pPr>
            <a:endParaRPr lang="de-DE" sz="2400" noProof="0" dirty="0">
              <a:effectLst/>
              <a:latin typeface="+mj-lt"/>
              <a:ea typeface="+mj-ea"/>
              <a:cs typeface="+mj-cs"/>
              <a:sym typeface="Wingdings" pitchFamily="2" charset="2"/>
            </a:endParaRPr>
          </a:p>
          <a:p>
            <a:endParaRPr lang="en-GB" dirty="0"/>
          </a:p>
        </p:txBody>
      </p:sp>
    </p:spTree>
    <p:extLst>
      <p:ext uri="{BB962C8B-B14F-4D97-AF65-F5344CB8AC3E}">
        <p14:creationId xmlns:p14="http://schemas.microsoft.com/office/powerpoint/2010/main" val="3323077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de-DE" sz="2400" noProof="0" dirty="0">
                <a:effectLst/>
                <a:latin typeface="+mj-lt"/>
                <a:ea typeface="+mj-ea"/>
                <a:cs typeface="+mj-cs"/>
                <a:sym typeface="Calibri"/>
              </a:rPr>
              <a:t>Wild &amp; Möller Kapitel 15, S. 345</a:t>
            </a:r>
          </a:p>
          <a:p>
            <a:pPr marL="0" marR="0" lvl="0" indent="0" defTabSz="1828800" eaLnBrk="1" fontAlgn="auto" latinLnBrk="0" hangingPunct="1">
              <a:lnSpc>
                <a:spcPct val="100000"/>
              </a:lnSpc>
              <a:spcBef>
                <a:spcPts val="0"/>
              </a:spcBef>
              <a:spcAft>
                <a:spcPts val="0"/>
              </a:spcAft>
              <a:buClrTx/>
              <a:buSzTx/>
              <a:buFontTx/>
              <a:buNone/>
              <a:tabLst/>
              <a:defRPr/>
            </a:pPr>
            <a:endParaRPr lang="de-DE" sz="2400" noProof="0" dirty="0">
              <a:effectLst/>
              <a:latin typeface="+mj-lt"/>
              <a:ea typeface="+mj-ea"/>
              <a:cs typeface="+mj-cs"/>
              <a:sym typeface="Calibri"/>
            </a:endParaRPr>
          </a:p>
          <a:p>
            <a:pPr marL="342900" marR="0" lvl="0" indent="-342900" defTabSz="1828800" eaLnBrk="1" fontAlgn="auto" latinLnBrk="0" hangingPunct="1">
              <a:lnSpc>
                <a:spcPct val="100000"/>
              </a:lnSpc>
              <a:spcBef>
                <a:spcPts val="0"/>
              </a:spcBef>
              <a:spcAft>
                <a:spcPts val="0"/>
              </a:spcAft>
              <a:buClrTx/>
              <a:buSzTx/>
              <a:buFontTx/>
              <a:buChar char="-"/>
              <a:tabLst/>
              <a:defRPr/>
            </a:pPr>
            <a:r>
              <a:rPr lang="de-DE" sz="2400" noProof="0" dirty="0">
                <a:effectLst/>
                <a:latin typeface="+mj-lt"/>
                <a:ea typeface="+mj-ea"/>
                <a:cs typeface="+mj-cs"/>
                <a:sym typeface="Calibri"/>
              </a:rPr>
              <a:t>Aktuelle Vergleichsstudien nutzen ein Grundmodell über die Wirkungsweise von Bildungssystemen, das den Schwerpunkt auf die Beurteilung der Ergebnisse und Erträge von Bildungsprozessen legt</a:t>
            </a:r>
          </a:p>
          <a:p>
            <a:pPr marL="342900" marR="0" lvl="0" indent="-342900" defTabSz="1828800" eaLnBrk="1" fontAlgn="auto" latinLnBrk="0" hangingPunct="1">
              <a:lnSpc>
                <a:spcPct val="100000"/>
              </a:lnSpc>
              <a:spcBef>
                <a:spcPts val="0"/>
              </a:spcBef>
              <a:spcAft>
                <a:spcPts val="0"/>
              </a:spcAft>
              <a:buClrTx/>
              <a:buSzTx/>
              <a:buFontTx/>
              <a:buChar char="-"/>
              <a:tabLst/>
              <a:defRPr/>
            </a:pPr>
            <a:r>
              <a:rPr lang="de-DE" sz="2400" noProof="0" dirty="0">
                <a:effectLst/>
                <a:latin typeface="+mj-lt"/>
                <a:ea typeface="+mj-ea"/>
                <a:cs typeface="+mj-cs"/>
                <a:sym typeface="Calibri"/>
              </a:rPr>
              <a:t>Im Grundmodell wird zwischen Input-, Prozess-, Kontext- und Output-Faktoren in einem Bildungssystem differenziert</a:t>
            </a:r>
          </a:p>
          <a:p>
            <a:pPr marL="342900" marR="0" lvl="0" indent="-342900" defTabSz="1828800" eaLnBrk="1" fontAlgn="auto" latinLnBrk="0" hangingPunct="1">
              <a:lnSpc>
                <a:spcPct val="100000"/>
              </a:lnSpc>
              <a:spcBef>
                <a:spcPts val="0"/>
              </a:spcBef>
              <a:spcAft>
                <a:spcPts val="0"/>
              </a:spcAft>
              <a:buClrTx/>
              <a:buSzTx/>
              <a:buFontTx/>
              <a:buChar char="-"/>
              <a:tabLst/>
              <a:defRPr/>
            </a:pPr>
            <a:r>
              <a:rPr lang="de-DE" sz="2400" noProof="0" dirty="0" err="1">
                <a:effectLst/>
                <a:latin typeface="+mj-lt"/>
                <a:ea typeface="+mj-ea"/>
                <a:cs typeface="+mj-cs"/>
                <a:sym typeface="Calibri"/>
              </a:rPr>
              <a:t>Outputfaktoren</a:t>
            </a:r>
            <a:r>
              <a:rPr lang="de-DE" sz="2400" noProof="0" dirty="0">
                <a:effectLst/>
                <a:latin typeface="+mj-lt"/>
                <a:ea typeface="+mj-ea"/>
                <a:cs typeface="+mj-cs"/>
                <a:sym typeface="Calibri"/>
              </a:rPr>
              <a:t>: kurzfristige Wirkungen werden im Rahmen von Schulleistungsstudien zum entscheidenden Bezugspunkt für die Beurteilung des Schulsystems und für Maßnahmen zur Verbesserung und Weiterentwicklung</a:t>
            </a:r>
          </a:p>
          <a:p>
            <a:pPr marL="342900" marR="0" lvl="0" indent="-342900" defTabSz="1828800" eaLnBrk="1" fontAlgn="auto" latinLnBrk="0" hangingPunct="1">
              <a:lnSpc>
                <a:spcPct val="100000"/>
              </a:lnSpc>
              <a:spcBef>
                <a:spcPts val="0"/>
              </a:spcBef>
              <a:spcAft>
                <a:spcPts val="0"/>
              </a:spcAft>
              <a:buClrTx/>
              <a:buSzTx/>
              <a:buFontTx/>
              <a:buChar char="-"/>
              <a:tabLst/>
              <a:defRPr/>
            </a:pPr>
            <a:endParaRPr lang="de-DE" sz="2400" noProof="0" dirty="0">
              <a:effectLst/>
              <a:latin typeface="+mj-lt"/>
              <a:ea typeface="+mj-ea"/>
              <a:cs typeface="+mj-cs"/>
              <a:sym typeface="Calibri"/>
            </a:endParaRPr>
          </a:p>
          <a:p>
            <a:pPr marL="342900" marR="0" lvl="0" indent="-342900" defTabSz="1828800" eaLnBrk="1" fontAlgn="auto" latinLnBrk="0" hangingPunct="1">
              <a:lnSpc>
                <a:spcPct val="100000"/>
              </a:lnSpc>
              <a:spcBef>
                <a:spcPts val="0"/>
              </a:spcBef>
              <a:spcAft>
                <a:spcPts val="0"/>
              </a:spcAft>
              <a:buClrTx/>
              <a:buSzTx/>
              <a:buFontTx/>
              <a:buChar char="-"/>
              <a:tabLst/>
              <a:defRPr/>
            </a:pPr>
            <a:endParaRPr lang="de-DE" sz="2400" noProof="0" dirty="0">
              <a:effectLst/>
              <a:latin typeface="+mj-lt"/>
              <a:ea typeface="+mj-ea"/>
              <a:cs typeface="+mj-cs"/>
              <a:sym typeface="Calibri"/>
            </a:endParaRPr>
          </a:p>
          <a:p>
            <a:pPr marL="0" marR="0" lvl="0" indent="0" defTabSz="1828800" eaLnBrk="1" fontAlgn="auto" latinLnBrk="0" hangingPunct="1">
              <a:lnSpc>
                <a:spcPct val="100000"/>
              </a:lnSpc>
              <a:spcBef>
                <a:spcPts val="0"/>
              </a:spcBef>
              <a:spcAft>
                <a:spcPts val="0"/>
              </a:spcAft>
              <a:buClrTx/>
              <a:buSzTx/>
              <a:buFontTx/>
              <a:buNone/>
              <a:tabLst/>
              <a:defRPr/>
            </a:pPr>
            <a:endParaRPr lang="de-DE" sz="2400" noProof="0" dirty="0">
              <a:effectLst/>
              <a:latin typeface="+mj-lt"/>
              <a:ea typeface="+mj-ea"/>
              <a:cs typeface="+mj-cs"/>
              <a:sym typeface="Calibri"/>
            </a:endParaRPr>
          </a:p>
          <a:p>
            <a:pPr marL="0" marR="0" lvl="0" indent="0" defTabSz="1828800" eaLnBrk="1" fontAlgn="auto" latinLnBrk="0" hangingPunct="1">
              <a:lnSpc>
                <a:spcPct val="100000"/>
              </a:lnSpc>
              <a:spcBef>
                <a:spcPts val="0"/>
              </a:spcBef>
              <a:spcAft>
                <a:spcPts val="0"/>
              </a:spcAft>
              <a:buClrTx/>
              <a:buSzTx/>
              <a:buFontTx/>
              <a:buNone/>
              <a:tabLst/>
              <a:defRPr/>
            </a:pPr>
            <a:endParaRPr lang="de-DE" sz="2400" noProof="0" dirty="0">
              <a:effectLst/>
              <a:latin typeface="+mj-lt"/>
              <a:ea typeface="+mj-ea"/>
              <a:cs typeface="+mj-cs"/>
              <a:sym typeface="Calibri"/>
            </a:endParaRPr>
          </a:p>
          <a:p>
            <a:pPr marL="0" marR="0" lvl="0" indent="0" defTabSz="1828800" eaLnBrk="1" fontAlgn="auto" latinLnBrk="0" hangingPunct="1">
              <a:lnSpc>
                <a:spcPct val="100000"/>
              </a:lnSpc>
              <a:spcBef>
                <a:spcPts val="0"/>
              </a:spcBef>
              <a:spcAft>
                <a:spcPts val="0"/>
              </a:spcAft>
              <a:buClrTx/>
              <a:buSzTx/>
              <a:buFontTx/>
              <a:buNone/>
              <a:tabLst/>
              <a:defRPr/>
            </a:pPr>
            <a:endParaRPr lang="de-DE" sz="2400" noProof="0" dirty="0">
              <a:effectLst/>
              <a:latin typeface="+mj-lt"/>
              <a:ea typeface="+mj-ea"/>
              <a:cs typeface="+mj-cs"/>
              <a:sym typeface="Calibri"/>
            </a:endParaRPr>
          </a:p>
          <a:p>
            <a:pPr marL="0" marR="0" lvl="0" indent="0" defTabSz="1828800" eaLnBrk="1" fontAlgn="auto" latinLnBrk="0" hangingPunct="1">
              <a:lnSpc>
                <a:spcPct val="100000"/>
              </a:lnSpc>
              <a:spcBef>
                <a:spcPts val="0"/>
              </a:spcBef>
              <a:spcAft>
                <a:spcPts val="0"/>
              </a:spcAft>
              <a:buClrTx/>
              <a:buSzTx/>
              <a:buFontTx/>
              <a:buNone/>
              <a:tabLst/>
              <a:defRPr/>
            </a:pPr>
            <a:endParaRPr lang="de-DE" sz="2400" noProof="0" dirty="0">
              <a:effectLst/>
              <a:latin typeface="+mj-lt"/>
              <a:ea typeface="+mj-ea"/>
              <a:cs typeface="+mj-cs"/>
              <a:sym typeface="Calibri"/>
            </a:endParaRPr>
          </a:p>
          <a:p>
            <a:endParaRPr lang="en-GB" dirty="0"/>
          </a:p>
        </p:txBody>
      </p:sp>
    </p:spTree>
    <p:extLst>
      <p:ext uri="{BB962C8B-B14F-4D97-AF65-F5344CB8AC3E}">
        <p14:creationId xmlns:p14="http://schemas.microsoft.com/office/powerpoint/2010/main" val="820972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endParaRPr lang="en-US" sz="2400" dirty="0">
              <a:effectLst/>
              <a:latin typeface="+mj-lt"/>
              <a:ea typeface="+mj-ea"/>
              <a:cs typeface="+mj-cs"/>
              <a:sym typeface="Calibri"/>
            </a:endParaRPr>
          </a:p>
          <a:p>
            <a:endParaRPr lang="en-GB" dirty="0"/>
          </a:p>
        </p:txBody>
      </p:sp>
    </p:spTree>
    <p:extLst>
      <p:ext uri="{BB962C8B-B14F-4D97-AF65-F5344CB8AC3E}">
        <p14:creationId xmlns:p14="http://schemas.microsoft.com/office/powerpoint/2010/main" val="4202801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048000" y="2244725"/>
            <a:ext cx="18288000" cy="4775201"/>
          </a:xfrm>
          <a:prstGeom prst="rect">
            <a:avLst/>
          </a:prstGeom>
        </p:spPr>
        <p:txBody>
          <a:bodyPr anchor="b"/>
          <a:lstStyle>
            <a:lvl1pPr algn="ctr">
              <a:defRPr sz="12000"/>
            </a:lvl1pPr>
          </a:lstStyle>
          <a:p>
            <a:r>
              <a:t>Title Text</a:t>
            </a:r>
          </a:p>
        </p:txBody>
      </p:sp>
      <p:sp>
        <p:nvSpPr>
          <p:cNvPr id="12" name="Body Level One…"/>
          <p:cNvSpPr txBox="1">
            <a:spLocks noGrp="1"/>
          </p:cNvSpPr>
          <p:nvPr>
            <p:ph type="body" sz="quarter" idx="1"/>
          </p:nvPr>
        </p:nvSpPr>
        <p:spPr>
          <a:xfrm>
            <a:off x="3048000" y="7204075"/>
            <a:ext cx="18288000" cy="3311525"/>
          </a:xfrm>
          <a:prstGeom prst="rect">
            <a:avLst/>
          </a:prstGeom>
        </p:spPr>
        <p:txBody>
          <a:bodyPr/>
          <a:lstStyle>
            <a:lvl1pPr marL="0" indent="0" algn="ctr">
              <a:buSzTx/>
              <a:buFontTx/>
              <a:buNone/>
              <a:defRPr sz="4800"/>
            </a:lvl1pPr>
            <a:lvl2pPr marL="0" indent="457200" algn="ctr">
              <a:buSzTx/>
              <a:buFontTx/>
              <a:buNone/>
              <a:defRPr sz="4800"/>
            </a:lvl2pPr>
            <a:lvl3pPr marL="0" indent="914400" algn="ctr">
              <a:buSzTx/>
              <a:buFontTx/>
              <a:buNone/>
              <a:defRPr sz="4800"/>
            </a:lvl3pPr>
            <a:lvl4pPr marL="0" indent="1371600" algn="ctr">
              <a:buSzTx/>
              <a:buFontTx/>
              <a:buNone/>
              <a:defRPr sz="4800"/>
            </a:lvl4pPr>
            <a:lvl5pPr marL="0" indent="1828800" algn="ctr">
              <a:buSzTx/>
              <a:buFontTx/>
              <a:buNone/>
              <a:defRPr sz="4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22061978" y="12808585"/>
            <a:ext cx="895005" cy="538480"/>
          </a:xfrm>
          <a:prstGeom prst="rect">
            <a:avLst/>
          </a:prstGeom>
        </p:spPr>
        <p:txBody>
          <a:bodyPr/>
          <a:lstStyle/>
          <a:p>
            <a:fld id="{86CB4B4D-7CA3-9044-876B-883B54F8677D}" type="slidenum">
              <a:t>‹Nr.›</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663700" y="3419476"/>
            <a:ext cx="21031200" cy="5705474"/>
          </a:xfrm>
          <a:prstGeom prst="rect">
            <a:avLst/>
          </a:prstGeom>
        </p:spPr>
        <p:txBody>
          <a:bodyPr anchor="b"/>
          <a:lstStyle>
            <a:lvl1pPr>
              <a:defRPr sz="12000"/>
            </a:lvl1pPr>
          </a:lstStyle>
          <a:p>
            <a:r>
              <a:t>Title Text</a:t>
            </a:r>
          </a:p>
        </p:txBody>
      </p:sp>
      <p:sp>
        <p:nvSpPr>
          <p:cNvPr id="30" name="Body Level One…"/>
          <p:cNvSpPr txBox="1">
            <a:spLocks noGrp="1"/>
          </p:cNvSpPr>
          <p:nvPr>
            <p:ph type="body" sz="quarter" idx="1"/>
          </p:nvPr>
        </p:nvSpPr>
        <p:spPr>
          <a:xfrm>
            <a:off x="1663700" y="9178925"/>
            <a:ext cx="21031200" cy="3000375"/>
          </a:xfrm>
          <a:prstGeom prst="rect">
            <a:avLst/>
          </a:prstGeom>
        </p:spPr>
        <p:txBody>
          <a:bodyPr/>
          <a:lstStyle>
            <a:lvl1pPr marL="0" indent="0">
              <a:buSzTx/>
              <a:buFontTx/>
              <a:buNone/>
              <a:defRPr sz="4800">
                <a:solidFill>
                  <a:srgbClr val="888888"/>
                </a:solidFill>
              </a:defRPr>
            </a:lvl1pPr>
            <a:lvl2pPr marL="0" indent="457200">
              <a:buSzTx/>
              <a:buFontTx/>
              <a:buNone/>
              <a:defRPr sz="4800">
                <a:solidFill>
                  <a:srgbClr val="888888"/>
                </a:solidFill>
              </a:defRPr>
            </a:lvl2pPr>
            <a:lvl3pPr marL="0" indent="914400">
              <a:buSzTx/>
              <a:buFontTx/>
              <a:buNone/>
              <a:defRPr sz="4800">
                <a:solidFill>
                  <a:srgbClr val="888888"/>
                </a:solidFill>
              </a:defRPr>
            </a:lvl3pPr>
            <a:lvl4pPr marL="0" indent="1371600">
              <a:buSzTx/>
              <a:buFontTx/>
              <a:buNone/>
              <a:defRPr sz="4800">
                <a:solidFill>
                  <a:srgbClr val="888888"/>
                </a:solidFill>
              </a:defRPr>
            </a:lvl4pPr>
            <a:lvl5pPr marL="0" indent="1828800">
              <a:buSzTx/>
              <a:buFontTx/>
              <a:buNone/>
              <a:defRPr sz="48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1676400" y="3651250"/>
            <a:ext cx="10363200" cy="870267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679575" y="730250"/>
            <a:ext cx="21031201" cy="2651126"/>
          </a:xfrm>
          <a:prstGeom prst="rect">
            <a:avLst/>
          </a:prstGeom>
        </p:spPr>
        <p:txBody>
          <a:bodyPr/>
          <a:lstStyle/>
          <a:p>
            <a:r>
              <a:t>Title Text</a:t>
            </a:r>
          </a:p>
        </p:txBody>
      </p:sp>
      <p:sp>
        <p:nvSpPr>
          <p:cNvPr id="48" name="Body Level One…"/>
          <p:cNvSpPr txBox="1">
            <a:spLocks noGrp="1"/>
          </p:cNvSpPr>
          <p:nvPr>
            <p:ph type="body" sz="quarter" idx="1"/>
          </p:nvPr>
        </p:nvSpPr>
        <p:spPr>
          <a:xfrm>
            <a:off x="1679575" y="3362326"/>
            <a:ext cx="10315576" cy="1647825"/>
          </a:xfrm>
          <a:prstGeom prst="rect">
            <a:avLst/>
          </a:prstGeom>
        </p:spPr>
        <p:txBody>
          <a:bodyPr anchor="b"/>
          <a:lstStyle>
            <a:lvl1pPr marL="0" indent="0">
              <a:buSzTx/>
              <a:buFontTx/>
              <a:buNone/>
              <a:defRPr sz="4800" b="1"/>
            </a:lvl1pPr>
            <a:lvl2pPr marL="0" indent="457200">
              <a:buSzTx/>
              <a:buFontTx/>
              <a:buNone/>
              <a:defRPr sz="4800" b="1"/>
            </a:lvl2pPr>
            <a:lvl3pPr marL="0" indent="914400">
              <a:buSzTx/>
              <a:buFontTx/>
              <a:buNone/>
              <a:defRPr sz="4800" b="1"/>
            </a:lvl3pPr>
            <a:lvl4pPr marL="0" indent="1371600">
              <a:buSzTx/>
              <a:buFontTx/>
              <a:buNone/>
              <a:defRPr sz="4800" b="1"/>
            </a:lvl4pPr>
            <a:lvl5pPr marL="0" indent="1828800">
              <a:buSzTx/>
              <a:buFontTx/>
              <a:buNone/>
              <a:defRPr sz="48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12344400" y="3362326"/>
            <a:ext cx="10366376" cy="1647825"/>
          </a:xfrm>
          <a:prstGeom prst="rect">
            <a:avLst/>
          </a:prstGeom>
          <a:ln w="12700"/>
        </p:spPr>
        <p:txBody>
          <a:bodyPr anchor="b"/>
          <a:lstStyle/>
          <a:p>
            <a:pPr marL="0" indent="0">
              <a:buSzTx/>
              <a:buFontTx/>
              <a:buNone/>
              <a:defRPr sz="48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679575" y="914400"/>
            <a:ext cx="7864476" cy="3200400"/>
          </a:xfrm>
          <a:prstGeom prst="rect">
            <a:avLst/>
          </a:prstGeom>
        </p:spPr>
        <p:txBody>
          <a:bodyPr anchor="b"/>
          <a:lstStyle>
            <a:lvl1pPr>
              <a:defRPr sz="6400"/>
            </a:lvl1pPr>
          </a:lstStyle>
          <a:p>
            <a:r>
              <a:t>Title Text</a:t>
            </a:r>
          </a:p>
        </p:txBody>
      </p:sp>
      <p:sp>
        <p:nvSpPr>
          <p:cNvPr id="73" name="Body Level One…"/>
          <p:cNvSpPr txBox="1">
            <a:spLocks noGrp="1"/>
          </p:cNvSpPr>
          <p:nvPr>
            <p:ph type="body" sz="half" idx="1"/>
          </p:nvPr>
        </p:nvSpPr>
        <p:spPr>
          <a:xfrm>
            <a:off x="10366375" y="1974850"/>
            <a:ext cx="12344401" cy="9747250"/>
          </a:xfrm>
          <a:prstGeom prst="rect">
            <a:avLst/>
          </a:prstGeom>
        </p:spPr>
        <p:txBody>
          <a:bodyPr/>
          <a:lstStyle>
            <a:lvl1pPr>
              <a:defRPr sz="6400"/>
            </a:lvl1pPr>
            <a:lvl2pPr marL="979714" indent="-522514">
              <a:defRPr sz="6400"/>
            </a:lvl2pPr>
            <a:lvl3pPr marL="1524000" indent="-609600">
              <a:defRPr sz="6400"/>
            </a:lvl3pPr>
            <a:lvl4pPr marL="2103120" indent="-731520">
              <a:defRPr sz="6400"/>
            </a:lvl4pPr>
            <a:lvl5pPr marL="2560320" indent="-731520">
              <a:defRPr sz="64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1679575" y="4114800"/>
            <a:ext cx="7864475" cy="7623176"/>
          </a:xfrm>
          <a:prstGeom prst="rect">
            <a:avLst/>
          </a:prstGeom>
          <a:ln w="12700"/>
        </p:spPr>
        <p:txBody>
          <a:bodyPr/>
          <a:lstStyle/>
          <a:p>
            <a:pPr marL="0" indent="0">
              <a:buSzTx/>
              <a:buFontTx/>
              <a:buNone/>
              <a:defRPr sz="32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679575" y="914400"/>
            <a:ext cx="7864476" cy="3200400"/>
          </a:xfrm>
          <a:prstGeom prst="rect">
            <a:avLst/>
          </a:prstGeom>
        </p:spPr>
        <p:txBody>
          <a:bodyPr anchor="b"/>
          <a:lstStyle>
            <a:lvl1pPr>
              <a:defRPr sz="6400"/>
            </a:lvl1pPr>
          </a:lstStyle>
          <a:p>
            <a:r>
              <a:t>Title Text</a:t>
            </a:r>
          </a:p>
        </p:txBody>
      </p:sp>
      <p:sp>
        <p:nvSpPr>
          <p:cNvPr id="83" name="Picture Placeholder 2"/>
          <p:cNvSpPr>
            <a:spLocks noGrp="1"/>
          </p:cNvSpPr>
          <p:nvPr>
            <p:ph type="pic" sz="half" idx="13"/>
          </p:nvPr>
        </p:nvSpPr>
        <p:spPr>
          <a:xfrm>
            <a:off x="10366375" y="1974850"/>
            <a:ext cx="12344401" cy="9747250"/>
          </a:xfrm>
          <a:prstGeom prst="rect">
            <a:avLst/>
          </a:prstGeom>
          <a:ln w="12700"/>
        </p:spPr>
        <p:txBody>
          <a:bodyPr tIns="45719" bIns="45719">
            <a:noAutofit/>
          </a:bodyPr>
          <a:lstStyle/>
          <a:p>
            <a:endParaRPr/>
          </a:p>
        </p:txBody>
      </p:sp>
      <p:sp>
        <p:nvSpPr>
          <p:cNvPr id="84" name="Body Level One…"/>
          <p:cNvSpPr txBox="1">
            <a:spLocks noGrp="1"/>
          </p:cNvSpPr>
          <p:nvPr>
            <p:ph type="body" sz="quarter" idx="1"/>
          </p:nvPr>
        </p:nvSpPr>
        <p:spPr>
          <a:xfrm>
            <a:off x="1679575" y="4114800"/>
            <a:ext cx="7864476" cy="7623176"/>
          </a:xfrm>
          <a:prstGeom prst="rect">
            <a:avLst/>
          </a:prstGeom>
        </p:spPr>
        <p:txBody>
          <a:bodyPr/>
          <a:lstStyle>
            <a:lvl1pPr marL="0" indent="0">
              <a:buSzTx/>
              <a:buFontTx/>
              <a:buNone/>
              <a:defRPr sz="3200"/>
            </a:lvl1pPr>
            <a:lvl2pPr marL="0" indent="457200">
              <a:buSzTx/>
              <a:buFontTx/>
              <a:buNone/>
              <a:defRPr sz="3200"/>
            </a:lvl2pPr>
            <a:lvl3pPr marL="0" indent="914400">
              <a:buSzTx/>
              <a:buFontTx/>
              <a:buNone/>
              <a:defRPr sz="3200"/>
            </a:lvl3pPr>
            <a:lvl4pPr marL="0" indent="1371600">
              <a:buSzTx/>
              <a:buFontTx/>
              <a:buNone/>
              <a:defRPr sz="3200"/>
            </a:lvl4pPr>
            <a:lvl5pPr marL="0" indent="1828800">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_Title">
    <p:bg>
      <p:bgPr>
        <a:solidFill>
          <a:srgbClr val="F4F4F4"/>
        </a:solidFill>
        <a:effectLst/>
      </p:bgPr>
    </p:bg>
    <p:spTree>
      <p:nvGrpSpPr>
        <p:cNvPr id="1" name=""/>
        <p:cNvGrpSpPr/>
        <p:nvPr/>
      </p:nvGrpSpPr>
      <p:grpSpPr>
        <a:xfrm>
          <a:off x="0" y="0"/>
          <a:ext cx="0" cy="0"/>
          <a:chOff x="0" y="0"/>
          <a:chExt cx="0" cy="0"/>
        </a:xfrm>
      </p:grpSpPr>
      <p:sp>
        <p:nvSpPr>
          <p:cNvPr id="92" name="Rounded Rectangle"/>
          <p:cNvSpPr/>
          <p:nvPr/>
        </p:nvSpPr>
        <p:spPr>
          <a:xfrm>
            <a:off x="2661393" y="4284112"/>
            <a:ext cx="19061214" cy="3539120"/>
          </a:xfrm>
          <a:prstGeom prst="roundRect">
            <a:avLst>
              <a:gd name="adj" fmla="val 15000"/>
            </a:avLst>
          </a:prstGeom>
          <a:solidFill>
            <a:srgbClr val="FFFFFF"/>
          </a:solidFill>
          <a:ln w="25400">
            <a:solidFill>
              <a:srgbClr val="E0CA7F"/>
            </a:solidFill>
            <a:miter/>
          </a:ln>
        </p:spPr>
        <p:txBody>
          <a:bodyPr tIns="91439" bIns="91439" anchor="ctr"/>
          <a:lstStyle/>
          <a:p>
            <a:endParaRPr/>
          </a:p>
        </p:txBody>
      </p:sp>
      <p:sp>
        <p:nvSpPr>
          <p:cNvPr id="93" name="Rectangle 14"/>
          <p:cNvSpPr/>
          <p:nvPr/>
        </p:nvSpPr>
        <p:spPr>
          <a:xfrm>
            <a:off x="9518107" y="12027805"/>
            <a:ext cx="5347787" cy="1662796"/>
          </a:xfrm>
          <a:prstGeom prst="rect">
            <a:avLst/>
          </a:prstGeom>
          <a:solidFill>
            <a:srgbClr val="FFFFFF"/>
          </a:solidFill>
          <a:ln w="12700">
            <a:miter lim="400000"/>
          </a:ln>
        </p:spPr>
        <p:txBody>
          <a:bodyPr tIns="91439" bIns="91439" anchor="ctr"/>
          <a:lstStyle/>
          <a:p>
            <a:pPr algn="ctr">
              <a:defRPr>
                <a:solidFill>
                  <a:srgbClr val="FFFFFF"/>
                </a:solidFill>
              </a:defRPr>
            </a:pPr>
            <a:endParaRPr/>
          </a:p>
        </p:txBody>
      </p:sp>
      <p:pic>
        <p:nvPicPr>
          <p:cNvPr id="94" name="Bild 15" descr="Bild 15"/>
          <p:cNvPicPr>
            <a:picLocks noChangeAspect="1"/>
          </p:cNvPicPr>
          <p:nvPr/>
        </p:nvPicPr>
        <p:blipFill>
          <a:blip r:embed="rId2"/>
          <a:stretch>
            <a:fillRect/>
          </a:stretch>
        </p:blipFill>
        <p:spPr>
          <a:xfrm>
            <a:off x="13186638" y="12185036"/>
            <a:ext cx="1505710" cy="1348333"/>
          </a:xfrm>
          <a:prstGeom prst="rect">
            <a:avLst/>
          </a:prstGeom>
          <a:ln w="12700">
            <a:miter lim="400000"/>
          </a:ln>
        </p:spPr>
      </p:pic>
      <p:pic>
        <p:nvPicPr>
          <p:cNvPr id="95" name="Image" descr="Image"/>
          <p:cNvPicPr>
            <a:picLocks noChangeAspect="1"/>
          </p:cNvPicPr>
          <p:nvPr/>
        </p:nvPicPr>
        <p:blipFill>
          <a:blip r:embed="rId3"/>
          <a:stretch>
            <a:fillRect/>
          </a:stretch>
        </p:blipFill>
        <p:spPr>
          <a:xfrm>
            <a:off x="9663885" y="12473035"/>
            <a:ext cx="3352634" cy="772335"/>
          </a:xfrm>
          <a:prstGeom prst="rect">
            <a:avLst/>
          </a:prstGeom>
          <a:ln w="12700">
            <a:miter lim="400000"/>
          </a:ln>
        </p:spPr>
      </p:pic>
      <p:sp>
        <p:nvSpPr>
          <p:cNvPr id="96"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2_Content">
    <p:bg>
      <p:bgPr>
        <a:solidFill>
          <a:srgbClr val="F4F4F4"/>
        </a:solidFill>
        <a:effectLst/>
      </p:bgPr>
    </p:bg>
    <p:spTree>
      <p:nvGrpSpPr>
        <p:cNvPr id="1" name=""/>
        <p:cNvGrpSpPr/>
        <p:nvPr/>
      </p:nvGrpSpPr>
      <p:grpSpPr>
        <a:xfrm>
          <a:off x="0" y="0"/>
          <a:ext cx="0" cy="0"/>
          <a:chOff x="0" y="0"/>
          <a:chExt cx="0" cy="0"/>
        </a:xfrm>
      </p:grpSpPr>
      <p:sp>
        <p:nvSpPr>
          <p:cNvPr id="10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104" name="Body Level One…"/>
          <p:cNvSpPr txBox="1">
            <a:spLocks noGrp="1"/>
          </p:cNvSpPr>
          <p:nvPr>
            <p:ph type="body" idx="1"/>
          </p:nvPr>
        </p:nvSpPr>
        <p:spPr>
          <a:xfrm>
            <a:off x="1673046" y="2927214"/>
            <a:ext cx="20139339" cy="8917352"/>
          </a:xfrm>
          <a:prstGeom prst="rect">
            <a:avLst/>
          </a:prstGeom>
        </p:spPr>
        <p:txBody>
          <a:bodyPr/>
          <a:lstStyle>
            <a:lvl1pPr marL="561473" indent="-561473">
              <a:buFontTx/>
            </a:lvl1pPr>
            <a:lvl2pPr marL="942473" indent="-561473">
              <a:buFontTx/>
            </a:lvl2pPr>
            <a:lvl3pPr marL="1323473" indent="-561473">
              <a:buFontTx/>
            </a:lvl3pPr>
            <a:lvl4pPr marL="1704473" indent="-561473">
              <a:buFontTx/>
            </a:lvl4pPr>
            <a:lvl5pPr marL="2085473" indent="-561473">
              <a:buFontTx/>
            </a:lvl5pPr>
          </a:lstStyle>
          <a:p>
            <a:r>
              <a:t>Body Level One</a:t>
            </a:r>
          </a:p>
          <a:p>
            <a:pPr lvl="1"/>
            <a:r>
              <a:t>Body Level Two</a:t>
            </a:r>
          </a:p>
          <a:p>
            <a:pPr lvl="2"/>
            <a:r>
              <a:t>Body Level Three</a:t>
            </a:r>
          </a:p>
          <a:p>
            <a:pPr lvl="3"/>
            <a:r>
              <a:t>Body Level Four</a:t>
            </a:r>
          </a:p>
          <a:p>
            <a:pPr lvl="4"/>
            <a:r>
              <a:t>Body Level Five</a:t>
            </a:r>
          </a:p>
        </p:txBody>
      </p:sp>
      <p:sp>
        <p:nvSpPr>
          <p:cNvPr id="105" name="Rectangle 13"/>
          <p:cNvSpPr/>
          <p:nvPr/>
        </p:nvSpPr>
        <p:spPr>
          <a:xfrm>
            <a:off x="-4354" y="-23794"/>
            <a:ext cx="24392708" cy="1620890"/>
          </a:xfrm>
          <a:prstGeom prst="rect">
            <a:avLst/>
          </a:prstGeom>
          <a:solidFill>
            <a:schemeClr val="accent5"/>
          </a:solidFill>
          <a:ln w="12700">
            <a:miter lim="400000"/>
          </a:ln>
        </p:spPr>
        <p:txBody>
          <a:bodyPr tIns="91439" bIns="91439" anchor="ctr"/>
          <a:lstStyle/>
          <a:p>
            <a:pPr algn="ctr">
              <a:defRPr>
                <a:solidFill>
                  <a:srgbClr val="FFFFFF"/>
                </a:solidFill>
              </a:defRPr>
            </a:pPr>
            <a:endParaRPr/>
          </a:p>
        </p:txBody>
      </p:sp>
      <p:sp>
        <p:nvSpPr>
          <p:cNvPr id="106" name="Rectangle 14"/>
          <p:cNvSpPr/>
          <p:nvPr/>
        </p:nvSpPr>
        <p:spPr>
          <a:xfrm>
            <a:off x="22505782" y="-44747"/>
            <a:ext cx="1729287" cy="1662796"/>
          </a:xfrm>
          <a:prstGeom prst="rect">
            <a:avLst/>
          </a:prstGeom>
          <a:solidFill>
            <a:srgbClr val="FFFFFF"/>
          </a:solidFill>
          <a:ln w="12700">
            <a:miter lim="400000"/>
          </a:ln>
        </p:spPr>
        <p:txBody>
          <a:bodyPr tIns="91439" bIns="91439" anchor="ctr"/>
          <a:lstStyle/>
          <a:p>
            <a:pPr algn="ctr">
              <a:defRPr>
                <a:solidFill>
                  <a:srgbClr val="FFFFFF"/>
                </a:solidFill>
              </a:defRPr>
            </a:pPr>
            <a:endParaRPr/>
          </a:p>
        </p:txBody>
      </p:sp>
      <p:pic>
        <p:nvPicPr>
          <p:cNvPr id="107" name="Bild 15" descr="Bild 15"/>
          <p:cNvPicPr>
            <a:picLocks noChangeAspect="1"/>
          </p:cNvPicPr>
          <p:nvPr/>
        </p:nvPicPr>
        <p:blipFill>
          <a:blip r:embed="rId2"/>
          <a:stretch>
            <a:fillRect/>
          </a:stretch>
        </p:blipFill>
        <p:spPr>
          <a:xfrm>
            <a:off x="22617571" y="112484"/>
            <a:ext cx="1505709" cy="1348333"/>
          </a:xfrm>
          <a:prstGeom prst="rect">
            <a:avLst/>
          </a:prstGeom>
          <a:ln w="12700">
            <a:miter lim="400000"/>
          </a:ln>
        </p:spPr>
      </p:pic>
      <p:sp>
        <p:nvSpPr>
          <p:cNvPr id="108" name="Title Text"/>
          <p:cNvSpPr txBox="1">
            <a:spLocks noGrp="1"/>
          </p:cNvSpPr>
          <p:nvPr>
            <p:ph type="title"/>
          </p:nvPr>
        </p:nvSpPr>
        <p:spPr>
          <a:xfrm>
            <a:off x="1219200" y="162784"/>
            <a:ext cx="17189506" cy="1247733"/>
          </a:xfrm>
          <a:prstGeom prst="rect">
            <a:avLst/>
          </a:prstGeom>
        </p:spPr>
        <p:txBody>
          <a:bodyPr/>
          <a:lstStyle>
            <a:lvl1pPr>
              <a:defRPr sz="8000">
                <a:latin typeface="Trebuchet MS"/>
                <a:ea typeface="Trebuchet MS"/>
                <a:cs typeface="Trebuchet MS"/>
                <a:sym typeface="Trebuchet MS"/>
              </a:defRPr>
            </a:lvl1pPr>
          </a:lstStyle>
          <a:p>
            <a:r>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UL page 1">
    <p:spTree>
      <p:nvGrpSpPr>
        <p:cNvPr id="1" name=""/>
        <p:cNvGrpSpPr/>
        <p:nvPr/>
      </p:nvGrpSpPr>
      <p:grpSpPr>
        <a:xfrm>
          <a:off x="0" y="0"/>
          <a:ext cx="0" cy="0"/>
          <a:chOff x="0" y="0"/>
          <a:chExt cx="0" cy="0"/>
        </a:xfrm>
      </p:grpSpPr>
      <p:sp>
        <p:nvSpPr>
          <p:cNvPr id="9" name="Rectangle 1"/>
          <p:cNvSpPr>
            <a:spLocks/>
          </p:cNvSpPr>
          <p:nvPr userDrawn="1"/>
        </p:nvSpPr>
        <p:spPr bwMode="auto">
          <a:xfrm>
            <a:off x="0" y="0"/>
            <a:ext cx="24384000" cy="2514600"/>
          </a:xfrm>
          <a:prstGeom prst="rect">
            <a:avLst/>
          </a:prstGeom>
          <a:solidFill>
            <a:schemeClr val="bg1">
              <a:lumMod val="50000"/>
              <a:alpha val="79999"/>
            </a:schemeClr>
          </a:solidFill>
          <a:ln>
            <a:noFill/>
          </a:ln>
        </p:spPr>
        <p:txBody>
          <a:bodyPr lIns="0" tIns="0" rIns="0" bIns="0"/>
          <a:lstStyle/>
          <a:p>
            <a:r>
              <a:rPr lang="fr-FR" sz="7200" dirty="0"/>
              <a:t>  </a:t>
            </a:r>
          </a:p>
        </p:txBody>
      </p:sp>
      <p:sp>
        <p:nvSpPr>
          <p:cNvPr id="12" name="Rectangle 11"/>
          <p:cNvSpPr/>
          <p:nvPr userDrawn="1"/>
        </p:nvSpPr>
        <p:spPr>
          <a:xfrm>
            <a:off x="-10059" y="482601"/>
            <a:ext cx="547941" cy="1428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7200"/>
          </a:p>
        </p:txBody>
      </p:sp>
      <p:sp>
        <p:nvSpPr>
          <p:cNvPr id="8" name="Title 1"/>
          <p:cNvSpPr>
            <a:spLocks noGrp="1"/>
          </p:cNvSpPr>
          <p:nvPr>
            <p:ph type="title" hasCustomPrompt="1"/>
          </p:nvPr>
        </p:nvSpPr>
        <p:spPr>
          <a:xfrm>
            <a:off x="1329264" y="533400"/>
            <a:ext cx="18347269" cy="1981200"/>
          </a:xfrm>
          <a:prstGeom prst="rect">
            <a:avLst/>
          </a:prstGeom>
        </p:spPr>
        <p:txBody>
          <a:bodyPr lIns="0" tIns="0" rIns="0" bIns="0" anchor="t" anchorCtr="0">
            <a:normAutofit/>
          </a:bodyPr>
          <a:lstStyle>
            <a:lvl1pPr algn="l">
              <a:defRPr sz="4000" b="1">
                <a:solidFill>
                  <a:srgbClr val="FFFFFF"/>
                </a:solidFill>
              </a:defRPr>
            </a:lvl1pPr>
          </a:lstStyle>
          <a:p>
            <a:r>
              <a:rPr lang="fr-CH" dirty="0"/>
              <a:t>Click to edit Master title style</a:t>
            </a:r>
            <a:br>
              <a:rPr lang="fr-CH" dirty="0"/>
            </a:br>
            <a:br>
              <a:rPr lang="fr-CH" dirty="0"/>
            </a:br>
            <a:endParaRPr dirty="0"/>
          </a:p>
        </p:txBody>
      </p:sp>
      <p:pic>
        <p:nvPicPr>
          <p:cNvPr id="10" name="Picture 21" descr="UNI_logo_quadri_def.pdf"/>
          <p:cNvPicPr>
            <a:picLocks noChangeAspect="1"/>
          </p:cNvPicPr>
          <p:nvPr userDrawn="1"/>
        </p:nvPicPr>
        <p:blipFill>
          <a:blip r:embed="rId2"/>
          <a:srcRect l="24471" t="27051" r="21988" b="29129"/>
          <a:stretch>
            <a:fillRect/>
          </a:stretch>
        </p:blipFill>
        <p:spPr>
          <a:xfrm>
            <a:off x="21176935" y="1599716"/>
            <a:ext cx="1628803" cy="999820"/>
          </a:xfrm>
          <a:prstGeom prst="rect">
            <a:avLst/>
          </a:prstGeom>
        </p:spPr>
      </p:pic>
      <p:grpSp>
        <p:nvGrpSpPr>
          <p:cNvPr id="11" name="Group 20"/>
          <p:cNvGrpSpPr/>
          <p:nvPr userDrawn="1"/>
        </p:nvGrpSpPr>
        <p:grpSpPr>
          <a:xfrm>
            <a:off x="20775000" y="1384131"/>
            <a:ext cx="2313600" cy="1215406"/>
            <a:chOff x="6793675" y="550964"/>
            <a:chExt cx="867600" cy="607703"/>
          </a:xfrm>
        </p:grpSpPr>
        <p:grpSp>
          <p:nvGrpSpPr>
            <p:cNvPr id="14" name="Group 17"/>
            <p:cNvGrpSpPr/>
            <p:nvPr userDrawn="1"/>
          </p:nvGrpSpPr>
          <p:grpSpPr>
            <a:xfrm>
              <a:off x="6793675" y="550964"/>
              <a:ext cx="867600" cy="576072"/>
              <a:chOff x="7778187" y="681228"/>
              <a:chExt cx="900000" cy="576072"/>
            </a:xfrm>
          </p:grpSpPr>
          <p:sp>
            <p:nvSpPr>
              <p:cNvPr id="16" name="Rounded Rectangle 18"/>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sz="7200"/>
              </a:p>
            </p:txBody>
          </p:sp>
          <p:sp>
            <p:nvSpPr>
              <p:cNvPr id="17" name="Rectangle 16"/>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sz="7200"/>
              </a:p>
            </p:txBody>
          </p:sp>
        </p:grpSp>
        <p:pic>
          <p:nvPicPr>
            <p:cNvPr id="15" name="Picture 21" descr="UNI_logo_quadri_def.pdf"/>
            <p:cNvPicPr>
              <a:picLocks noChangeAspect="1"/>
            </p:cNvPicPr>
            <p:nvPr userDrawn="1"/>
          </p:nvPicPr>
          <p:blipFill>
            <a:blip r:embed="rId2"/>
            <a:srcRect l="24471" t="27051" r="21988" b="29129"/>
            <a:stretch>
              <a:fillRect/>
            </a:stretch>
          </p:blipFill>
          <p:spPr>
            <a:xfrm>
              <a:off x="6944400" y="658757"/>
              <a:ext cx="610801" cy="499910"/>
            </a:xfrm>
            <a:prstGeom prst="rect">
              <a:avLst/>
            </a:prstGeom>
          </p:spPr>
        </p:pic>
      </p:grpSp>
      <p:sp>
        <p:nvSpPr>
          <p:cNvPr id="18" name="Text Placeholder 14"/>
          <p:cNvSpPr>
            <a:spLocks noGrp="1"/>
          </p:cNvSpPr>
          <p:nvPr>
            <p:ph type="body" sz="quarter" idx="13"/>
          </p:nvPr>
        </p:nvSpPr>
        <p:spPr>
          <a:xfrm>
            <a:off x="1325032" y="3600001"/>
            <a:ext cx="21696000" cy="9737726"/>
          </a:xfrm>
          <a:prstGeom prst="rect">
            <a:avLst/>
          </a:prstGeom>
        </p:spPr>
        <p:txBody>
          <a:bodyPr vert="horz" lIns="0" tIns="0" rIns="0" bIns="0"/>
          <a:lstStyle>
            <a:lvl1pPr>
              <a:buClr>
                <a:schemeClr val="accent2"/>
              </a:buClr>
              <a:buSzPct val="100000"/>
              <a:buFont typeface="Wingdings" charset="2"/>
              <a:buChar char="§"/>
              <a:defRPr/>
            </a:lvl1pPr>
            <a:lvl2pPr>
              <a:buClr>
                <a:schemeClr val="accent2"/>
              </a:buClr>
              <a:buSzPct val="100000"/>
              <a:buFont typeface="Wingdings" charset="2"/>
              <a:buChar char="§"/>
              <a:defRPr/>
            </a:lvl2pPr>
            <a:lvl3pPr>
              <a:buClr>
                <a:schemeClr val="accent2"/>
              </a:buClr>
              <a:buSzPct val="100000"/>
              <a:buFont typeface="Wingdings" charset="2"/>
              <a:buChar char="§"/>
              <a:defRPr>
                <a:solidFill>
                  <a:schemeClr val="tx1">
                    <a:lumMod val="65000"/>
                    <a:lumOff val="35000"/>
                  </a:schemeClr>
                </a:solidFill>
              </a:defRPr>
            </a:lvl3pPr>
            <a:lvl4pPr>
              <a:buClr>
                <a:schemeClr val="accent2"/>
              </a:buClr>
              <a:buSzPct val="100000"/>
              <a:buFont typeface="Wingdings" charset="2"/>
              <a:buChar char="§"/>
              <a:defRPr>
                <a:solidFill>
                  <a:schemeClr val="tx1">
                    <a:lumMod val="65000"/>
                    <a:lumOff val="35000"/>
                  </a:schemeClr>
                </a:solidFill>
              </a:defRPr>
            </a:lvl4pPr>
            <a:lvl5pPr>
              <a:buClr>
                <a:schemeClr val="accent2"/>
              </a:buClr>
              <a:buSzPct val="100000"/>
              <a:buFont typeface="Wingdings" charset="2"/>
              <a:buChar char="§"/>
              <a:defRPr/>
            </a:lvl5pPr>
          </a:lstStyle>
          <a:p>
            <a:pPr lvl="0"/>
            <a:r>
              <a:rPr lang="fr-CH" dirty="0"/>
              <a:t>Click to edit Master text styles</a:t>
            </a:r>
          </a:p>
          <a:p>
            <a:pPr lvl="1"/>
            <a:r>
              <a:rPr lang="fr-CH" dirty="0"/>
              <a:t>Second level</a:t>
            </a:r>
          </a:p>
          <a:p>
            <a:pPr lvl="2"/>
            <a:r>
              <a:rPr lang="fr-CH" dirty="0"/>
              <a:t>Third level</a:t>
            </a:r>
          </a:p>
          <a:p>
            <a:pPr lvl="3"/>
            <a:r>
              <a:rPr lang="fr-CH" dirty="0"/>
              <a:t>Fourth level</a:t>
            </a:r>
          </a:p>
          <a:p>
            <a:pPr lvl="4"/>
            <a:r>
              <a:rPr lang="fr-CH" dirty="0"/>
              <a:t>Fifth level</a:t>
            </a:r>
            <a:endParaRPr lang="en-US" dirty="0"/>
          </a:p>
        </p:txBody>
      </p:sp>
    </p:spTree>
    <p:extLst>
      <p:ext uri="{BB962C8B-B14F-4D97-AF65-F5344CB8AC3E}">
        <p14:creationId xmlns:p14="http://schemas.microsoft.com/office/powerpoint/2010/main" val="3500557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76400" y="730250"/>
            <a:ext cx="21031200" cy="265112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t>Title Text</a:t>
            </a:r>
          </a:p>
        </p:txBody>
      </p:sp>
      <p:sp>
        <p:nvSpPr>
          <p:cNvPr id="3" name="Body Level One…"/>
          <p:cNvSpPr txBox="1">
            <a:spLocks noGrp="1"/>
          </p:cNvSpPr>
          <p:nvPr>
            <p:ph type="body" idx="1"/>
          </p:nvPr>
        </p:nvSpPr>
        <p:spPr>
          <a:xfrm>
            <a:off x="1676400" y="3651250"/>
            <a:ext cx="21031200" cy="870267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192337" y="12808585"/>
            <a:ext cx="515264" cy="538480"/>
          </a:xfrm>
          <a:prstGeom prst="rect">
            <a:avLst/>
          </a:prstGeom>
          <a:ln w="25400">
            <a:miter lim="400000"/>
          </a:ln>
        </p:spPr>
        <p:txBody>
          <a:bodyPr wrap="none" tIns="91439" bIns="91439" anchor="ctr">
            <a:spAutoFit/>
          </a:bodyPr>
          <a:lstStyle>
            <a:lvl1pPr algn="r">
              <a:defRPr sz="2400">
                <a:solidFill>
                  <a:srgbClr val="888888"/>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6" r:id="rId5"/>
    <p:sldLayoutId id="2147483657" r:id="rId6"/>
    <p:sldLayoutId id="2147483658" r:id="rId7"/>
    <p:sldLayoutId id="2147483659" r:id="rId8"/>
    <p:sldLayoutId id="2147483660" r:id="rId9"/>
  </p:sldLayoutIdLst>
  <p:transition spd="med"/>
  <p:txStyles>
    <p:titleStyle>
      <a:lvl1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1pPr>
      <a:lvl2pPr marL="0" marR="0" indent="457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2pPr>
      <a:lvl3pPr marL="0" marR="0" indent="914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3pPr>
      <a:lvl4pPr marL="0" marR="0" indent="1371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4pPr>
      <a:lvl5pPr marL="0" marR="0" indent="18288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5pPr>
      <a:lvl6pPr marL="0" marR="0" indent="22860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6pPr>
      <a:lvl7pPr marL="0" marR="0" indent="2743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7pPr>
      <a:lvl8pPr marL="0" marR="0" indent="3200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8pPr>
      <a:lvl9pPr marL="0" marR="0" indent="3657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8.xml"/><Relationship Id="rId7" Type="http://schemas.openxmlformats.org/officeDocument/2006/relationships/image" Target="../media/image9.svg"/><Relationship Id="rId12"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sv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8.xml"/><Relationship Id="rId7" Type="http://schemas.openxmlformats.org/officeDocument/2006/relationships/diagramQuickStyle" Target="../diagrams/quickStyle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8.xml"/><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pisaluxembourg.lu/willkommen/ueberblick/" TargetMode="External"/><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1.m4a"/><Relationship Id="rId7" Type="http://schemas.openxmlformats.org/officeDocument/2006/relationships/hyperlink" Target="https://www.pisaluxembourg.lu/willkommen/ueberblick/" TargetMode="External"/><Relationship Id="rId2" Type="http://schemas.microsoft.com/office/2007/relationships/media" Target="../media/media11.m4a"/><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notesSlide" Target="../notesSlides/notesSlide11.xml"/><Relationship Id="rId4"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2.m4a"/><Relationship Id="rId7" Type="http://schemas.openxmlformats.org/officeDocument/2006/relationships/image" Target="../media/image19.svg"/><Relationship Id="rId2" Type="http://schemas.microsoft.com/office/2007/relationships/media" Target="../media/media12.m4a"/><Relationship Id="rId1" Type="http://schemas.openxmlformats.org/officeDocument/2006/relationships/tags" Target="../tags/tag2.xml"/><Relationship Id="rId6" Type="http://schemas.openxmlformats.org/officeDocument/2006/relationships/image" Target="../media/image18.png"/><Relationship Id="rId5" Type="http://schemas.openxmlformats.org/officeDocument/2006/relationships/notesSlide" Target="../notesSlides/notesSlide12.xml"/><Relationship Id="rId4" Type="http://schemas.openxmlformats.org/officeDocument/2006/relationships/slideLayout" Target="../slideLayouts/slideLayout8.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3.m4a"/><Relationship Id="rId7" Type="http://schemas.openxmlformats.org/officeDocument/2006/relationships/image" Target="../media/image19.svg"/><Relationship Id="rId2" Type="http://schemas.microsoft.com/office/2007/relationships/media" Target="../media/media13.m4a"/><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notesSlide" Target="../notesSlides/notesSlide13.xml"/><Relationship Id="rId4"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23.tmp"/><Relationship Id="rId3" Type="http://schemas.openxmlformats.org/officeDocument/2006/relationships/audio" Target="../media/media14.m4a"/><Relationship Id="rId7" Type="http://schemas.openxmlformats.org/officeDocument/2006/relationships/image" Target="../media/image22.jpeg"/><Relationship Id="rId2" Type="http://schemas.microsoft.com/office/2007/relationships/media" Target="../media/media14.m4a"/><Relationship Id="rId1" Type="http://schemas.openxmlformats.org/officeDocument/2006/relationships/tags" Target="../tags/tag4.xml"/><Relationship Id="rId6" Type="http://schemas.openxmlformats.org/officeDocument/2006/relationships/image" Target="../media/image21.png"/><Relationship Id="rId5" Type="http://schemas.openxmlformats.org/officeDocument/2006/relationships/notesSlide" Target="../notesSlides/notesSlide14.xml"/><Relationship Id="rId4" Type="http://schemas.openxmlformats.org/officeDocument/2006/relationships/slideLayout" Target="../slideLayouts/slideLayout8.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3.tmp"/><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slideLayout" Target="../slideLayouts/slideLayout8.xml"/><Relationship Id="rId7" Type="http://schemas.openxmlformats.org/officeDocument/2006/relationships/image" Target="../media/image25.emf"/><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2.jpeg"/><Relationship Id="rId5" Type="http://schemas.openxmlformats.org/officeDocument/2006/relationships/image" Target="../media/image24.png"/><Relationship Id="rId4" Type="http://schemas.openxmlformats.org/officeDocument/2006/relationships/notesSlide" Target="../notesSlides/notesSlide16.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8.xml"/><Relationship Id="rId7" Type="http://schemas.openxmlformats.org/officeDocument/2006/relationships/image" Target="../media/image9.svg"/><Relationship Id="rId12"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8.jpeg"/><Relationship Id="rId5" Type="http://schemas.openxmlformats.org/officeDocument/2006/relationships/image" Target="../media/image27.sv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8.xml"/><Relationship Id="rId7" Type="http://schemas.openxmlformats.org/officeDocument/2006/relationships/image" Target="../media/image9.svg"/><Relationship Id="rId12" Type="http://schemas.openxmlformats.org/officeDocument/2006/relationships/image" Target="../media/image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sv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sv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svg"/><Relationship Id="rId7" Type="http://schemas.openxmlformats.org/officeDocument/2006/relationships/diagramColors" Target="../diagrams/colors1.xml"/><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ounded Rectangle"/>
          <p:cNvSpPr/>
          <p:nvPr/>
        </p:nvSpPr>
        <p:spPr>
          <a:xfrm>
            <a:off x="2661393" y="4229100"/>
            <a:ext cx="19061214" cy="3757205"/>
          </a:xfrm>
          <a:prstGeom prst="roundRect">
            <a:avLst>
              <a:gd name="adj" fmla="val 15000"/>
            </a:avLst>
          </a:prstGeom>
          <a:solidFill>
            <a:srgbClr val="FFFFFF"/>
          </a:solidFill>
          <a:ln w="25400">
            <a:solidFill>
              <a:srgbClr val="E0CA7F"/>
            </a:solidFill>
            <a:miter/>
          </a:ln>
        </p:spPr>
        <p:txBody>
          <a:bodyPr tIns="91439" bIns="91439" anchor="ctr"/>
          <a:lstStyle/>
          <a:p>
            <a:pPr algn="ctr"/>
            <a:r>
              <a:rPr lang="de-DE" sz="5400" b="1" dirty="0">
                <a:solidFill>
                  <a:schemeClr val="bg2"/>
                </a:solidFill>
              </a:rPr>
              <a:t>(Meta-) Evaluation im sekundären und tertiären Bildungsbereich </a:t>
            </a:r>
          </a:p>
          <a:p>
            <a:pPr algn="ctr"/>
            <a:r>
              <a:rPr lang="de-DE" sz="4400" dirty="0">
                <a:solidFill>
                  <a:schemeClr val="bg2"/>
                </a:solidFill>
              </a:rPr>
              <a:t>…am Beispiel von PISA und Luxemburg</a:t>
            </a:r>
          </a:p>
        </p:txBody>
      </p:sp>
      <p:sp>
        <p:nvSpPr>
          <p:cNvPr id="129" name="Rectangle 14"/>
          <p:cNvSpPr/>
          <p:nvPr/>
        </p:nvSpPr>
        <p:spPr>
          <a:xfrm>
            <a:off x="9518107" y="12027805"/>
            <a:ext cx="5347787" cy="1662796"/>
          </a:xfrm>
          <a:prstGeom prst="rect">
            <a:avLst/>
          </a:prstGeom>
          <a:solidFill>
            <a:srgbClr val="FFFFFF"/>
          </a:solidFill>
          <a:ln w="12700">
            <a:miter lim="400000"/>
          </a:ln>
        </p:spPr>
        <p:txBody>
          <a:bodyPr tIns="91439" bIns="91439" anchor="ctr"/>
          <a:lstStyle/>
          <a:p>
            <a:pPr algn="ctr">
              <a:defRPr>
                <a:solidFill>
                  <a:srgbClr val="FFFFFF"/>
                </a:solidFill>
              </a:defRPr>
            </a:pPr>
            <a:endParaRPr lang="de-DE"/>
          </a:p>
        </p:txBody>
      </p:sp>
      <p:pic>
        <p:nvPicPr>
          <p:cNvPr id="130" name="Bild 15" descr="Bild 15"/>
          <p:cNvPicPr>
            <a:picLocks noChangeAspect="1"/>
          </p:cNvPicPr>
          <p:nvPr/>
        </p:nvPicPr>
        <p:blipFill>
          <a:blip r:embed="rId5"/>
          <a:stretch>
            <a:fillRect/>
          </a:stretch>
        </p:blipFill>
        <p:spPr>
          <a:xfrm>
            <a:off x="13186638" y="12185036"/>
            <a:ext cx="1505710" cy="1348333"/>
          </a:xfrm>
          <a:prstGeom prst="rect">
            <a:avLst/>
          </a:prstGeom>
          <a:ln w="12700">
            <a:miter lim="400000"/>
          </a:ln>
        </p:spPr>
      </p:pic>
      <p:pic>
        <p:nvPicPr>
          <p:cNvPr id="131" name="Image" descr="Image"/>
          <p:cNvPicPr>
            <a:picLocks noChangeAspect="1"/>
          </p:cNvPicPr>
          <p:nvPr/>
        </p:nvPicPr>
        <p:blipFill>
          <a:blip r:embed="rId6"/>
          <a:stretch>
            <a:fillRect/>
          </a:stretch>
        </p:blipFill>
        <p:spPr>
          <a:xfrm>
            <a:off x="9663885" y="12473035"/>
            <a:ext cx="3352634" cy="772335"/>
          </a:xfrm>
          <a:prstGeom prst="rect">
            <a:avLst/>
          </a:prstGeom>
          <a:ln w="12700">
            <a:miter lim="400000"/>
          </a:ln>
        </p:spPr>
      </p:pic>
      <p:sp>
        <p:nvSpPr>
          <p:cNvPr id="6" name="TextBox 5">
            <a:extLst>
              <a:ext uri="{FF2B5EF4-FFF2-40B4-BE49-F238E27FC236}">
                <a16:creationId xmlns:a16="http://schemas.microsoft.com/office/drawing/2014/main" id="{89282D10-1C0A-C84C-8350-E927FDD247E6}"/>
              </a:ext>
            </a:extLst>
          </p:cNvPr>
          <p:cNvSpPr txBox="1"/>
          <p:nvPr/>
        </p:nvSpPr>
        <p:spPr>
          <a:xfrm>
            <a:off x="3722914" y="8504810"/>
            <a:ext cx="17286514" cy="307776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kumimoji="0" lang="de-DE" sz="4000" b="1" i="0" u="none" strike="noStrike" cap="none" spc="0" normalizeH="0" baseline="0" dirty="0">
                <a:ln>
                  <a:noFill/>
                </a:ln>
                <a:solidFill>
                  <a:schemeClr val="bg2"/>
                </a:solidFill>
                <a:effectLst/>
                <a:uFillTx/>
                <a:latin typeface="+mj-lt"/>
                <a:ea typeface="+mj-ea"/>
                <a:cs typeface="+mj-cs"/>
                <a:sym typeface="Calibri"/>
              </a:rPr>
              <a:t>Prof. Dr. Samuel Greiff</a:t>
            </a:r>
          </a:p>
          <a:p>
            <a:pPr algn="ctr"/>
            <a:r>
              <a:rPr lang="de-DE" sz="4000" b="1" dirty="0">
                <a:solidFill>
                  <a:schemeClr val="bg2"/>
                </a:solidFill>
              </a:rPr>
              <a:t>Prof. Dr. Romain Martin</a:t>
            </a:r>
            <a:endParaRPr kumimoji="0" lang="de-DE" sz="4000" b="1" i="0" u="none" strike="noStrike" cap="none" spc="0" normalizeH="0" baseline="0" dirty="0">
              <a:ln>
                <a:noFill/>
              </a:ln>
              <a:solidFill>
                <a:schemeClr val="bg2"/>
              </a:solidFill>
              <a:effectLst/>
              <a:uFillTx/>
              <a:latin typeface="+mj-lt"/>
              <a:ea typeface="+mj-ea"/>
              <a:cs typeface="+mj-cs"/>
              <a:sym typeface="Calibri"/>
            </a:endParaRPr>
          </a:p>
          <a:p>
            <a:pPr marL="0" marR="0" indent="0" algn="ctr" defTabSz="1828800" rtl="0" fontAlgn="auto" latinLnBrk="0" hangingPunct="0">
              <a:lnSpc>
                <a:spcPct val="100000"/>
              </a:lnSpc>
              <a:spcBef>
                <a:spcPts val="0"/>
              </a:spcBef>
              <a:spcAft>
                <a:spcPts val="0"/>
              </a:spcAft>
              <a:buClrTx/>
              <a:buSzTx/>
              <a:buFontTx/>
              <a:buNone/>
              <a:tabLst/>
            </a:pPr>
            <a:r>
              <a:rPr kumimoji="0" lang="de-DE" sz="4000" b="1" i="0" u="none" strike="noStrike" cap="none" spc="0" normalizeH="0" baseline="0" dirty="0">
                <a:ln>
                  <a:noFill/>
                </a:ln>
                <a:solidFill>
                  <a:schemeClr val="bg2"/>
                </a:solidFill>
                <a:effectLst/>
                <a:uFillTx/>
                <a:latin typeface="+mj-lt"/>
                <a:ea typeface="+mj-ea"/>
                <a:cs typeface="+mj-cs"/>
                <a:sym typeface="Calibri"/>
              </a:rPr>
              <a:t>Dr. Florian Krieger</a:t>
            </a:r>
          </a:p>
          <a:p>
            <a:pPr marL="0" marR="0" indent="0" algn="ctr" defTabSz="1828800" rtl="0" fontAlgn="auto" latinLnBrk="0" hangingPunct="0">
              <a:lnSpc>
                <a:spcPct val="100000"/>
              </a:lnSpc>
              <a:spcBef>
                <a:spcPts val="0"/>
              </a:spcBef>
              <a:spcAft>
                <a:spcPts val="0"/>
              </a:spcAft>
              <a:buClrTx/>
              <a:buSzTx/>
              <a:buFontTx/>
              <a:buNone/>
              <a:tabLst/>
            </a:pPr>
            <a:r>
              <a:rPr lang="de-DE" sz="4000" b="1" dirty="0">
                <a:solidFill>
                  <a:schemeClr val="bg2"/>
                </a:solidFill>
              </a:rPr>
              <a:t>Dr. Salvator Rivas</a:t>
            </a:r>
            <a:endParaRPr kumimoji="0" lang="de-DE" sz="4000" b="1" i="0" u="none" strike="noStrike" cap="none" spc="0" normalizeH="0" baseline="0" dirty="0">
              <a:ln>
                <a:noFill/>
              </a:ln>
              <a:solidFill>
                <a:schemeClr val="bg2"/>
              </a:solidFill>
              <a:effectLst/>
              <a:uFillTx/>
              <a:latin typeface="+mj-lt"/>
              <a:ea typeface="+mj-ea"/>
              <a:cs typeface="+mj-cs"/>
              <a:sym typeface="Calibri"/>
            </a:endParaRPr>
          </a:p>
          <a:p>
            <a:pPr algn="ctr"/>
            <a:r>
              <a:rPr kumimoji="0" lang="de-DE" sz="2800" b="0" i="0" u="none" strike="noStrike" cap="none" spc="0" normalizeH="0" baseline="0" dirty="0">
                <a:ln>
                  <a:noFill/>
                </a:ln>
                <a:solidFill>
                  <a:schemeClr val="bg2"/>
                </a:solidFill>
                <a:effectLst/>
                <a:uFillTx/>
                <a:latin typeface="+mj-lt"/>
                <a:ea typeface="+mj-ea"/>
                <a:cs typeface="+mj-cs"/>
                <a:sym typeface="Calibri"/>
              </a:rPr>
              <a:t>Universität </a:t>
            </a:r>
            <a:r>
              <a:rPr lang="de-DE" sz="2800" dirty="0">
                <a:solidFill>
                  <a:schemeClr val="bg2"/>
                </a:solidFill>
              </a:rPr>
              <a:t>Luxemburg &amp; Ministerium für Hochschulbildung und Forschung, Luxemburg</a:t>
            </a:r>
          </a:p>
        </p:txBody>
      </p:sp>
      <p:pic>
        <p:nvPicPr>
          <p:cNvPr id="2" name="Audio 1">
            <a:hlinkClick r:id="" action="ppaction://media"/>
            <a:extLst>
              <a:ext uri="{FF2B5EF4-FFF2-40B4-BE49-F238E27FC236}">
                <a16:creationId xmlns:a16="http://schemas.microsoft.com/office/drawing/2014/main" id="{53006CFD-173B-9B4A-8E78-84870BFF1E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355300" y="12687300"/>
            <a:ext cx="812800" cy="812800"/>
          </a:xfrm>
          <a:prstGeom prst="rect">
            <a:avLst/>
          </a:prstGeom>
        </p:spPr>
      </p:pic>
    </p:spTree>
  </p:cSld>
  <p:clrMapOvr>
    <a:masterClrMapping/>
  </p:clrMapOvr>
  <p:transition spd="med" advTm="458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p:cNvSpPr txBox="1">
            <a:spLocks noGrp="1"/>
          </p:cNvSpPr>
          <p:nvPr>
            <p:ph type="title"/>
          </p:nvPr>
        </p:nvSpPr>
        <p:spPr>
          <a:prstGeom prst="rect">
            <a:avLst/>
          </a:prstGeom>
        </p:spPr>
        <p:txBody>
          <a:bodyPr/>
          <a:lstStyle/>
          <a:p>
            <a:pPr defTabSz="1627632">
              <a:defRPr sz="7119"/>
            </a:pPr>
            <a:r>
              <a:rPr lang="de-DE" dirty="0">
                <a:solidFill>
                  <a:schemeClr val="bg1"/>
                </a:solidFill>
              </a:rPr>
              <a:t>Gliederung des Vortrages</a:t>
            </a:r>
          </a:p>
        </p:txBody>
      </p:sp>
      <p:grpSp>
        <p:nvGrpSpPr>
          <p:cNvPr id="32" name="Gruppieren 31">
            <a:extLst>
              <a:ext uri="{FF2B5EF4-FFF2-40B4-BE49-F238E27FC236}">
                <a16:creationId xmlns:a16="http://schemas.microsoft.com/office/drawing/2014/main" id="{1498ABF0-4B3B-4A0C-A339-66D79AB32E15}"/>
              </a:ext>
            </a:extLst>
          </p:cNvPr>
          <p:cNvGrpSpPr/>
          <p:nvPr/>
        </p:nvGrpSpPr>
        <p:grpSpPr>
          <a:xfrm>
            <a:off x="6203486" y="2927684"/>
            <a:ext cx="9004820" cy="1943535"/>
            <a:chOff x="6203486" y="2927684"/>
            <a:chExt cx="9004820" cy="1943535"/>
          </a:xfrm>
        </p:grpSpPr>
        <p:sp>
          <p:nvSpPr>
            <p:cNvPr id="35" name="Body">
              <a:extLst>
                <a:ext uri="{FF2B5EF4-FFF2-40B4-BE49-F238E27FC236}">
                  <a16:creationId xmlns:a16="http://schemas.microsoft.com/office/drawing/2014/main" id="{A408439E-8BDD-4642-9AC6-5A634E1FB7CE}"/>
                </a:ext>
              </a:extLst>
            </p:cNvPr>
            <p:cNvSpPr txBox="1">
              <a:spLocks/>
            </p:cNvSpPr>
            <p:nvPr/>
          </p:nvSpPr>
          <p:spPr>
            <a:xfrm>
              <a:off x="6203486" y="2927684"/>
              <a:ext cx="1917003" cy="1908237"/>
            </a:xfrm>
            <a:prstGeom prst="rect">
              <a:avLst/>
            </a:prstGeom>
            <a:solidFill>
              <a:schemeClr val="bg1">
                <a:lumMod val="85000"/>
              </a:schemeClr>
            </a:solidFill>
            <a:ln w="9525">
              <a:solidFill>
                <a:schemeClr val="bg2">
                  <a:lumMod val="40000"/>
                  <a:lumOff val="60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endParaRPr lang="de-DE" sz="4000" b="1" dirty="0">
                <a:solidFill>
                  <a:schemeClr val="bg2"/>
                </a:solidFill>
              </a:endParaRPr>
            </a:p>
          </p:txBody>
        </p:sp>
        <p:sp>
          <p:nvSpPr>
            <p:cNvPr id="9" name="Body">
              <a:extLst>
                <a:ext uri="{FF2B5EF4-FFF2-40B4-BE49-F238E27FC236}">
                  <a16:creationId xmlns:a16="http://schemas.microsoft.com/office/drawing/2014/main" id="{39261D3E-80B1-49F1-BDC0-2D8A2092C037}"/>
                </a:ext>
              </a:extLst>
            </p:cNvPr>
            <p:cNvSpPr txBox="1">
              <a:spLocks/>
            </p:cNvSpPr>
            <p:nvPr/>
          </p:nvSpPr>
          <p:spPr>
            <a:xfrm>
              <a:off x="8133347" y="2935705"/>
              <a:ext cx="7074959" cy="1900216"/>
            </a:xfrm>
            <a:prstGeom prst="rect">
              <a:avLst/>
            </a:prstGeom>
            <a:solidFill>
              <a:schemeClr val="bg1"/>
            </a:solidFill>
            <a:ln w="9525">
              <a:solidFill>
                <a:schemeClr val="bg2">
                  <a:lumMod val="40000"/>
                  <a:lumOff val="60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r>
                <a:rPr lang="de-DE" sz="4000" b="1" dirty="0">
                  <a:solidFill>
                    <a:schemeClr val="bg1">
                      <a:lumMod val="75000"/>
                    </a:schemeClr>
                  </a:solidFill>
                </a:rPr>
                <a:t>Definition der Grundbegriffe</a:t>
              </a:r>
            </a:p>
          </p:txBody>
        </p:sp>
        <p:pic>
          <p:nvPicPr>
            <p:cNvPr id="8" name="Grafik 7" descr="Volltreffer">
              <a:extLst>
                <a:ext uri="{FF2B5EF4-FFF2-40B4-BE49-F238E27FC236}">
                  <a16:creationId xmlns:a16="http://schemas.microsoft.com/office/drawing/2014/main" id="{1F86FA9F-383F-4942-A168-AE8259C7FE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68894" y="2971002"/>
              <a:ext cx="1900217" cy="1900217"/>
            </a:xfrm>
            <a:prstGeom prst="rect">
              <a:avLst/>
            </a:prstGeom>
          </p:spPr>
        </p:pic>
      </p:grpSp>
      <p:sp>
        <p:nvSpPr>
          <p:cNvPr id="25" name="Bogen 24">
            <a:extLst>
              <a:ext uri="{FF2B5EF4-FFF2-40B4-BE49-F238E27FC236}">
                <a16:creationId xmlns:a16="http://schemas.microsoft.com/office/drawing/2014/main" id="{C114358B-86FD-4780-96B1-A148B9EAA67E}"/>
              </a:ext>
            </a:extLst>
          </p:cNvPr>
          <p:cNvSpPr/>
          <p:nvPr/>
        </p:nvSpPr>
        <p:spPr>
          <a:xfrm>
            <a:off x="14437898" y="3508824"/>
            <a:ext cx="5341249" cy="3994484"/>
          </a:xfrm>
          <a:prstGeom prst="arc">
            <a:avLst>
              <a:gd name="adj1" fmla="val 16375466"/>
              <a:gd name="adj2" fmla="val 0"/>
            </a:avLst>
          </a:prstGeom>
          <a:noFill/>
          <a:ln w="76200" cap="flat">
            <a:solidFill>
              <a:srgbClr val="5C9BD5"/>
            </a:solidFill>
            <a:prstDash val="solid"/>
            <a:miter lim="800000"/>
            <a:headEnd type="none" w="med" len="med"/>
            <a:tailEnd type="triangle"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28" name="Bogen 27">
            <a:extLst>
              <a:ext uri="{FF2B5EF4-FFF2-40B4-BE49-F238E27FC236}">
                <a16:creationId xmlns:a16="http://schemas.microsoft.com/office/drawing/2014/main" id="{AC0C8ECC-EB7E-4ACE-A1E2-CAC25FEF32A8}"/>
              </a:ext>
            </a:extLst>
          </p:cNvPr>
          <p:cNvSpPr/>
          <p:nvPr/>
        </p:nvSpPr>
        <p:spPr>
          <a:xfrm rot="6894797">
            <a:off x="14862235" y="7540142"/>
            <a:ext cx="5341249" cy="3994484"/>
          </a:xfrm>
          <a:prstGeom prst="arc">
            <a:avLst>
              <a:gd name="adj1" fmla="val 16375466"/>
              <a:gd name="adj2" fmla="val 0"/>
            </a:avLst>
          </a:prstGeom>
          <a:noFill/>
          <a:ln w="76200" cap="flat">
            <a:solidFill>
              <a:srgbClr val="5C9BD5"/>
            </a:solidFill>
            <a:prstDash val="solid"/>
            <a:miter lim="800000"/>
            <a:headEnd type="none" w="med" len="med"/>
            <a:tailEnd type="triangle"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29" name="Bogen 28">
            <a:extLst>
              <a:ext uri="{FF2B5EF4-FFF2-40B4-BE49-F238E27FC236}">
                <a16:creationId xmlns:a16="http://schemas.microsoft.com/office/drawing/2014/main" id="{AC54A9D0-6D3C-44B1-A6B5-54E7B3DE123B}"/>
              </a:ext>
            </a:extLst>
          </p:cNvPr>
          <p:cNvSpPr/>
          <p:nvPr/>
        </p:nvSpPr>
        <p:spPr>
          <a:xfrm rot="11545131">
            <a:off x="3406005" y="7882493"/>
            <a:ext cx="5341249" cy="3994484"/>
          </a:xfrm>
          <a:prstGeom prst="arc">
            <a:avLst>
              <a:gd name="adj1" fmla="val 16375466"/>
              <a:gd name="adj2" fmla="val 0"/>
            </a:avLst>
          </a:prstGeom>
          <a:noFill/>
          <a:ln w="76200" cap="flat">
            <a:solidFill>
              <a:srgbClr val="5C9BD5"/>
            </a:solidFill>
            <a:prstDash val="solid"/>
            <a:miter lim="800000"/>
            <a:headEnd type="none" w="med" len="med"/>
            <a:tailEnd type="triangle"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grpSp>
        <p:nvGrpSpPr>
          <p:cNvPr id="31" name="Gruppieren 30">
            <a:extLst>
              <a:ext uri="{FF2B5EF4-FFF2-40B4-BE49-F238E27FC236}">
                <a16:creationId xmlns:a16="http://schemas.microsoft.com/office/drawing/2014/main" id="{8B9C2A7B-19DA-4C8C-B4CC-AF216CA424F8}"/>
              </a:ext>
            </a:extLst>
          </p:cNvPr>
          <p:cNvGrpSpPr/>
          <p:nvPr/>
        </p:nvGrpSpPr>
        <p:grpSpPr>
          <a:xfrm>
            <a:off x="778647" y="6545179"/>
            <a:ext cx="8991962" cy="1908238"/>
            <a:chOff x="778647" y="6545179"/>
            <a:chExt cx="8991962" cy="1908238"/>
          </a:xfrm>
        </p:grpSpPr>
        <p:sp>
          <p:nvSpPr>
            <p:cNvPr id="33" name="Body">
              <a:extLst>
                <a:ext uri="{FF2B5EF4-FFF2-40B4-BE49-F238E27FC236}">
                  <a16:creationId xmlns:a16="http://schemas.microsoft.com/office/drawing/2014/main" id="{376E6CFE-9A1A-475A-8628-8E81896B4AF4}"/>
                </a:ext>
              </a:extLst>
            </p:cNvPr>
            <p:cNvSpPr txBox="1">
              <a:spLocks/>
            </p:cNvSpPr>
            <p:nvPr/>
          </p:nvSpPr>
          <p:spPr>
            <a:xfrm>
              <a:off x="778647" y="6545179"/>
              <a:ext cx="1917003" cy="1908237"/>
            </a:xfrm>
            <a:prstGeom prst="rect">
              <a:avLst/>
            </a:prstGeom>
            <a:solidFill>
              <a:srgbClr val="5C9BD5"/>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endParaRPr lang="de-DE" sz="4000" b="1" dirty="0">
                <a:solidFill>
                  <a:schemeClr val="bg2"/>
                </a:solidFill>
              </a:endParaRPr>
            </a:p>
          </p:txBody>
        </p:sp>
        <p:sp>
          <p:nvSpPr>
            <p:cNvPr id="16" name="Body">
              <a:extLst>
                <a:ext uri="{FF2B5EF4-FFF2-40B4-BE49-F238E27FC236}">
                  <a16:creationId xmlns:a16="http://schemas.microsoft.com/office/drawing/2014/main" id="{85DB5102-9192-4DA2-ACA6-F3094FF20EC2}"/>
                </a:ext>
              </a:extLst>
            </p:cNvPr>
            <p:cNvSpPr txBox="1">
              <a:spLocks/>
            </p:cNvSpPr>
            <p:nvPr/>
          </p:nvSpPr>
          <p:spPr>
            <a:xfrm>
              <a:off x="2695650" y="6553201"/>
              <a:ext cx="7074959" cy="1900216"/>
            </a:xfrm>
            <a:prstGeom prst="rect">
              <a:avLst/>
            </a:prstGeom>
            <a:solidFill>
              <a:schemeClr val="bg1"/>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r>
                <a:rPr lang="de-DE" sz="4000" b="1" dirty="0">
                  <a:solidFill>
                    <a:schemeClr val="bg2"/>
                  </a:solidFill>
                </a:rPr>
                <a:t>Fragen und Diskussion</a:t>
              </a:r>
            </a:p>
          </p:txBody>
        </p:sp>
        <p:pic>
          <p:nvPicPr>
            <p:cNvPr id="27" name="Grafik 26" descr="Kundenbewertung RNL">
              <a:extLst>
                <a:ext uri="{FF2B5EF4-FFF2-40B4-BE49-F238E27FC236}">
                  <a16:creationId xmlns:a16="http://schemas.microsoft.com/office/drawing/2014/main" id="{6293E82B-C40F-438E-91A7-7585CD2E4D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2996" y="6676538"/>
              <a:ext cx="1653540" cy="1653540"/>
            </a:xfrm>
            <a:prstGeom prst="rect">
              <a:avLst/>
            </a:prstGeom>
          </p:spPr>
        </p:pic>
      </p:grpSp>
      <p:grpSp>
        <p:nvGrpSpPr>
          <p:cNvPr id="41" name="Gruppieren 40">
            <a:extLst>
              <a:ext uri="{FF2B5EF4-FFF2-40B4-BE49-F238E27FC236}">
                <a16:creationId xmlns:a16="http://schemas.microsoft.com/office/drawing/2014/main" id="{0261C96D-B2F9-4184-89E6-C1C8AE644063}"/>
              </a:ext>
            </a:extLst>
          </p:cNvPr>
          <p:cNvGrpSpPr/>
          <p:nvPr/>
        </p:nvGrpSpPr>
        <p:grpSpPr>
          <a:xfrm>
            <a:off x="13715639" y="6545179"/>
            <a:ext cx="8991962" cy="1908237"/>
            <a:chOff x="13715639" y="6545179"/>
            <a:chExt cx="8991962" cy="1908237"/>
          </a:xfrm>
        </p:grpSpPr>
        <p:sp>
          <p:nvSpPr>
            <p:cNvPr id="37" name="Body">
              <a:extLst>
                <a:ext uri="{FF2B5EF4-FFF2-40B4-BE49-F238E27FC236}">
                  <a16:creationId xmlns:a16="http://schemas.microsoft.com/office/drawing/2014/main" id="{C8FFB1C2-E604-4198-A9AF-ACCA5161E8B4}"/>
                </a:ext>
              </a:extLst>
            </p:cNvPr>
            <p:cNvSpPr txBox="1">
              <a:spLocks/>
            </p:cNvSpPr>
            <p:nvPr/>
          </p:nvSpPr>
          <p:spPr>
            <a:xfrm>
              <a:off x="13715639" y="6545179"/>
              <a:ext cx="1917003" cy="1908237"/>
            </a:xfrm>
            <a:prstGeom prst="rect">
              <a:avLst/>
            </a:prstGeom>
            <a:solidFill>
              <a:srgbClr val="5C9BD5"/>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endParaRPr lang="de-DE" sz="4000" b="1" dirty="0">
                <a:solidFill>
                  <a:schemeClr val="bg2"/>
                </a:solidFill>
              </a:endParaRPr>
            </a:p>
          </p:txBody>
        </p:sp>
        <p:sp>
          <p:nvSpPr>
            <p:cNvPr id="12" name="Body">
              <a:extLst>
                <a:ext uri="{FF2B5EF4-FFF2-40B4-BE49-F238E27FC236}">
                  <a16:creationId xmlns:a16="http://schemas.microsoft.com/office/drawing/2014/main" id="{EE48EA1F-4B4E-4B8F-A3EC-5827EAF57968}"/>
                </a:ext>
              </a:extLst>
            </p:cNvPr>
            <p:cNvSpPr txBox="1">
              <a:spLocks/>
            </p:cNvSpPr>
            <p:nvPr/>
          </p:nvSpPr>
          <p:spPr>
            <a:xfrm>
              <a:off x="15632642" y="6553200"/>
              <a:ext cx="7074959" cy="1900216"/>
            </a:xfrm>
            <a:prstGeom prst="rect">
              <a:avLst/>
            </a:prstGeom>
            <a:solidFill>
              <a:schemeClr val="bg1"/>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r>
                <a:rPr lang="de-DE" sz="4000" b="1" dirty="0">
                  <a:solidFill>
                    <a:schemeClr val="bg2"/>
                  </a:solidFill>
                </a:rPr>
                <a:t>(Meta-) Evaluation im </a:t>
              </a:r>
              <a:r>
                <a:rPr lang="de-DE" sz="4000" b="1" i="1" dirty="0">
                  <a:solidFill>
                    <a:schemeClr val="bg2"/>
                  </a:solidFill>
                </a:rPr>
                <a:t>sekundären</a:t>
              </a:r>
              <a:r>
                <a:rPr lang="de-DE" sz="4000" b="1" dirty="0">
                  <a:solidFill>
                    <a:schemeClr val="bg2"/>
                  </a:solidFill>
                </a:rPr>
                <a:t> Bildungsbereich</a:t>
              </a:r>
            </a:p>
          </p:txBody>
        </p:sp>
        <p:pic>
          <p:nvPicPr>
            <p:cNvPr id="36" name="Grafik 35" descr="Klassenzimmer">
              <a:extLst>
                <a:ext uri="{FF2B5EF4-FFF2-40B4-BE49-F238E27FC236}">
                  <a16:creationId xmlns:a16="http://schemas.microsoft.com/office/drawing/2014/main" id="{829F0ADF-A00A-42FC-8BF0-EAB2B322C24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949257" y="6767269"/>
              <a:ext cx="1472078" cy="1472078"/>
            </a:xfrm>
            <a:prstGeom prst="rect">
              <a:avLst/>
            </a:prstGeom>
          </p:spPr>
        </p:pic>
      </p:grpSp>
      <p:grpSp>
        <p:nvGrpSpPr>
          <p:cNvPr id="42" name="Gruppieren 41">
            <a:extLst>
              <a:ext uri="{FF2B5EF4-FFF2-40B4-BE49-F238E27FC236}">
                <a16:creationId xmlns:a16="http://schemas.microsoft.com/office/drawing/2014/main" id="{D4AC4BA8-159C-442C-BE6A-30BF706F5E36}"/>
              </a:ext>
            </a:extLst>
          </p:cNvPr>
          <p:cNvGrpSpPr/>
          <p:nvPr/>
        </p:nvGrpSpPr>
        <p:grpSpPr>
          <a:xfrm>
            <a:off x="6203486" y="10776284"/>
            <a:ext cx="9004820" cy="1908237"/>
            <a:chOff x="6203486" y="10776284"/>
            <a:chExt cx="9004820" cy="1908237"/>
          </a:xfrm>
        </p:grpSpPr>
        <p:sp>
          <p:nvSpPr>
            <p:cNvPr id="14" name="Body">
              <a:extLst>
                <a:ext uri="{FF2B5EF4-FFF2-40B4-BE49-F238E27FC236}">
                  <a16:creationId xmlns:a16="http://schemas.microsoft.com/office/drawing/2014/main" id="{0ED17FF9-403D-4131-8634-CE4236A11357}"/>
                </a:ext>
              </a:extLst>
            </p:cNvPr>
            <p:cNvSpPr txBox="1">
              <a:spLocks/>
            </p:cNvSpPr>
            <p:nvPr/>
          </p:nvSpPr>
          <p:spPr>
            <a:xfrm>
              <a:off x="8133347" y="10780295"/>
              <a:ext cx="7074959" cy="1900216"/>
            </a:xfrm>
            <a:prstGeom prst="rect">
              <a:avLst/>
            </a:prstGeom>
            <a:solidFill>
              <a:schemeClr val="bg1"/>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r>
                <a:rPr lang="de-DE" sz="4000" b="1" dirty="0">
                  <a:solidFill>
                    <a:schemeClr val="bg2"/>
                  </a:solidFill>
                </a:rPr>
                <a:t>Metaevaluation im </a:t>
              </a:r>
              <a:r>
                <a:rPr lang="de-DE" sz="4000" b="1" i="1" dirty="0">
                  <a:solidFill>
                    <a:schemeClr val="bg2"/>
                  </a:solidFill>
                </a:rPr>
                <a:t>tertiären</a:t>
              </a:r>
              <a:r>
                <a:rPr lang="de-DE" sz="4000" b="1" dirty="0">
                  <a:solidFill>
                    <a:schemeClr val="bg2"/>
                  </a:solidFill>
                </a:rPr>
                <a:t> Bildungsbereich</a:t>
              </a:r>
            </a:p>
          </p:txBody>
        </p:sp>
        <p:sp>
          <p:nvSpPr>
            <p:cNvPr id="38" name="Body">
              <a:extLst>
                <a:ext uri="{FF2B5EF4-FFF2-40B4-BE49-F238E27FC236}">
                  <a16:creationId xmlns:a16="http://schemas.microsoft.com/office/drawing/2014/main" id="{3EB3062B-D7D4-4917-B188-F86049B12D46}"/>
                </a:ext>
              </a:extLst>
            </p:cNvPr>
            <p:cNvSpPr txBox="1">
              <a:spLocks/>
            </p:cNvSpPr>
            <p:nvPr/>
          </p:nvSpPr>
          <p:spPr>
            <a:xfrm>
              <a:off x="6203486" y="10776284"/>
              <a:ext cx="1917003" cy="1908237"/>
            </a:xfrm>
            <a:prstGeom prst="rect">
              <a:avLst/>
            </a:prstGeom>
            <a:solidFill>
              <a:srgbClr val="5C9BD5"/>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endParaRPr lang="de-DE" sz="4000" b="1" dirty="0">
                <a:solidFill>
                  <a:schemeClr val="bg2"/>
                </a:solidFill>
              </a:endParaRPr>
            </a:p>
          </p:txBody>
        </p:sp>
        <p:pic>
          <p:nvPicPr>
            <p:cNvPr id="40" name="Grafik 39" descr="Abschlusshut">
              <a:extLst>
                <a:ext uri="{FF2B5EF4-FFF2-40B4-BE49-F238E27FC236}">
                  <a16:creationId xmlns:a16="http://schemas.microsoft.com/office/drawing/2014/main" id="{10250813-4DE0-432D-A160-2678DBB8742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51336" y="10879041"/>
              <a:ext cx="1702721" cy="1702721"/>
            </a:xfrm>
            <a:prstGeom prst="rect">
              <a:avLst/>
            </a:prstGeom>
          </p:spPr>
        </p:pic>
      </p:grpSp>
      <p:pic>
        <p:nvPicPr>
          <p:cNvPr id="2" name="Audio 1">
            <a:hlinkClick r:id="" action="ppaction://media"/>
            <a:extLst>
              <a:ext uri="{FF2B5EF4-FFF2-40B4-BE49-F238E27FC236}">
                <a16:creationId xmlns:a16="http://schemas.microsoft.com/office/drawing/2014/main" id="{3D301F17-5629-BE4A-8A35-4865B641F1D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355300" y="12687300"/>
            <a:ext cx="812800" cy="812800"/>
          </a:xfrm>
          <a:prstGeom prst="rect">
            <a:avLst/>
          </a:prstGeom>
        </p:spPr>
      </p:pic>
    </p:spTree>
    <p:extLst>
      <p:ext uri="{BB962C8B-B14F-4D97-AF65-F5344CB8AC3E}">
        <p14:creationId xmlns:p14="http://schemas.microsoft.com/office/powerpoint/2010/main" val="2417604649"/>
      </p:ext>
    </p:extLst>
  </p:cSld>
  <p:clrMapOvr>
    <a:masterClrMapping/>
  </p:clrMapOvr>
  <p:transition spd="med" advTm="142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dy">
            <a:extLst>
              <a:ext uri="{FF2B5EF4-FFF2-40B4-BE49-F238E27FC236}">
                <a16:creationId xmlns:a16="http://schemas.microsoft.com/office/drawing/2014/main" id="{D26CD2DD-6C12-F24E-A916-4CE66D172DC8}"/>
              </a:ext>
            </a:extLst>
          </p:cNvPr>
          <p:cNvSpPr txBox="1">
            <a:spLocks/>
          </p:cNvSpPr>
          <p:nvPr/>
        </p:nvSpPr>
        <p:spPr>
          <a:xfrm>
            <a:off x="1219201" y="2740718"/>
            <a:ext cx="21132977" cy="8924809"/>
          </a:xfrm>
          <a:prstGeom prst="rect">
            <a:avLst/>
          </a:prstGeom>
          <a:solidFill>
            <a:schemeClr val="bg1"/>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lvl="1" hangingPunct="1"/>
            <a:r>
              <a:rPr lang="de-DE" sz="3800" dirty="0">
                <a:solidFill>
                  <a:schemeClr val="bg2"/>
                </a:solidFill>
              </a:rPr>
              <a:t>Bildungsmonitoring bezeichnet die systematische und regelmäßige Erfassung von Indikatoren für die Qualität eines Bildungssystems oder dessen Teilsysteme</a:t>
            </a:r>
          </a:p>
          <a:p>
            <a:pPr lvl="3" hangingPunct="1"/>
            <a:r>
              <a:rPr lang="de-DE" sz="3800" dirty="0">
                <a:solidFill>
                  <a:schemeClr val="bg2"/>
                </a:solidFill>
              </a:rPr>
              <a:t>Gibt Informationen über den Zustand eines Systems</a:t>
            </a:r>
          </a:p>
          <a:p>
            <a:pPr lvl="3" hangingPunct="1"/>
            <a:r>
              <a:rPr lang="de-DE" sz="3800" dirty="0">
                <a:solidFill>
                  <a:schemeClr val="bg2"/>
                </a:solidFill>
              </a:rPr>
              <a:t>Dient als Datenbasis für Bildungsberichte</a:t>
            </a:r>
          </a:p>
          <a:p>
            <a:pPr lvl="3" hangingPunct="1"/>
            <a:r>
              <a:rPr lang="de-DE" sz="3800" dirty="0">
                <a:solidFill>
                  <a:schemeClr val="bg2"/>
                </a:solidFill>
              </a:rPr>
              <a:t>Ergebnisse geben Auskunft über erreichte Qualität und können zur Steuerung des Systems genutzt werden</a:t>
            </a:r>
          </a:p>
          <a:p>
            <a:pPr lvl="3" hangingPunct="1"/>
            <a:r>
              <a:rPr lang="de-DE" sz="3800" dirty="0">
                <a:solidFill>
                  <a:schemeClr val="bg2"/>
                </a:solidFill>
              </a:rPr>
              <a:t>Erfolgreich, wenn gezielte Indikatoren identifiziert werden, die relevante Aspekte der Ergebnisqualität repräsentieren</a:t>
            </a:r>
          </a:p>
          <a:p>
            <a:pPr lvl="3" hangingPunct="1"/>
            <a:endParaRPr lang="de-DE" sz="3800" dirty="0">
              <a:solidFill>
                <a:schemeClr val="bg2"/>
              </a:solidFill>
            </a:endParaRPr>
          </a:p>
          <a:p>
            <a:pPr lvl="1" hangingPunct="1"/>
            <a:r>
              <a:rPr lang="de-DE" sz="3800" b="1" dirty="0">
                <a:solidFill>
                  <a:srgbClr val="FF0000"/>
                </a:solidFill>
              </a:rPr>
              <a:t>Einzelne Schulleistungsstudien erfassen nicht alle Aspekte des Bildungssystems</a:t>
            </a:r>
          </a:p>
        </p:txBody>
      </p:sp>
      <p:grpSp>
        <p:nvGrpSpPr>
          <p:cNvPr id="8" name="Gruppieren 7">
            <a:extLst>
              <a:ext uri="{FF2B5EF4-FFF2-40B4-BE49-F238E27FC236}">
                <a16:creationId xmlns:a16="http://schemas.microsoft.com/office/drawing/2014/main" id="{B3E0BF26-A314-4111-B782-144277E9BD95}"/>
              </a:ext>
            </a:extLst>
          </p:cNvPr>
          <p:cNvGrpSpPr/>
          <p:nvPr/>
        </p:nvGrpSpPr>
        <p:grpSpPr>
          <a:xfrm>
            <a:off x="584201" y="15237"/>
            <a:ext cx="14606638" cy="1530840"/>
            <a:chOff x="13715639" y="6545179"/>
            <a:chExt cx="18207602" cy="1908237"/>
          </a:xfrm>
        </p:grpSpPr>
        <p:sp>
          <p:nvSpPr>
            <p:cNvPr id="9" name="Body">
              <a:extLst>
                <a:ext uri="{FF2B5EF4-FFF2-40B4-BE49-F238E27FC236}">
                  <a16:creationId xmlns:a16="http://schemas.microsoft.com/office/drawing/2014/main" id="{0E4D1D8F-9348-4D5D-89E8-1F8906870E13}"/>
                </a:ext>
              </a:extLst>
            </p:cNvPr>
            <p:cNvSpPr txBox="1">
              <a:spLocks/>
            </p:cNvSpPr>
            <p:nvPr/>
          </p:nvSpPr>
          <p:spPr>
            <a:xfrm>
              <a:off x="13715639" y="6545179"/>
              <a:ext cx="1917003" cy="1908237"/>
            </a:xfrm>
            <a:prstGeom prst="rect">
              <a:avLst/>
            </a:prstGeom>
            <a:solidFill>
              <a:srgbClr val="5C9BD5"/>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endParaRPr lang="de-DE" sz="4000" b="1" dirty="0">
                <a:solidFill>
                  <a:schemeClr val="bg2"/>
                </a:solidFill>
              </a:endParaRPr>
            </a:p>
          </p:txBody>
        </p:sp>
        <p:sp>
          <p:nvSpPr>
            <p:cNvPr id="10" name="Body">
              <a:extLst>
                <a:ext uri="{FF2B5EF4-FFF2-40B4-BE49-F238E27FC236}">
                  <a16:creationId xmlns:a16="http://schemas.microsoft.com/office/drawing/2014/main" id="{A1C4FEA8-D674-4F9B-A74D-301504FB2106}"/>
                </a:ext>
              </a:extLst>
            </p:cNvPr>
            <p:cNvSpPr txBox="1">
              <a:spLocks/>
            </p:cNvSpPr>
            <p:nvPr/>
          </p:nvSpPr>
          <p:spPr>
            <a:xfrm>
              <a:off x="15632640" y="6553200"/>
              <a:ext cx="16290601" cy="1900216"/>
            </a:xfrm>
            <a:prstGeom prst="rect">
              <a:avLst/>
            </a:prstGeom>
            <a:no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r>
                <a:rPr lang="de-DE" sz="4400" b="1" dirty="0">
                  <a:solidFill>
                    <a:schemeClr val="bg1"/>
                  </a:solidFill>
                </a:rPr>
                <a:t>(Meta-) Evaluation im </a:t>
              </a:r>
              <a:r>
                <a:rPr lang="de-DE" sz="4400" b="1" i="1" dirty="0">
                  <a:solidFill>
                    <a:schemeClr val="bg1"/>
                  </a:solidFill>
                </a:rPr>
                <a:t>sekundären</a:t>
              </a:r>
              <a:r>
                <a:rPr lang="de-DE" sz="4400" b="1" dirty="0">
                  <a:solidFill>
                    <a:schemeClr val="bg1"/>
                  </a:solidFill>
                </a:rPr>
                <a:t> Bildungsbereich</a:t>
              </a:r>
            </a:p>
          </p:txBody>
        </p:sp>
        <p:pic>
          <p:nvPicPr>
            <p:cNvPr id="11" name="Grafik 10" descr="Klassenzimmer">
              <a:extLst>
                <a:ext uri="{FF2B5EF4-FFF2-40B4-BE49-F238E27FC236}">
                  <a16:creationId xmlns:a16="http://schemas.microsoft.com/office/drawing/2014/main" id="{1EEB43D5-92D7-45B3-B184-A2F1722CEE7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949257" y="6767269"/>
              <a:ext cx="1472078" cy="1472078"/>
            </a:xfrm>
            <a:prstGeom prst="rect">
              <a:avLst/>
            </a:prstGeom>
          </p:spPr>
        </p:pic>
      </p:grpSp>
      <p:pic>
        <p:nvPicPr>
          <p:cNvPr id="4" name="Audio 3">
            <a:hlinkClick r:id="" action="ppaction://media"/>
            <a:extLst>
              <a:ext uri="{FF2B5EF4-FFF2-40B4-BE49-F238E27FC236}">
                <a16:creationId xmlns:a16="http://schemas.microsoft.com/office/drawing/2014/main" id="{AFA6D4D3-1658-934B-BC0E-E19795D2D2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355300" y="12687300"/>
            <a:ext cx="812800" cy="812800"/>
          </a:xfrm>
          <a:prstGeom prst="rect">
            <a:avLst/>
          </a:prstGeom>
        </p:spPr>
      </p:pic>
    </p:spTree>
    <p:extLst>
      <p:ext uri="{BB962C8B-B14F-4D97-AF65-F5344CB8AC3E}">
        <p14:creationId xmlns:p14="http://schemas.microsoft.com/office/powerpoint/2010/main" val="3736806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0369">
        <p159:morph option="byObject"/>
      </p:transition>
    </mc:Choice>
    <mc:Fallback xmlns="">
      <p:transition spd="slow" advTm="603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p:cNvSpPr txBox="1">
            <a:spLocks noGrp="1"/>
          </p:cNvSpPr>
          <p:nvPr>
            <p:ph type="title"/>
          </p:nvPr>
        </p:nvSpPr>
        <p:spPr>
          <a:prstGeom prst="rect">
            <a:avLst/>
          </a:prstGeom>
        </p:spPr>
        <p:txBody>
          <a:bodyPr>
            <a:normAutofit/>
          </a:bodyPr>
          <a:lstStyle/>
          <a:p>
            <a:pPr defTabSz="1627632">
              <a:defRPr sz="7119"/>
            </a:pPr>
            <a:r>
              <a:rPr lang="de-DE" dirty="0">
                <a:solidFill>
                  <a:schemeClr val="bg1"/>
                </a:solidFill>
              </a:rPr>
              <a:t>Schulvergleichsstudien</a:t>
            </a:r>
          </a:p>
        </p:txBody>
      </p:sp>
      <p:graphicFrame>
        <p:nvGraphicFramePr>
          <p:cNvPr id="2" name="Diagram 1">
            <a:extLst>
              <a:ext uri="{FF2B5EF4-FFF2-40B4-BE49-F238E27FC236}">
                <a16:creationId xmlns:a16="http://schemas.microsoft.com/office/drawing/2014/main" id="{CD0CAF47-03EC-AE40-B8D3-5CE8E90270EF}"/>
              </a:ext>
            </a:extLst>
          </p:cNvPr>
          <p:cNvGraphicFramePr/>
          <p:nvPr>
            <p:extLst>
              <p:ext uri="{D42A27DB-BD31-4B8C-83A1-F6EECF244321}">
                <p14:modId xmlns:p14="http://schemas.microsoft.com/office/powerpoint/2010/main" val="4279564836"/>
              </p:ext>
            </p:extLst>
          </p:nvPr>
        </p:nvGraphicFramePr>
        <p:xfrm>
          <a:off x="560842" y="4129649"/>
          <a:ext cx="23262316" cy="84223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Body">
            <a:extLst>
              <a:ext uri="{FF2B5EF4-FFF2-40B4-BE49-F238E27FC236}">
                <a16:creationId xmlns:a16="http://schemas.microsoft.com/office/drawing/2014/main" id="{3B71CD95-D7AA-4A4A-8773-4A10CDB87D8F}"/>
              </a:ext>
            </a:extLst>
          </p:cNvPr>
          <p:cNvSpPr txBox="1">
            <a:spLocks/>
          </p:cNvSpPr>
          <p:nvPr/>
        </p:nvSpPr>
        <p:spPr>
          <a:xfrm>
            <a:off x="1660018" y="2308447"/>
            <a:ext cx="20251344" cy="1790813"/>
          </a:xfrm>
          <a:prstGeom prst="rect">
            <a:avLst/>
          </a:prstGeom>
          <a:solidFill>
            <a:schemeClr val="bg1"/>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r>
              <a:rPr lang="de-DE" sz="4000" b="1" dirty="0" err="1">
                <a:solidFill>
                  <a:schemeClr val="bg2"/>
                </a:solidFill>
              </a:rPr>
              <a:t>Outputsteuerung</a:t>
            </a:r>
            <a:r>
              <a:rPr lang="de-DE" sz="4000" b="1" dirty="0">
                <a:solidFill>
                  <a:schemeClr val="bg2"/>
                </a:solidFill>
              </a:rPr>
              <a:t> von Bildungssystemen</a:t>
            </a:r>
          </a:p>
          <a:p>
            <a:pPr marL="0" indent="0" algn="ctr" hangingPunct="1">
              <a:buNone/>
            </a:pPr>
            <a:r>
              <a:rPr lang="de-DE" sz="4000" dirty="0">
                <a:solidFill>
                  <a:schemeClr val="bg2"/>
                </a:solidFill>
                <a:sym typeface="Wingdings" pitchFamily="2" charset="2"/>
              </a:rPr>
              <a:t> </a:t>
            </a:r>
            <a:r>
              <a:rPr lang="de-DE" sz="4000" b="1" dirty="0">
                <a:solidFill>
                  <a:srgbClr val="FF0000"/>
                </a:solidFill>
              </a:rPr>
              <a:t>Vergleichsstudien</a:t>
            </a:r>
            <a:r>
              <a:rPr lang="de-DE" sz="4000" dirty="0">
                <a:solidFill>
                  <a:schemeClr val="bg2"/>
                </a:solidFill>
              </a:rPr>
              <a:t>: Beurteilung von Bildungssystemen aus einer ergebnisorientierten Perspektive</a:t>
            </a:r>
          </a:p>
        </p:txBody>
      </p:sp>
      <p:pic>
        <p:nvPicPr>
          <p:cNvPr id="5" name="Audio 4">
            <a:hlinkClick r:id="" action="ppaction://media"/>
            <a:extLst>
              <a:ext uri="{FF2B5EF4-FFF2-40B4-BE49-F238E27FC236}">
                <a16:creationId xmlns:a16="http://schemas.microsoft.com/office/drawing/2014/main" id="{793E77D3-D2CB-5148-A983-BEBDB5510CB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355300" y="12687300"/>
            <a:ext cx="812800" cy="812800"/>
          </a:xfrm>
          <a:prstGeom prst="rect">
            <a:avLst/>
          </a:prstGeom>
        </p:spPr>
      </p:pic>
    </p:spTree>
    <p:extLst>
      <p:ext uri="{BB962C8B-B14F-4D97-AF65-F5344CB8AC3E}">
        <p14:creationId xmlns:p14="http://schemas.microsoft.com/office/powerpoint/2010/main" val="2515779935"/>
      </p:ext>
    </p:extLst>
  </p:cSld>
  <p:clrMapOvr>
    <a:masterClrMapping/>
  </p:clrMapOvr>
  <p:transition spd="med" advTm="594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 name="Title"/>
          <p:cNvSpPr txBox="1">
            <a:spLocks noGrp="1"/>
          </p:cNvSpPr>
          <p:nvPr>
            <p:ph type="title"/>
          </p:nvPr>
        </p:nvSpPr>
        <p:spPr>
          <a:prstGeom prst="rect">
            <a:avLst/>
          </a:prstGeom>
        </p:spPr>
        <p:txBody>
          <a:bodyPr>
            <a:normAutofit/>
          </a:bodyPr>
          <a:lstStyle/>
          <a:p>
            <a:pPr defTabSz="1627632">
              <a:defRPr sz="7119"/>
            </a:pPr>
            <a:r>
              <a:rPr lang="de-DE" dirty="0">
                <a:solidFill>
                  <a:schemeClr val="bg1"/>
                </a:solidFill>
              </a:rPr>
              <a:t>Schulvergleichsstudien</a:t>
            </a:r>
          </a:p>
        </p:txBody>
      </p:sp>
      <p:sp>
        <p:nvSpPr>
          <p:cNvPr id="4" name="Body">
            <a:extLst>
              <a:ext uri="{FF2B5EF4-FFF2-40B4-BE49-F238E27FC236}">
                <a16:creationId xmlns:a16="http://schemas.microsoft.com/office/drawing/2014/main" id="{619A54C8-654B-8346-97AF-AE85303AB631}"/>
              </a:ext>
            </a:extLst>
          </p:cNvPr>
          <p:cNvSpPr txBox="1">
            <a:spLocks/>
          </p:cNvSpPr>
          <p:nvPr/>
        </p:nvSpPr>
        <p:spPr>
          <a:xfrm>
            <a:off x="1219200" y="2534310"/>
            <a:ext cx="20920364" cy="9258611"/>
          </a:xfrm>
          <a:prstGeom prst="rect">
            <a:avLst/>
          </a:prstGeom>
          <a:solidFill>
            <a:schemeClr val="bg1"/>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381000" lvl="1" indent="0" algn="ctr" hangingPunct="1">
              <a:buNone/>
            </a:pPr>
            <a:r>
              <a:rPr lang="de-DE" sz="4000" b="1" dirty="0">
                <a:solidFill>
                  <a:schemeClr val="bg2"/>
                </a:solidFill>
              </a:rPr>
              <a:t>Beispielfragen systemischer Diagnostik</a:t>
            </a:r>
          </a:p>
          <a:p>
            <a:pPr marL="381000" lvl="1" indent="0" algn="ctr" hangingPunct="1">
              <a:buNone/>
            </a:pPr>
            <a:endParaRPr lang="de-DE" sz="2400" b="1" dirty="0">
              <a:solidFill>
                <a:schemeClr val="bg2"/>
              </a:solidFill>
            </a:endParaRPr>
          </a:p>
          <a:p>
            <a:pPr lvl="1" hangingPunct="1"/>
            <a:r>
              <a:rPr lang="de-DE" sz="4000" dirty="0">
                <a:solidFill>
                  <a:schemeClr val="bg2"/>
                </a:solidFill>
              </a:rPr>
              <a:t>Welche Inhalte werden in welchen Schulformen mit welchem Niveau und mit welchem Erfolg unterrichtet?</a:t>
            </a:r>
          </a:p>
          <a:p>
            <a:pPr lvl="1" hangingPunct="1"/>
            <a:r>
              <a:rPr lang="de-DE" sz="4000" dirty="0">
                <a:solidFill>
                  <a:schemeClr val="bg2"/>
                </a:solidFill>
              </a:rPr>
              <a:t>Warum werden negative Brüche in manchen Schulsystemen erst im siebten Schuljahr unterrichtet, in anderen aber bereits im fünften Schuljahr und was für Folgen hat dies?</a:t>
            </a:r>
          </a:p>
          <a:p>
            <a:pPr lvl="1" hangingPunct="1"/>
            <a:r>
              <a:rPr lang="de-DE" sz="4000" dirty="0">
                <a:solidFill>
                  <a:schemeClr val="bg2"/>
                </a:solidFill>
              </a:rPr>
              <a:t>Welche Inhalte werden von anderen Ländern als wichtig erachtet, auf welche wird verzichtet?</a:t>
            </a:r>
          </a:p>
          <a:p>
            <a:pPr lvl="1" hangingPunct="1"/>
            <a:r>
              <a:rPr lang="de-DE" sz="4000" dirty="0">
                <a:solidFill>
                  <a:schemeClr val="bg2"/>
                </a:solidFill>
              </a:rPr>
              <a:t>Welche Lehr-Lernbedingungen beeinflussen den Schulerfolg positiv, welche davon sind fachübergreifend und transkulturell wirksam und welche sind fach- und kulturabhängig?</a:t>
            </a:r>
          </a:p>
          <a:p>
            <a:pPr lvl="1" hangingPunct="1"/>
            <a:r>
              <a:rPr lang="de-DE" sz="4000" dirty="0">
                <a:solidFill>
                  <a:schemeClr val="bg2"/>
                </a:solidFill>
              </a:rPr>
              <a:t>Wie lang soll die Schulzeit sein?</a:t>
            </a:r>
          </a:p>
          <a:p>
            <a:pPr lvl="1" hangingPunct="1"/>
            <a:r>
              <a:rPr lang="de-DE" sz="4000" dirty="0">
                <a:solidFill>
                  <a:schemeClr val="bg2"/>
                </a:solidFill>
              </a:rPr>
              <a:t>Wann ist das beste Einschulalter?</a:t>
            </a:r>
          </a:p>
        </p:txBody>
      </p:sp>
      <p:sp>
        <p:nvSpPr>
          <p:cNvPr id="8" name="Rectangle 7">
            <a:extLst>
              <a:ext uri="{FF2B5EF4-FFF2-40B4-BE49-F238E27FC236}">
                <a16:creationId xmlns:a16="http://schemas.microsoft.com/office/drawing/2014/main" id="{9CAE1823-1A0A-2E43-87D5-815AE9A09268}"/>
              </a:ext>
            </a:extLst>
          </p:cNvPr>
          <p:cNvSpPr/>
          <p:nvPr/>
        </p:nvSpPr>
        <p:spPr>
          <a:xfrm>
            <a:off x="18212691" y="12027547"/>
            <a:ext cx="3926873" cy="553996"/>
          </a:xfrm>
          <a:prstGeom prst="rect">
            <a:avLst/>
          </a:prstGeom>
        </p:spPr>
        <p:txBody>
          <a:bodyPr wrap="none" lIns="90000">
            <a:noAutofit/>
          </a:bodyPr>
          <a:lstStyle/>
          <a:p>
            <a:pPr lvl="0" hangingPunct="1">
              <a:defRPr/>
            </a:pPr>
            <a:r>
              <a:rPr lang="de-DE" altLang="lb-LU" sz="2800">
                <a:solidFill>
                  <a:schemeClr val="bg2"/>
                </a:solidFill>
              </a:rPr>
              <a:t>Bos &amp; Schwippert (2002)</a:t>
            </a:r>
            <a:endParaRPr lang="de-DE" sz="2800">
              <a:solidFill>
                <a:schemeClr val="bg2"/>
              </a:solidFill>
            </a:endParaRPr>
          </a:p>
        </p:txBody>
      </p:sp>
    </p:spTree>
    <p:extLst>
      <p:ext uri="{BB962C8B-B14F-4D97-AF65-F5344CB8AC3E}">
        <p14:creationId xmlns:p14="http://schemas.microsoft.com/office/powerpoint/2010/main" val="14898896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297909" y="2927214"/>
            <a:ext cx="12300862" cy="8917352"/>
          </a:xfrm>
        </p:spPr>
        <p:txBody>
          <a:bodyPr/>
          <a:lstStyle/>
          <a:p>
            <a:pPr marL="0" indent="0">
              <a:buNone/>
            </a:pPr>
            <a:endParaRPr lang="en-US" dirty="0"/>
          </a:p>
        </p:txBody>
      </p:sp>
      <p:sp>
        <p:nvSpPr>
          <p:cNvPr id="3" name="Title 2"/>
          <p:cNvSpPr>
            <a:spLocks noGrp="1"/>
          </p:cNvSpPr>
          <p:nvPr>
            <p:ph type="title"/>
          </p:nvPr>
        </p:nvSpPr>
        <p:spPr>
          <a:xfrm>
            <a:off x="398583" y="326907"/>
            <a:ext cx="21242215" cy="1247733"/>
          </a:xfrm>
        </p:spPr>
        <p:txBody>
          <a:bodyPr>
            <a:normAutofit fontScale="90000"/>
          </a:bodyPr>
          <a:lstStyle/>
          <a:p>
            <a:r>
              <a:rPr lang="de-DE" noProof="0" dirty="0">
                <a:solidFill>
                  <a:schemeClr val="bg1"/>
                </a:solidFill>
              </a:rPr>
              <a:t>PISA</a:t>
            </a:r>
          </a:p>
        </p:txBody>
      </p:sp>
      <p:pic>
        <p:nvPicPr>
          <p:cNvPr id="4" name="Picture 4" descr="Bildergebnis fÃ¼r PISA stud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96657" y="2927214"/>
            <a:ext cx="6010341" cy="8740051"/>
          </a:xfrm>
          <a:prstGeom prst="rect">
            <a:avLst/>
          </a:prstGeom>
          <a:noFill/>
          <a:extLst>
            <a:ext uri="{909E8E84-426E-40DD-AFC4-6F175D3DCCD1}">
              <a14:hiddenFill xmlns:a14="http://schemas.microsoft.com/office/drawing/2010/main">
                <a:solidFill>
                  <a:srgbClr val="FFFFFF"/>
                </a:solidFill>
              </a14:hiddenFill>
            </a:ext>
          </a:extLst>
        </p:spPr>
      </p:pic>
      <p:sp>
        <p:nvSpPr>
          <p:cNvPr id="5" name="Body">
            <a:extLst>
              <a:ext uri="{FF2B5EF4-FFF2-40B4-BE49-F238E27FC236}">
                <a16:creationId xmlns:a16="http://schemas.microsoft.com/office/drawing/2014/main" id="{D26CD2DD-6C12-F24E-A916-4CE66D172DC8}"/>
              </a:ext>
            </a:extLst>
          </p:cNvPr>
          <p:cNvSpPr txBox="1">
            <a:spLocks/>
          </p:cNvSpPr>
          <p:nvPr/>
        </p:nvSpPr>
        <p:spPr>
          <a:xfrm>
            <a:off x="1263069" y="2378746"/>
            <a:ext cx="13434645" cy="10499054"/>
          </a:xfrm>
          <a:prstGeom prst="rect">
            <a:avLst/>
          </a:prstGeom>
          <a:solidFill>
            <a:schemeClr val="bg1"/>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a:buNone/>
            </a:pPr>
            <a:r>
              <a:rPr lang="en-US" b="1" dirty="0" err="1"/>
              <a:t>Programme</a:t>
            </a:r>
            <a:r>
              <a:rPr lang="en-US" b="1" dirty="0"/>
              <a:t> for International Student Assessment (PISA)</a:t>
            </a:r>
          </a:p>
          <a:p>
            <a:pPr lvl="1"/>
            <a:r>
              <a:rPr lang="de-DE" sz="4400" dirty="0"/>
              <a:t>Internationale Schulleistungsstudie</a:t>
            </a:r>
          </a:p>
          <a:p>
            <a:pPr lvl="1"/>
            <a:r>
              <a:rPr lang="de-DE" sz="4400" dirty="0"/>
              <a:t>Alle 3 Jahre</a:t>
            </a:r>
          </a:p>
          <a:p>
            <a:pPr lvl="1"/>
            <a:r>
              <a:rPr lang="de-DE" sz="4400" dirty="0"/>
              <a:t>Mittlerweile (2021) mit 88 teilnehmenden Ländern</a:t>
            </a:r>
          </a:p>
          <a:p>
            <a:pPr lvl="1"/>
            <a:r>
              <a:rPr lang="de-DE" sz="4400" dirty="0"/>
              <a:t>Messung von Kompetenzen 15-jähriger Schülerinnen und Schüler in den Bereichen Lesekompetenz, Mathematik und Naturwissenschaften, sowie beantworten eines Schülerfragebogens</a:t>
            </a:r>
          </a:p>
          <a:p>
            <a:pPr lvl="1"/>
            <a:r>
              <a:rPr lang="de-DE" sz="4400" dirty="0"/>
              <a:t>Jeder Zyklus enthält eine „innovative Domäne“ (2015: Collaborative Problem </a:t>
            </a:r>
            <a:r>
              <a:rPr lang="de-DE" sz="4400" dirty="0" err="1"/>
              <a:t>Solving</a:t>
            </a:r>
            <a:r>
              <a:rPr lang="de-DE" sz="4400" dirty="0"/>
              <a:t>; 2018: Global Competence)</a:t>
            </a:r>
            <a:endParaRPr lang="en-US" sz="4400" dirty="0"/>
          </a:p>
        </p:txBody>
      </p:sp>
      <p:sp>
        <p:nvSpPr>
          <p:cNvPr id="6" name="Rectangle 5"/>
          <p:cNvSpPr/>
          <p:nvPr/>
        </p:nvSpPr>
        <p:spPr>
          <a:xfrm>
            <a:off x="18681231" y="13335246"/>
            <a:ext cx="5919133" cy="338554"/>
          </a:xfrm>
          <a:prstGeom prst="rect">
            <a:avLst/>
          </a:prstGeom>
        </p:spPr>
        <p:txBody>
          <a:bodyPr wrap="square">
            <a:spAutoFit/>
          </a:bodyPr>
          <a:lstStyle/>
          <a:p>
            <a:r>
              <a:rPr lang="en-US" sz="1600" dirty="0" err="1"/>
              <a:t>Quelle</a:t>
            </a:r>
            <a:r>
              <a:rPr lang="en-US" sz="1600" dirty="0"/>
              <a:t>: </a:t>
            </a:r>
            <a:r>
              <a:rPr lang="en-US" sz="1600" dirty="0">
                <a:hlinkClick r:id="rId6"/>
              </a:rPr>
              <a:t>https://www.pisaluxembourg.lu/willkommen/ueberblick/</a:t>
            </a:r>
            <a:endParaRPr lang="en-US" sz="1600" dirty="0"/>
          </a:p>
        </p:txBody>
      </p:sp>
      <p:pic>
        <p:nvPicPr>
          <p:cNvPr id="8" name="Audio 7">
            <a:hlinkClick r:id="" action="ppaction://media"/>
            <a:extLst>
              <a:ext uri="{FF2B5EF4-FFF2-40B4-BE49-F238E27FC236}">
                <a16:creationId xmlns:a16="http://schemas.microsoft.com/office/drawing/2014/main" id="{49691C67-646A-CB44-903C-249B369C48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355300" y="12687300"/>
            <a:ext cx="812800" cy="812800"/>
          </a:xfrm>
          <a:prstGeom prst="rect">
            <a:avLst/>
          </a:prstGeom>
        </p:spPr>
      </p:pic>
    </p:spTree>
    <p:extLst>
      <p:ext uri="{BB962C8B-B14F-4D97-AF65-F5344CB8AC3E}">
        <p14:creationId xmlns:p14="http://schemas.microsoft.com/office/powerpoint/2010/main" val="2688517449"/>
      </p:ext>
    </p:extLst>
  </p:cSld>
  <p:clrMapOvr>
    <a:masterClrMapping/>
  </p:clrMapOvr>
  <p:transition spd="med" advTm="461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8"/>
                </p:tgtEl>
              </p:cMediaNode>
            </p:audio>
          </p:childTnLst>
        </p:cTn>
      </p:par>
    </p:tnLst>
    <p:bldLst>
      <p:bldP spid="5" grpId="0" uiExpan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8583" y="326907"/>
            <a:ext cx="21242215" cy="1247733"/>
          </a:xfrm>
        </p:spPr>
        <p:txBody>
          <a:bodyPr>
            <a:normAutofit fontScale="90000"/>
          </a:bodyPr>
          <a:lstStyle/>
          <a:p>
            <a:r>
              <a:rPr lang="de-DE" noProof="0" dirty="0">
                <a:solidFill>
                  <a:schemeClr val="bg1"/>
                </a:solidFill>
              </a:rPr>
              <a:t>PISA</a:t>
            </a:r>
          </a:p>
        </p:txBody>
      </p:sp>
      <p:sp>
        <p:nvSpPr>
          <p:cNvPr id="6" name="Body">
            <a:extLst>
              <a:ext uri="{FF2B5EF4-FFF2-40B4-BE49-F238E27FC236}">
                <a16:creationId xmlns:a16="http://schemas.microsoft.com/office/drawing/2014/main" id="{D26CD2DD-6C12-F24E-A916-4CE66D172DC8}"/>
              </a:ext>
            </a:extLst>
          </p:cNvPr>
          <p:cNvSpPr txBox="1">
            <a:spLocks/>
          </p:cNvSpPr>
          <p:nvPr/>
        </p:nvSpPr>
        <p:spPr>
          <a:xfrm>
            <a:off x="1055076" y="2869037"/>
            <a:ext cx="22578647" cy="9346409"/>
          </a:xfrm>
          <a:prstGeom prst="rect">
            <a:avLst/>
          </a:prstGeom>
          <a:solidFill>
            <a:schemeClr val="bg1"/>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a:buNone/>
            </a:pPr>
            <a:r>
              <a:rPr lang="de-DE" sz="4800" b="1" dirty="0"/>
              <a:t>3 (Haupt-)Zielsetzungen der PISA Studie:</a:t>
            </a:r>
          </a:p>
          <a:p>
            <a:pPr marL="0" indent="0" algn="ctr">
              <a:buNone/>
            </a:pPr>
            <a:endParaRPr lang="de-DE" sz="4400" dirty="0"/>
          </a:p>
          <a:p>
            <a:pPr marL="914400" indent="-914400">
              <a:buFont typeface="+mj-lt"/>
              <a:buAutoNum type="arabicPeriod"/>
            </a:pPr>
            <a:endParaRPr lang="de-DE" sz="4400" dirty="0"/>
          </a:p>
          <a:p>
            <a:pPr marL="914400" indent="-914400">
              <a:buFont typeface="+mj-lt"/>
              <a:buAutoNum type="arabicPeriod"/>
            </a:pPr>
            <a:r>
              <a:rPr lang="de-DE" sz="4400" dirty="0"/>
              <a:t>„Wie gut sind Jugendliche am Ende der Pflichtschulzeit auf zukünftige Anforderungen in ihrem privaten und beruflichen Leben und auf das lebenslange Lernen vorbereitet?“</a:t>
            </a:r>
          </a:p>
          <a:p>
            <a:pPr marL="914400" indent="-914400">
              <a:buFont typeface="+mj-lt"/>
              <a:buAutoNum type="arabicPeriod"/>
            </a:pPr>
            <a:r>
              <a:rPr lang="de-DE" sz="4400" dirty="0"/>
              <a:t>„Wie effektiv und gerecht sind die verschiedenen Bildungssysteme?“</a:t>
            </a:r>
          </a:p>
          <a:p>
            <a:pPr marL="914400" indent="-914400">
              <a:buFont typeface="+mj-lt"/>
              <a:buAutoNum type="arabicPeriod"/>
            </a:pPr>
            <a:r>
              <a:rPr lang="de-DE" sz="4400" dirty="0"/>
              <a:t>„Wie entwickeln sich die Kompetenzen von 15-jährigen Jugendlichen, die Bildungssysteme und schulischen Rahmenbedingungen im Laufe der Zeit?“</a:t>
            </a:r>
            <a:endParaRPr lang="en-US" sz="6000" b="1" dirty="0"/>
          </a:p>
        </p:txBody>
      </p:sp>
      <p:pic>
        <p:nvPicPr>
          <p:cNvPr id="8" name="Picture 7"/>
          <p:cNvPicPr>
            <a:picLocks noChangeAspect="1"/>
          </p:cNvPicPr>
          <p:nvPr/>
        </p:nvPicPr>
        <p:blipFill>
          <a:blip r:embed="rId6"/>
          <a:stretch>
            <a:fillRect/>
          </a:stretch>
        </p:blipFill>
        <p:spPr>
          <a:xfrm>
            <a:off x="20131085" y="3072179"/>
            <a:ext cx="3019425" cy="2038350"/>
          </a:xfrm>
          <a:prstGeom prst="rect">
            <a:avLst/>
          </a:prstGeom>
        </p:spPr>
      </p:pic>
      <p:sp>
        <p:nvSpPr>
          <p:cNvPr id="2" name="Rectangle 1"/>
          <p:cNvSpPr/>
          <p:nvPr/>
        </p:nvSpPr>
        <p:spPr>
          <a:xfrm>
            <a:off x="18681231" y="13335246"/>
            <a:ext cx="5919133" cy="338554"/>
          </a:xfrm>
          <a:prstGeom prst="rect">
            <a:avLst/>
          </a:prstGeom>
        </p:spPr>
        <p:txBody>
          <a:bodyPr wrap="square">
            <a:spAutoFit/>
          </a:bodyPr>
          <a:lstStyle/>
          <a:p>
            <a:r>
              <a:rPr lang="en-US" sz="1600" dirty="0" err="1"/>
              <a:t>Quelle</a:t>
            </a:r>
            <a:r>
              <a:rPr lang="en-US" sz="1600" dirty="0"/>
              <a:t>: </a:t>
            </a:r>
            <a:r>
              <a:rPr lang="en-US" sz="1600" dirty="0">
                <a:hlinkClick r:id="rId7"/>
              </a:rPr>
              <a:t>https://www.pisaluxembourg.lu/willkommen/ueberblick/</a:t>
            </a:r>
            <a:endParaRPr lang="en-US" sz="1600" dirty="0"/>
          </a:p>
        </p:txBody>
      </p:sp>
      <p:pic>
        <p:nvPicPr>
          <p:cNvPr id="4" name="Audio 3">
            <a:hlinkClick r:id="" action="ppaction://media"/>
            <a:extLst>
              <a:ext uri="{FF2B5EF4-FFF2-40B4-BE49-F238E27FC236}">
                <a16:creationId xmlns:a16="http://schemas.microsoft.com/office/drawing/2014/main" id="{0810875C-5C37-7546-8CA8-E0E285416AD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3355300" y="12687300"/>
            <a:ext cx="812800" cy="812800"/>
          </a:xfrm>
          <a:prstGeom prst="rect">
            <a:avLst/>
          </a:prstGeom>
        </p:spPr>
      </p:pic>
    </p:spTree>
    <p:custDataLst>
      <p:tags r:id="rId1"/>
    </p:custDataLst>
    <p:extLst>
      <p:ext uri="{BB962C8B-B14F-4D97-AF65-F5344CB8AC3E}">
        <p14:creationId xmlns:p14="http://schemas.microsoft.com/office/powerpoint/2010/main" val="1815626451"/>
      </p:ext>
    </p:extLst>
  </p:cSld>
  <p:clrMapOvr>
    <a:masterClrMapping/>
  </p:clrMapOvr>
  <p:transition spd="med" advTm="478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6" grpId="0" uiExpan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FBCD270-1160-450F-A34F-E628502690F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32" r="5632"/>
          <a:stretch/>
        </p:blipFill>
        <p:spPr>
          <a:xfrm>
            <a:off x="0" y="1574640"/>
            <a:ext cx="24383999" cy="12131675"/>
          </a:xfrm>
          <a:prstGeom prst="rect">
            <a:avLst/>
          </a:prstGeom>
        </p:spPr>
      </p:pic>
      <p:sp>
        <p:nvSpPr>
          <p:cNvPr id="7" name="Title 2">
            <a:extLst>
              <a:ext uri="{FF2B5EF4-FFF2-40B4-BE49-F238E27FC236}">
                <a16:creationId xmlns:a16="http://schemas.microsoft.com/office/drawing/2014/main" id="{F5CBF28B-F950-4A2B-85EA-470D14F6795B}"/>
              </a:ext>
            </a:extLst>
          </p:cNvPr>
          <p:cNvSpPr>
            <a:spLocks noGrp="1"/>
          </p:cNvSpPr>
          <p:nvPr>
            <p:ph type="title"/>
          </p:nvPr>
        </p:nvSpPr>
        <p:spPr>
          <a:xfrm>
            <a:off x="398583" y="326907"/>
            <a:ext cx="21242215" cy="1247733"/>
          </a:xfrm>
        </p:spPr>
        <p:txBody>
          <a:bodyPr>
            <a:normAutofit fontScale="90000"/>
          </a:bodyPr>
          <a:lstStyle/>
          <a:p>
            <a:r>
              <a:rPr lang="de-DE" noProof="0" dirty="0">
                <a:solidFill>
                  <a:schemeClr val="bg1"/>
                </a:solidFill>
              </a:rPr>
              <a:t>Was bringt uns die PISA Studie?</a:t>
            </a:r>
          </a:p>
        </p:txBody>
      </p:sp>
      <p:sp>
        <p:nvSpPr>
          <p:cNvPr id="27" name="Rechteck 26">
            <a:extLst>
              <a:ext uri="{FF2B5EF4-FFF2-40B4-BE49-F238E27FC236}">
                <a16:creationId xmlns:a16="http://schemas.microsoft.com/office/drawing/2014/main" id="{C0876993-7DBC-4423-A6A9-A89610424BF5}"/>
              </a:ext>
            </a:extLst>
          </p:cNvPr>
          <p:cNvSpPr/>
          <p:nvPr/>
        </p:nvSpPr>
        <p:spPr>
          <a:xfrm>
            <a:off x="0" y="1578655"/>
            <a:ext cx="24384000" cy="12137345"/>
          </a:xfrm>
          <a:prstGeom prst="rect">
            <a:avLst/>
          </a:prstGeom>
          <a:solidFill>
            <a:srgbClr val="FFFFFF">
              <a:alpha val="50196"/>
            </a:srgb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de-DE" sz="3600" b="0" i="0" u="none" strike="noStrike" cap="none" spc="0" normalizeH="0" baseline="0">
              <a:ln>
                <a:noFill/>
              </a:ln>
              <a:solidFill>
                <a:srgbClr val="000000"/>
              </a:solidFill>
              <a:effectLst/>
              <a:uFillTx/>
              <a:latin typeface="+mj-lt"/>
              <a:ea typeface="+mj-ea"/>
              <a:cs typeface="+mj-cs"/>
              <a:sym typeface="Calibri"/>
            </a:endParaRPr>
          </a:p>
        </p:txBody>
      </p:sp>
      <p:grpSp>
        <p:nvGrpSpPr>
          <p:cNvPr id="2" name="Gruppieren 1">
            <a:extLst>
              <a:ext uri="{FF2B5EF4-FFF2-40B4-BE49-F238E27FC236}">
                <a16:creationId xmlns:a16="http://schemas.microsoft.com/office/drawing/2014/main" id="{3AD075DC-B645-4099-8B8F-43B1F3D490D1}"/>
              </a:ext>
            </a:extLst>
          </p:cNvPr>
          <p:cNvGrpSpPr/>
          <p:nvPr/>
        </p:nvGrpSpPr>
        <p:grpSpPr>
          <a:xfrm>
            <a:off x="1991665" y="3018969"/>
            <a:ext cx="8632792" cy="4585630"/>
            <a:chOff x="1991665" y="3018969"/>
            <a:chExt cx="8632792" cy="4585630"/>
          </a:xfrm>
        </p:grpSpPr>
        <p:sp>
          <p:nvSpPr>
            <p:cNvPr id="8" name="Body">
              <a:extLst>
                <a:ext uri="{FF2B5EF4-FFF2-40B4-BE49-F238E27FC236}">
                  <a16:creationId xmlns:a16="http://schemas.microsoft.com/office/drawing/2014/main" id="{C22FF936-5F47-4F66-AFAB-48B9CDE97D00}"/>
                </a:ext>
              </a:extLst>
            </p:cNvPr>
            <p:cNvSpPr txBox="1">
              <a:spLocks/>
            </p:cNvSpPr>
            <p:nvPr/>
          </p:nvSpPr>
          <p:spPr>
            <a:xfrm>
              <a:off x="1991665" y="4546678"/>
              <a:ext cx="8632792" cy="3057921"/>
            </a:xfrm>
            <a:prstGeom prst="rect">
              <a:avLst/>
            </a:prstGeom>
            <a:solidFill>
              <a:schemeClr val="bg1"/>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r>
                <a:rPr lang="de-DE" sz="3600" dirty="0"/>
                <a:t>Viel mehr Möglichkeit zu vergleichen, was Länder mit besserem Ergebnis anders machen</a:t>
              </a:r>
            </a:p>
            <a:p>
              <a:r>
                <a:rPr lang="de-DE" sz="3600" dirty="0"/>
                <a:t>Internationales Lernen voneinander</a:t>
              </a:r>
            </a:p>
          </p:txBody>
        </p:sp>
        <p:sp>
          <p:nvSpPr>
            <p:cNvPr id="14" name="Body">
              <a:extLst>
                <a:ext uri="{FF2B5EF4-FFF2-40B4-BE49-F238E27FC236}">
                  <a16:creationId xmlns:a16="http://schemas.microsoft.com/office/drawing/2014/main" id="{E9C867FE-BECA-4B9B-BF85-1E48EFF07B31}"/>
                </a:ext>
              </a:extLst>
            </p:cNvPr>
            <p:cNvSpPr txBox="1">
              <a:spLocks/>
            </p:cNvSpPr>
            <p:nvPr/>
          </p:nvSpPr>
          <p:spPr>
            <a:xfrm>
              <a:off x="1991665" y="3018969"/>
              <a:ext cx="8632792" cy="1527709"/>
            </a:xfrm>
            <a:prstGeom prst="rect">
              <a:avLst/>
            </a:prstGeom>
            <a:solidFill>
              <a:srgbClr val="5C9BD5"/>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a:buNone/>
              </a:pPr>
              <a:r>
                <a:rPr lang="de-DE" sz="3600" b="1" dirty="0">
                  <a:solidFill>
                    <a:schemeClr val="bg1"/>
                  </a:solidFill>
                </a:rPr>
                <a:t>Internationaler Vergleich</a:t>
              </a:r>
            </a:p>
          </p:txBody>
        </p:sp>
      </p:grpSp>
      <p:pic>
        <p:nvPicPr>
          <p:cNvPr id="28" name="Picture 1">
            <a:extLst>
              <a:ext uri="{FF2B5EF4-FFF2-40B4-BE49-F238E27FC236}">
                <a16:creationId xmlns:a16="http://schemas.microsoft.com/office/drawing/2014/main" id="{6266EF03-A007-4A63-B2C7-43C8269DD6AB}"/>
              </a:ext>
            </a:extLst>
          </p:cNvPr>
          <p:cNvPicPr>
            <a:picLocks noChangeAspect="1"/>
          </p:cNvPicPr>
          <p:nvPr/>
        </p:nvPicPr>
        <p:blipFill>
          <a:blip r:embed="rId8"/>
          <a:stretch>
            <a:fillRect/>
          </a:stretch>
        </p:blipFill>
        <p:spPr>
          <a:xfrm>
            <a:off x="3600681" y="3454094"/>
            <a:ext cx="16372370" cy="86832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Audio 3">
            <a:hlinkClick r:id="" action="ppaction://media"/>
            <a:extLst>
              <a:ext uri="{FF2B5EF4-FFF2-40B4-BE49-F238E27FC236}">
                <a16:creationId xmlns:a16="http://schemas.microsoft.com/office/drawing/2014/main" id="{DF3CCFC5-875C-4940-89BC-F30CD6DDBBB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3355300" y="12687300"/>
            <a:ext cx="812800" cy="812800"/>
          </a:xfrm>
          <a:prstGeom prst="rect">
            <a:avLst/>
          </a:prstGeom>
        </p:spPr>
      </p:pic>
    </p:spTree>
    <p:custDataLst>
      <p:tags r:id="rId1"/>
    </p:custDataLst>
    <p:extLst>
      <p:ext uri="{BB962C8B-B14F-4D97-AF65-F5344CB8AC3E}">
        <p14:creationId xmlns:p14="http://schemas.microsoft.com/office/powerpoint/2010/main" val="1724074253"/>
      </p:ext>
    </p:extLst>
  </p:cSld>
  <p:clrMapOvr>
    <a:masterClrMapping/>
  </p:clrMapOvr>
  <p:transition spd="med" advTm="436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FBCD270-1160-450F-A34F-E628502690F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32" r="5632"/>
          <a:stretch/>
        </p:blipFill>
        <p:spPr>
          <a:xfrm>
            <a:off x="0" y="1574640"/>
            <a:ext cx="24383999" cy="12131675"/>
          </a:xfrm>
          <a:prstGeom prst="rect">
            <a:avLst/>
          </a:prstGeom>
        </p:spPr>
      </p:pic>
      <p:sp>
        <p:nvSpPr>
          <p:cNvPr id="7" name="Title 2">
            <a:extLst>
              <a:ext uri="{FF2B5EF4-FFF2-40B4-BE49-F238E27FC236}">
                <a16:creationId xmlns:a16="http://schemas.microsoft.com/office/drawing/2014/main" id="{F5CBF28B-F950-4A2B-85EA-470D14F6795B}"/>
              </a:ext>
            </a:extLst>
          </p:cNvPr>
          <p:cNvSpPr>
            <a:spLocks noGrp="1"/>
          </p:cNvSpPr>
          <p:nvPr>
            <p:ph type="title"/>
          </p:nvPr>
        </p:nvSpPr>
        <p:spPr>
          <a:xfrm>
            <a:off x="398583" y="326907"/>
            <a:ext cx="21242215" cy="1247733"/>
          </a:xfrm>
        </p:spPr>
        <p:txBody>
          <a:bodyPr>
            <a:normAutofit fontScale="90000"/>
          </a:bodyPr>
          <a:lstStyle/>
          <a:p>
            <a:r>
              <a:rPr lang="de-DE" noProof="0" dirty="0">
                <a:solidFill>
                  <a:schemeClr val="bg1"/>
                </a:solidFill>
              </a:rPr>
              <a:t>Was bringt uns die PISA Studie?</a:t>
            </a:r>
          </a:p>
        </p:txBody>
      </p:sp>
      <p:sp>
        <p:nvSpPr>
          <p:cNvPr id="27" name="Rechteck 26">
            <a:extLst>
              <a:ext uri="{FF2B5EF4-FFF2-40B4-BE49-F238E27FC236}">
                <a16:creationId xmlns:a16="http://schemas.microsoft.com/office/drawing/2014/main" id="{C0876993-7DBC-4423-A6A9-A89610424BF5}"/>
              </a:ext>
            </a:extLst>
          </p:cNvPr>
          <p:cNvSpPr/>
          <p:nvPr/>
        </p:nvSpPr>
        <p:spPr>
          <a:xfrm>
            <a:off x="0" y="1578655"/>
            <a:ext cx="24384000" cy="12137345"/>
          </a:xfrm>
          <a:prstGeom prst="rect">
            <a:avLst/>
          </a:prstGeom>
          <a:solidFill>
            <a:srgbClr val="FFFFFF">
              <a:alpha val="50196"/>
            </a:srgb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de-DE" sz="3600" b="0" i="0" u="none" strike="noStrike" cap="none" spc="0" normalizeH="0" baseline="0">
              <a:ln>
                <a:noFill/>
              </a:ln>
              <a:solidFill>
                <a:srgbClr val="000000"/>
              </a:solidFill>
              <a:effectLst/>
              <a:uFillTx/>
              <a:latin typeface="+mj-lt"/>
              <a:ea typeface="+mj-ea"/>
              <a:cs typeface="+mj-cs"/>
              <a:sym typeface="Calibri"/>
            </a:endParaRPr>
          </a:p>
        </p:txBody>
      </p:sp>
      <p:grpSp>
        <p:nvGrpSpPr>
          <p:cNvPr id="2" name="Gruppieren 1">
            <a:extLst>
              <a:ext uri="{FF2B5EF4-FFF2-40B4-BE49-F238E27FC236}">
                <a16:creationId xmlns:a16="http://schemas.microsoft.com/office/drawing/2014/main" id="{3AD075DC-B645-4099-8B8F-43B1F3D490D1}"/>
              </a:ext>
            </a:extLst>
          </p:cNvPr>
          <p:cNvGrpSpPr/>
          <p:nvPr/>
        </p:nvGrpSpPr>
        <p:grpSpPr>
          <a:xfrm>
            <a:off x="1991665" y="3018969"/>
            <a:ext cx="8632792" cy="4585630"/>
            <a:chOff x="1991665" y="3018969"/>
            <a:chExt cx="8632792" cy="4585630"/>
          </a:xfrm>
        </p:grpSpPr>
        <p:sp>
          <p:nvSpPr>
            <p:cNvPr id="8" name="Body">
              <a:extLst>
                <a:ext uri="{FF2B5EF4-FFF2-40B4-BE49-F238E27FC236}">
                  <a16:creationId xmlns:a16="http://schemas.microsoft.com/office/drawing/2014/main" id="{C22FF936-5F47-4F66-AFAB-48B9CDE97D00}"/>
                </a:ext>
              </a:extLst>
            </p:cNvPr>
            <p:cNvSpPr txBox="1">
              <a:spLocks/>
            </p:cNvSpPr>
            <p:nvPr/>
          </p:nvSpPr>
          <p:spPr>
            <a:xfrm>
              <a:off x="1991665" y="4546678"/>
              <a:ext cx="8632792" cy="3057921"/>
            </a:xfrm>
            <a:prstGeom prst="rect">
              <a:avLst/>
            </a:prstGeom>
            <a:solidFill>
              <a:schemeClr val="bg1"/>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r>
                <a:rPr lang="de-DE" sz="3600" dirty="0"/>
                <a:t>Viel mehr Möglichkeit zu vergleichen, was Länder mit besserem Ergebnis anders machen</a:t>
              </a:r>
            </a:p>
            <a:p>
              <a:r>
                <a:rPr lang="de-DE" sz="3600" dirty="0"/>
                <a:t>Internationales Lernen voneinander</a:t>
              </a:r>
            </a:p>
          </p:txBody>
        </p:sp>
        <p:sp>
          <p:nvSpPr>
            <p:cNvPr id="14" name="Body">
              <a:extLst>
                <a:ext uri="{FF2B5EF4-FFF2-40B4-BE49-F238E27FC236}">
                  <a16:creationId xmlns:a16="http://schemas.microsoft.com/office/drawing/2014/main" id="{E9C867FE-BECA-4B9B-BF85-1E48EFF07B31}"/>
                </a:ext>
              </a:extLst>
            </p:cNvPr>
            <p:cNvSpPr txBox="1">
              <a:spLocks/>
            </p:cNvSpPr>
            <p:nvPr/>
          </p:nvSpPr>
          <p:spPr>
            <a:xfrm>
              <a:off x="1991665" y="3018969"/>
              <a:ext cx="8632792" cy="1527709"/>
            </a:xfrm>
            <a:prstGeom prst="rect">
              <a:avLst/>
            </a:prstGeom>
            <a:solidFill>
              <a:srgbClr val="5C9BD5"/>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a:buNone/>
              </a:pPr>
              <a:r>
                <a:rPr lang="de-DE" sz="3600" b="1" dirty="0">
                  <a:solidFill>
                    <a:schemeClr val="bg1"/>
                  </a:solidFill>
                </a:rPr>
                <a:t>Internationaler Vergleich</a:t>
              </a:r>
            </a:p>
          </p:txBody>
        </p:sp>
      </p:grpSp>
      <p:grpSp>
        <p:nvGrpSpPr>
          <p:cNvPr id="15" name="Gruppieren 14">
            <a:extLst>
              <a:ext uri="{FF2B5EF4-FFF2-40B4-BE49-F238E27FC236}">
                <a16:creationId xmlns:a16="http://schemas.microsoft.com/office/drawing/2014/main" id="{26652980-AE97-472E-9B5E-DB87FE770AA5}"/>
              </a:ext>
            </a:extLst>
          </p:cNvPr>
          <p:cNvGrpSpPr/>
          <p:nvPr/>
        </p:nvGrpSpPr>
        <p:grpSpPr>
          <a:xfrm>
            <a:off x="10990522" y="3018968"/>
            <a:ext cx="10737364" cy="4585632"/>
            <a:chOff x="10990522" y="3018968"/>
            <a:chExt cx="10737364" cy="4585632"/>
          </a:xfrm>
        </p:grpSpPr>
        <p:sp>
          <p:nvSpPr>
            <p:cNvPr id="16" name="Body">
              <a:extLst>
                <a:ext uri="{FF2B5EF4-FFF2-40B4-BE49-F238E27FC236}">
                  <a16:creationId xmlns:a16="http://schemas.microsoft.com/office/drawing/2014/main" id="{48DFDECF-760B-4C42-9309-EAA1A2666F10}"/>
                </a:ext>
              </a:extLst>
            </p:cNvPr>
            <p:cNvSpPr txBox="1">
              <a:spLocks/>
            </p:cNvSpPr>
            <p:nvPr/>
          </p:nvSpPr>
          <p:spPr>
            <a:xfrm>
              <a:off x="10990522" y="4546678"/>
              <a:ext cx="10737364" cy="3057922"/>
            </a:xfrm>
            <a:prstGeom prst="rect">
              <a:avLst/>
            </a:prstGeom>
            <a:solidFill>
              <a:schemeClr val="bg1"/>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r>
                <a:rPr lang="de-DE" sz="3600" b="1" dirty="0"/>
                <a:t>Beispiel 1</a:t>
              </a:r>
              <a:r>
                <a:rPr lang="de-DE" sz="3600" dirty="0"/>
                <a:t>: Unterschiede zwischen Schülern aus höheren vs. niedrigeren sozialen Schichten sehr hoch (PISA 2003)</a:t>
              </a:r>
            </a:p>
            <a:p>
              <a:r>
                <a:rPr lang="de-DE" sz="3600" b="1" dirty="0"/>
                <a:t>Beispiel 2</a:t>
              </a:r>
              <a:r>
                <a:rPr lang="de-DE" sz="3600" dirty="0"/>
                <a:t>: Unterschiede von Mädchen und Jungen bei (z.B.) Mathematikleistung (PISA 2003)</a:t>
              </a:r>
              <a:endParaRPr lang="de-DE" sz="3200" dirty="0"/>
            </a:p>
          </p:txBody>
        </p:sp>
        <p:sp>
          <p:nvSpPr>
            <p:cNvPr id="17" name="Body">
              <a:extLst>
                <a:ext uri="{FF2B5EF4-FFF2-40B4-BE49-F238E27FC236}">
                  <a16:creationId xmlns:a16="http://schemas.microsoft.com/office/drawing/2014/main" id="{3FFE76D0-F1AA-47DD-AA13-B1B46BAECAD0}"/>
                </a:ext>
              </a:extLst>
            </p:cNvPr>
            <p:cNvSpPr txBox="1">
              <a:spLocks/>
            </p:cNvSpPr>
            <p:nvPr/>
          </p:nvSpPr>
          <p:spPr>
            <a:xfrm>
              <a:off x="10990522" y="3018968"/>
              <a:ext cx="10737363" cy="1527709"/>
            </a:xfrm>
            <a:prstGeom prst="rect">
              <a:avLst/>
            </a:prstGeom>
            <a:solidFill>
              <a:srgbClr val="5C9BD5"/>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a:buNone/>
              </a:pPr>
              <a:r>
                <a:rPr lang="de-DE" sz="3600" b="1" dirty="0">
                  <a:solidFill>
                    <a:schemeClr val="bg1"/>
                  </a:solidFill>
                </a:rPr>
                <a:t>Aufdecken von Benachteiligung</a:t>
              </a:r>
            </a:p>
          </p:txBody>
        </p:sp>
      </p:grpSp>
      <p:grpSp>
        <p:nvGrpSpPr>
          <p:cNvPr id="18" name="Gruppieren 17">
            <a:extLst>
              <a:ext uri="{FF2B5EF4-FFF2-40B4-BE49-F238E27FC236}">
                <a16:creationId xmlns:a16="http://schemas.microsoft.com/office/drawing/2014/main" id="{B05CBD91-A0BF-4040-9514-269FC1384DA9}"/>
              </a:ext>
            </a:extLst>
          </p:cNvPr>
          <p:cNvGrpSpPr/>
          <p:nvPr/>
        </p:nvGrpSpPr>
        <p:grpSpPr>
          <a:xfrm>
            <a:off x="7162167" y="8869523"/>
            <a:ext cx="10737363" cy="3547865"/>
            <a:chOff x="7162167" y="8869523"/>
            <a:chExt cx="10737363" cy="3547865"/>
          </a:xfrm>
        </p:grpSpPr>
        <p:sp>
          <p:nvSpPr>
            <p:cNvPr id="19" name="Body">
              <a:extLst>
                <a:ext uri="{FF2B5EF4-FFF2-40B4-BE49-F238E27FC236}">
                  <a16:creationId xmlns:a16="http://schemas.microsoft.com/office/drawing/2014/main" id="{5D59B964-55E2-44A2-9D07-0781E7E6043B}"/>
                </a:ext>
              </a:extLst>
            </p:cNvPr>
            <p:cNvSpPr txBox="1">
              <a:spLocks/>
            </p:cNvSpPr>
            <p:nvPr/>
          </p:nvSpPr>
          <p:spPr>
            <a:xfrm>
              <a:off x="7162167" y="10375879"/>
              <a:ext cx="10737363" cy="2041509"/>
            </a:xfrm>
            <a:prstGeom prst="rect">
              <a:avLst/>
            </a:prstGeom>
            <a:solidFill>
              <a:schemeClr val="bg1"/>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r>
                <a:rPr lang="de-DE" sz="3600" dirty="0"/>
                <a:t>Probleme werden nicht nur aufgedeckt, sondern in den Fokus der Politik gerückt</a:t>
              </a:r>
              <a:endParaRPr lang="de-DE" sz="3200" dirty="0"/>
            </a:p>
          </p:txBody>
        </p:sp>
        <p:sp>
          <p:nvSpPr>
            <p:cNvPr id="20" name="Body">
              <a:extLst>
                <a:ext uri="{FF2B5EF4-FFF2-40B4-BE49-F238E27FC236}">
                  <a16:creationId xmlns:a16="http://schemas.microsoft.com/office/drawing/2014/main" id="{F444EDA4-D0B9-4C87-AD43-AC3E7D145A05}"/>
                </a:ext>
              </a:extLst>
            </p:cNvPr>
            <p:cNvSpPr txBox="1">
              <a:spLocks/>
            </p:cNvSpPr>
            <p:nvPr/>
          </p:nvSpPr>
          <p:spPr>
            <a:xfrm>
              <a:off x="7162168" y="8869523"/>
              <a:ext cx="10737362" cy="1506356"/>
            </a:xfrm>
            <a:prstGeom prst="rect">
              <a:avLst/>
            </a:prstGeom>
            <a:solidFill>
              <a:srgbClr val="5C9BD5"/>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a:buNone/>
              </a:pPr>
              <a:r>
                <a:rPr lang="de-DE" sz="3600" b="1" dirty="0">
                  <a:solidFill>
                    <a:schemeClr val="bg1"/>
                  </a:solidFill>
                </a:rPr>
                <a:t>Scheinwerferfunktion</a:t>
              </a:r>
            </a:p>
          </p:txBody>
        </p:sp>
      </p:grpSp>
      <p:pic>
        <p:nvPicPr>
          <p:cNvPr id="3" name="Audio 2">
            <a:hlinkClick r:id="" action="ppaction://media"/>
            <a:extLst>
              <a:ext uri="{FF2B5EF4-FFF2-40B4-BE49-F238E27FC236}">
                <a16:creationId xmlns:a16="http://schemas.microsoft.com/office/drawing/2014/main" id="{CCF9C040-BDD6-DA4C-8E04-DA93C61F7EA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3355300" y="12687300"/>
            <a:ext cx="812800" cy="812800"/>
          </a:xfrm>
          <a:prstGeom prst="rect">
            <a:avLst/>
          </a:prstGeom>
        </p:spPr>
      </p:pic>
    </p:spTree>
    <p:custDataLst>
      <p:tags r:id="rId1"/>
    </p:custDataLst>
    <p:extLst>
      <p:ext uri="{BB962C8B-B14F-4D97-AF65-F5344CB8AC3E}">
        <p14:creationId xmlns:p14="http://schemas.microsoft.com/office/powerpoint/2010/main" val="1918700422"/>
      </p:ext>
    </p:extLst>
  </p:cSld>
  <p:clrMapOvr>
    <a:masterClrMapping/>
  </p:clrMapOvr>
  <p:transition spd="med" advTm="291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F5CBF28B-F950-4A2B-85EA-470D14F6795B}"/>
              </a:ext>
            </a:extLst>
          </p:cNvPr>
          <p:cNvSpPr>
            <a:spLocks noGrp="1"/>
          </p:cNvSpPr>
          <p:nvPr>
            <p:ph type="title"/>
          </p:nvPr>
        </p:nvSpPr>
        <p:spPr>
          <a:xfrm>
            <a:off x="398583" y="326907"/>
            <a:ext cx="21242215" cy="1247733"/>
          </a:xfrm>
        </p:spPr>
        <p:txBody>
          <a:bodyPr>
            <a:normAutofit fontScale="90000"/>
          </a:bodyPr>
          <a:lstStyle/>
          <a:p>
            <a:r>
              <a:rPr lang="de-DE" noProof="0" dirty="0">
                <a:solidFill>
                  <a:schemeClr val="bg1"/>
                </a:solidFill>
              </a:rPr>
              <a:t>Ein anderes Beispiel aus Luxemburg</a:t>
            </a:r>
          </a:p>
        </p:txBody>
      </p:sp>
      <p:grpSp>
        <p:nvGrpSpPr>
          <p:cNvPr id="18" name="Gruppieren 17">
            <a:extLst>
              <a:ext uri="{FF2B5EF4-FFF2-40B4-BE49-F238E27FC236}">
                <a16:creationId xmlns:a16="http://schemas.microsoft.com/office/drawing/2014/main" id="{B05CBD91-A0BF-4040-9514-269FC1384DA9}"/>
              </a:ext>
            </a:extLst>
          </p:cNvPr>
          <p:cNvGrpSpPr/>
          <p:nvPr/>
        </p:nvGrpSpPr>
        <p:grpSpPr>
          <a:xfrm>
            <a:off x="8649647" y="2094321"/>
            <a:ext cx="13477146" cy="5020648"/>
            <a:chOff x="7162167" y="8869523"/>
            <a:chExt cx="13477146" cy="5020648"/>
          </a:xfrm>
        </p:grpSpPr>
        <p:sp>
          <p:nvSpPr>
            <p:cNvPr id="19" name="Body">
              <a:extLst>
                <a:ext uri="{FF2B5EF4-FFF2-40B4-BE49-F238E27FC236}">
                  <a16:creationId xmlns:a16="http://schemas.microsoft.com/office/drawing/2014/main" id="{5D59B964-55E2-44A2-9D07-0781E7E6043B}"/>
                </a:ext>
              </a:extLst>
            </p:cNvPr>
            <p:cNvSpPr txBox="1">
              <a:spLocks/>
            </p:cNvSpPr>
            <p:nvPr/>
          </p:nvSpPr>
          <p:spPr>
            <a:xfrm>
              <a:off x="7162167" y="10375879"/>
              <a:ext cx="13477146" cy="3514292"/>
            </a:xfrm>
            <a:prstGeom prst="rect">
              <a:avLst/>
            </a:prstGeom>
            <a:solidFill>
              <a:schemeClr val="bg1"/>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r>
                <a:rPr lang="de-DE" sz="3600" dirty="0"/>
                <a:t>Seit 2009: Testung von </a:t>
              </a:r>
              <a:r>
                <a:rPr lang="de-DE" sz="3600" b="1" dirty="0"/>
                <a:t>24.000</a:t>
              </a:r>
              <a:r>
                <a:rPr lang="de-DE" sz="3600" dirty="0"/>
                <a:t> </a:t>
              </a:r>
              <a:r>
                <a:rPr lang="de-DE" sz="3600" b="1" dirty="0"/>
                <a:t>Luxemburgische</a:t>
              </a:r>
              <a:r>
                <a:rPr lang="de-DE" sz="3600" dirty="0"/>
                <a:t> </a:t>
              </a:r>
              <a:r>
                <a:rPr lang="de-DE" sz="3600" b="1" dirty="0"/>
                <a:t>SuS</a:t>
              </a:r>
              <a:r>
                <a:rPr lang="de-DE" sz="3600" dirty="0"/>
                <a:t> </a:t>
              </a:r>
              <a:r>
                <a:rPr lang="de-DE" sz="3600" b="1" dirty="0"/>
                <a:t>jährlich</a:t>
              </a:r>
              <a:br>
                <a:rPr lang="de-DE" sz="3600" b="1" dirty="0"/>
              </a:br>
              <a:r>
                <a:rPr lang="de-DE" sz="3600" dirty="0"/>
                <a:t>(über 6.500 computerbasiert)</a:t>
              </a:r>
            </a:p>
            <a:p>
              <a:r>
                <a:rPr lang="de-DE" sz="3600" dirty="0"/>
                <a:t>Klassenstufen 1, 3, 5, 7 und 9</a:t>
              </a:r>
            </a:p>
            <a:p>
              <a:r>
                <a:rPr lang="de-DE" sz="3600" b="1" dirty="0"/>
                <a:t>Werden die gesteckten Bildungsziele erreicht?</a:t>
              </a:r>
              <a:endParaRPr lang="de-DE" sz="3200" b="1" dirty="0"/>
            </a:p>
          </p:txBody>
        </p:sp>
        <p:sp>
          <p:nvSpPr>
            <p:cNvPr id="20" name="Body">
              <a:extLst>
                <a:ext uri="{FF2B5EF4-FFF2-40B4-BE49-F238E27FC236}">
                  <a16:creationId xmlns:a16="http://schemas.microsoft.com/office/drawing/2014/main" id="{F444EDA4-D0B9-4C87-AD43-AC3E7D145A05}"/>
                </a:ext>
              </a:extLst>
            </p:cNvPr>
            <p:cNvSpPr txBox="1">
              <a:spLocks/>
            </p:cNvSpPr>
            <p:nvPr/>
          </p:nvSpPr>
          <p:spPr>
            <a:xfrm>
              <a:off x="7162167" y="8869523"/>
              <a:ext cx="13477145" cy="1506356"/>
            </a:xfrm>
            <a:prstGeom prst="rect">
              <a:avLst/>
            </a:prstGeom>
            <a:solidFill>
              <a:srgbClr val="5C9BD5"/>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a:buNone/>
              </a:pPr>
              <a:r>
                <a:rPr lang="de-DE" sz="3600" b="1" dirty="0">
                  <a:solidFill>
                    <a:schemeClr val="bg1"/>
                  </a:solidFill>
                </a:rPr>
                <a:t>ÉpStan</a:t>
              </a:r>
            </a:p>
          </p:txBody>
        </p:sp>
      </p:grpSp>
      <p:pic>
        <p:nvPicPr>
          <p:cNvPr id="21" name="Picture 5">
            <a:extLst>
              <a:ext uri="{FF2B5EF4-FFF2-40B4-BE49-F238E27FC236}">
                <a16:creationId xmlns:a16="http://schemas.microsoft.com/office/drawing/2014/main" id="{FA9EFF94-3AA3-4394-A49B-19CFED8343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591018" y="4142085"/>
            <a:ext cx="6777996" cy="4520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Expertise">
            <a:extLst>
              <a:ext uri="{FF2B5EF4-FFF2-40B4-BE49-F238E27FC236}">
                <a16:creationId xmlns:a16="http://schemas.microsoft.com/office/drawing/2014/main" id="{B44D0172-876A-4276-813D-0E30EFE686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803" y="9697907"/>
            <a:ext cx="6832585" cy="145087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descr="Ein Bild, das Screenshot, sitzend, Monitor, Stadt enthält.&#10;&#10;Automatisch generierte Beschreibung">
            <a:extLst>
              <a:ext uri="{FF2B5EF4-FFF2-40B4-BE49-F238E27FC236}">
                <a16:creationId xmlns:a16="http://schemas.microsoft.com/office/drawing/2014/main" id="{420E7206-CB31-49E9-ABEB-99C747A46A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68964" y="7385980"/>
            <a:ext cx="10990288" cy="5751190"/>
          </a:xfrm>
          <a:prstGeom prst="rect">
            <a:avLst/>
          </a:prstGeom>
        </p:spPr>
      </p:pic>
      <p:pic>
        <p:nvPicPr>
          <p:cNvPr id="3" name="Audio 2">
            <a:hlinkClick r:id="" action="ppaction://media"/>
            <a:extLst>
              <a:ext uri="{FF2B5EF4-FFF2-40B4-BE49-F238E27FC236}">
                <a16:creationId xmlns:a16="http://schemas.microsoft.com/office/drawing/2014/main" id="{98EE4A25-CC22-D84A-BFAD-A03E1C32315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3355300" y="12687300"/>
            <a:ext cx="812800" cy="812800"/>
          </a:xfrm>
          <a:prstGeom prst="rect">
            <a:avLst/>
          </a:prstGeom>
        </p:spPr>
      </p:pic>
    </p:spTree>
    <p:custDataLst>
      <p:tags r:id="rId1"/>
    </p:custDataLst>
    <p:extLst>
      <p:ext uri="{BB962C8B-B14F-4D97-AF65-F5344CB8AC3E}">
        <p14:creationId xmlns:p14="http://schemas.microsoft.com/office/powerpoint/2010/main" val="22639035"/>
      </p:ext>
    </p:extLst>
  </p:cSld>
  <p:clrMapOvr>
    <a:masterClrMapping/>
  </p:clrMapOvr>
  <p:transition spd="med" advTm="498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F5CBF28B-F950-4A2B-85EA-470D14F6795B}"/>
              </a:ext>
            </a:extLst>
          </p:cNvPr>
          <p:cNvSpPr>
            <a:spLocks noGrp="1"/>
          </p:cNvSpPr>
          <p:nvPr>
            <p:ph type="title"/>
          </p:nvPr>
        </p:nvSpPr>
        <p:spPr>
          <a:xfrm>
            <a:off x="398583" y="326907"/>
            <a:ext cx="21242215" cy="1247733"/>
          </a:xfrm>
        </p:spPr>
        <p:txBody>
          <a:bodyPr>
            <a:normAutofit fontScale="90000"/>
          </a:bodyPr>
          <a:lstStyle/>
          <a:p>
            <a:r>
              <a:rPr lang="de-DE" noProof="0" dirty="0">
                <a:solidFill>
                  <a:schemeClr val="bg1"/>
                </a:solidFill>
              </a:rPr>
              <a:t>Ein anderes Beispiel aus Luxemburg</a:t>
            </a:r>
          </a:p>
        </p:txBody>
      </p:sp>
      <p:pic>
        <p:nvPicPr>
          <p:cNvPr id="21" name="Picture 5">
            <a:extLst>
              <a:ext uri="{FF2B5EF4-FFF2-40B4-BE49-F238E27FC236}">
                <a16:creationId xmlns:a16="http://schemas.microsoft.com/office/drawing/2014/main" id="{FA9EFF94-3AA3-4394-A49B-19CFED8343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98583" y="2153315"/>
            <a:ext cx="3478037" cy="23198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Expertise">
            <a:extLst>
              <a:ext uri="{FF2B5EF4-FFF2-40B4-BE49-F238E27FC236}">
                <a16:creationId xmlns:a16="http://schemas.microsoft.com/office/drawing/2014/main" id="{B44D0172-876A-4276-813D-0E30EFE686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49" y="4845268"/>
            <a:ext cx="2866837" cy="60876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descr="Ein Bild, das Screenshot, sitzend, Monitor, Stadt enthält.&#10;&#10;Automatisch generierte Beschreibung">
            <a:extLst>
              <a:ext uri="{FF2B5EF4-FFF2-40B4-BE49-F238E27FC236}">
                <a16:creationId xmlns:a16="http://schemas.microsoft.com/office/drawing/2014/main" id="{AABBEF4D-1E10-4369-A10D-1FB7536EF8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3406" y="3418115"/>
            <a:ext cx="17307392" cy="9056914"/>
          </a:xfrm>
          <a:prstGeom prst="rect">
            <a:avLst/>
          </a:prstGeom>
        </p:spPr>
      </p:pic>
    </p:spTree>
    <p:extLst>
      <p:ext uri="{BB962C8B-B14F-4D97-AF65-F5344CB8AC3E}">
        <p14:creationId xmlns:p14="http://schemas.microsoft.com/office/powerpoint/2010/main" val="29348950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p:cNvSpPr txBox="1">
            <a:spLocks noGrp="1"/>
          </p:cNvSpPr>
          <p:nvPr>
            <p:ph type="title"/>
          </p:nvPr>
        </p:nvSpPr>
        <p:spPr>
          <a:prstGeom prst="rect">
            <a:avLst/>
          </a:prstGeom>
        </p:spPr>
        <p:txBody>
          <a:bodyPr/>
          <a:lstStyle/>
          <a:p>
            <a:pPr defTabSz="1627632">
              <a:defRPr sz="7119"/>
            </a:pPr>
            <a:r>
              <a:rPr lang="de-DE" dirty="0">
                <a:solidFill>
                  <a:schemeClr val="bg1"/>
                </a:solidFill>
              </a:rPr>
              <a:t>Samuel Greiff</a:t>
            </a:r>
          </a:p>
        </p:txBody>
      </p:sp>
      <p:sp>
        <p:nvSpPr>
          <p:cNvPr id="2" name="Textfeld 1">
            <a:extLst>
              <a:ext uri="{FF2B5EF4-FFF2-40B4-BE49-F238E27FC236}">
                <a16:creationId xmlns:a16="http://schemas.microsoft.com/office/drawing/2014/main" id="{2667E816-6946-4984-98B6-238EFBC59E35}"/>
              </a:ext>
            </a:extLst>
          </p:cNvPr>
          <p:cNvSpPr txBox="1"/>
          <p:nvPr/>
        </p:nvSpPr>
        <p:spPr>
          <a:xfrm>
            <a:off x="1219200" y="2550695"/>
            <a:ext cx="21488401" cy="483209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a:spcAft>
                <a:spcPts val="1200"/>
              </a:spcAft>
            </a:pPr>
            <a:r>
              <a:rPr lang="de-DE" b="1" dirty="0"/>
              <a:t>Kurzer Werdegang</a:t>
            </a:r>
          </a:p>
          <a:p>
            <a:pPr marL="571500" indent="-571500">
              <a:spcAft>
                <a:spcPts val="1200"/>
              </a:spcAft>
              <a:buFont typeface="Arial" panose="020B0604020202020204" pitchFamily="34" charset="0"/>
              <a:buChar char="•"/>
            </a:pPr>
            <a:r>
              <a:rPr kumimoji="0" lang="de-DE" sz="3600" b="0" i="0" u="none" strike="noStrike" cap="none" spc="0" normalizeH="0" baseline="0" dirty="0">
                <a:ln>
                  <a:noFill/>
                </a:ln>
                <a:solidFill>
                  <a:srgbClr val="000000"/>
                </a:solidFill>
                <a:effectLst/>
                <a:uFillTx/>
                <a:latin typeface="+mj-lt"/>
                <a:ea typeface="+mj-ea"/>
                <a:cs typeface="+mj-cs"/>
                <a:sym typeface="Calibri"/>
              </a:rPr>
              <a:t>2007-2012: Durchf</a:t>
            </a:r>
            <a:r>
              <a:rPr lang="de-DE" dirty="0"/>
              <a:t>ührung und Betreuung</a:t>
            </a:r>
            <a:r>
              <a:rPr kumimoji="0" lang="de-DE" sz="3600" b="0" i="0" u="none" strike="noStrike" cap="none" spc="0" normalizeH="0" baseline="0" dirty="0">
                <a:ln>
                  <a:noFill/>
                </a:ln>
                <a:solidFill>
                  <a:srgbClr val="000000"/>
                </a:solidFill>
                <a:effectLst/>
                <a:uFillTx/>
                <a:latin typeface="+mj-lt"/>
                <a:ea typeface="+mj-ea"/>
                <a:cs typeface="+mj-cs"/>
                <a:sym typeface="Calibri"/>
              </a:rPr>
              <a:t> diverser Projekte sowie </a:t>
            </a:r>
            <a:r>
              <a:rPr lang="de-DE" dirty="0"/>
              <a:t>Promotion (2010) </a:t>
            </a:r>
            <a:r>
              <a:rPr kumimoji="0" lang="de-DE" sz="3600" b="0" i="0" u="none" strike="noStrike" cap="none" spc="0" normalizeH="0" baseline="0" dirty="0">
                <a:ln>
                  <a:noFill/>
                </a:ln>
                <a:solidFill>
                  <a:srgbClr val="000000"/>
                </a:solidFill>
                <a:effectLst/>
                <a:uFillTx/>
                <a:latin typeface="+mj-lt"/>
                <a:ea typeface="+mj-ea"/>
                <a:cs typeface="+mj-cs"/>
                <a:sym typeface="Calibri"/>
              </a:rPr>
              <a:t>zum Problemlösen, unter anderem in PISA</a:t>
            </a:r>
          </a:p>
          <a:p>
            <a:pPr marL="571500" indent="-571500">
              <a:spcAft>
                <a:spcPts val="1200"/>
              </a:spcAft>
              <a:buFont typeface="Arial" panose="020B0604020202020204" pitchFamily="34" charset="0"/>
              <a:buChar char="•"/>
            </a:pPr>
            <a:r>
              <a:rPr lang="de-DE" dirty="0"/>
              <a:t>2012-2018: ATTRACT </a:t>
            </a:r>
            <a:r>
              <a:rPr lang="de-DE" dirty="0" err="1"/>
              <a:t>fellow</a:t>
            </a:r>
            <a:r>
              <a:rPr lang="de-DE" dirty="0"/>
              <a:t> der Universität Luxemburg zur Messung von Kompetenzen im 21. Jhd.</a:t>
            </a:r>
          </a:p>
          <a:p>
            <a:pPr marL="571500" indent="-571500">
              <a:spcAft>
                <a:spcPts val="1200"/>
              </a:spcAft>
              <a:buFont typeface="Arial" panose="020B0604020202020204" pitchFamily="34" charset="0"/>
              <a:buChar char="•"/>
            </a:pPr>
            <a:r>
              <a:rPr lang="de-DE" dirty="0" err="1"/>
              <a:t>Full</a:t>
            </a:r>
            <a:r>
              <a:rPr lang="de-DE" dirty="0"/>
              <a:t> Professor </a:t>
            </a:r>
            <a:r>
              <a:rPr lang="de-DE" dirty="0" err="1"/>
              <a:t>of</a:t>
            </a:r>
            <a:r>
              <a:rPr lang="de-DE" dirty="0"/>
              <a:t> Educational Assessment &amp; </a:t>
            </a:r>
            <a:r>
              <a:rPr lang="de-DE" dirty="0" err="1"/>
              <a:t>Psychology</a:t>
            </a:r>
            <a:r>
              <a:rPr lang="de-DE" dirty="0"/>
              <a:t> an der Universität Luxemburg</a:t>
            </a:r>
          </a:p>
          <a:p>
            <a:pPr marL="571500" indent="-571500">
              <a:spcAft>
                <a:spcPts val="1200"/>
              </a:spcAft>
              <a:buFont typeface="Arial" panose="020B0604020202020204" pitchFamily="34" charset="0"/>
              <a:buChar char="•"/>
            </a:pPr>
            <a:r>
              <a:rPr lang="de-DE" dirty="0" err="1"/>
              <a:t>Herausgeberische</a:t>
            </a:r>
            <a:r>
              <a:rPr lang="de-DE" dirty="0"/>
              <a:t> Tätigkeiten in Fachzeitschriften wie </a:t>
            </a:r>
            <a:r>
              <a:rPr lang="de-DE" i="1" dirty="0"/>
              <a:t>Intelligence</a:t>
            </a:r>
            <a:r>
              <a:rPr lang="de-DE" dirty="0"/>
              <a:t>, </a:t>
            </a:r>
            <a:r>
              <a:rPr lang="de-DE" i="1" dirty="0"/>
              <a:t>Journal </a:t>
            </a:r>
            <a:r>
              <a:rPr lang="de-DE" i="1" dirty="0" err="1"/>
              <a:t>of</a:t>
            </a:r>
            <a:r>
              <a:rPr lang="de-DE" i="1" dirty="0"/>
              <a:t> Educational </a:t>
            </a:r>
            <a:r>
              <a:rPr lang="de-DE" i="1" dirty="0" err="1"/>
              <a:t>Psychology</a:t>
            </a:r>
            <a:r>
              <a:rPr lang="de-DE" i="1" dirty="0"/>
              <a:t> </a:t>
            </a:r>
            <a:r>
              <a:rPr lang="de-DE" dirty="0"/>
              <a:t>oder </a:t>
            </a:r>
            <a:r>
              <a:rPr lang="de-DE" i="1" dirty="0"/>
              <a:t>European Journal </a:t>
            </a:r>
            <a:r>
              <a:rPr lang="de-DE" i="1" dirty="0" err="1"/>
              <a:t>of</a:t>
            </a:r>
            <a:r>
              <a:rPr lang="de-DE" i="1" dirty="0"/>
              <a:t> Psychological Assessment</a:t>
            </a:r>
          </a:p>
        </p:txBody>
      </p:sp>
      <p:sp>
        <p:nvSpPr>
          <p:cNvPr id="3" name="Textfeld 2">
            <a:extLst>
              <a:ext uri="{FF2B5EF4-FFF2-40B4-BE49-F238E27FC236}">
                <a16:creationId xmlns:a16="http://schemas.microsoft.com/office/drawing/2014/main" id="{944881B3-2A14-4009-BA77-53BFB6597003}"/>
              </a:ext>
            </a:extLst>
          </p:cNvPr>
          <p:cNvSpPr txBox="1"/>
          <p:nvPr/>
        </p:nvSpPr>
        <p:spPr>
          <a:xfrm>
            <a:off x="1219200" y="7815943"/>
            <a:ext cx="21449819" cy="350865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de-DE" b="1" dirty="0"/>
              <a:t>Forschungsschwerpunkte</a:t>
            </a:r>
            <a:endParaRPr lang="de-DE" dirty="0"/>
          </a:p>
          <a:p>
            <a:pPr marL="571500" indent="-571500">
              <a:buFont typeface="Arial" panose="020B0604020202020204" pitchFamily="34" charset="0"/>
              <a:buChar char="•"/>
            </a:pPr>
            <a:r>
              <a:rPr lang="de-DE" i="1" dirty="0"/>
              <a:t>Messung</a:t>
            </a:r>
            <a:r>
              <a:rPr lang="de-DE" dirty="0"/>
              <a:t> und </a:t>
            </a:r>
            <a:r>
              <a:rPr lang="de-DE" i="1" dirty="0"/>
              <a:t>Förderung</a:t>
            </a:r>
            <a:r>
              <a:rPr lang="de-DE" dirty="0"/>
              <a:t> von Kompetenzen im 21. Jahrhundert (v.a., individuelles Problemlösen, kollaboratives Problemlösen)</a:t>
            </a:r>
          </a:p>
          <a:p>
            <a:pPr marL="571500" indent="-571500">
              <a:buFont typeface="Arial" panose="020B0604020202020204" pitchFamily="34" charset="0"/>
              <a:buChar char="•"/>
            </a:pPr>
            <a:r>
              <a:rPr lang="de-DE" dirty="0"/>
              <a:t>(Meta-) Evaluation vor allem im sekundären Bildungsbereich (v.a. PISA)</a:t>
            </a:r>
          </a:p>
          <a:p>
            <a:pPr marL="571500" indent="-571500">
              <a:buFont typeface="Arial" panose="020B0604020202020204" pitchFamily="34" charset="0"/>
              <a:buChar char="•"/>
            </a:pPr>
            <a:r>
              <a:rPr lang="de-DE" dirty="0"/>
              <a:t>Summatives und formatives Assessment (z.B., </a:t>
            </a:r>
            <a:r>
              <a:rPr lang="de-DE" dirty="0" err="1"/>
              <a:t>educational</a:t>
            </a:r>
            <a:r>
              <a:rPr lang="de-DE" dirty="0"/>
              <a:t> </a:t>
            </a:r>
            <a:r>
              <a:rPr lang="de-DE" dirty="0" err="1"/>
              <a:t>data</a:t>
            </a:r>
            <a:r>
              <a:rPr lang="de-DE" dirty="0"/>
              <a:t> </a:t>
            </a:r>
            <a:r>
              <a:rPr lang="de-DE" dirty="0" err="1"/>
              <a:t>mining</a:t>
            </a:r>
            <a:r>
              <a:rPr lang="de-DE" dirty="0"/>
              <a:t>)</a:t>
            </a:r>
          </a:p>
          <a:p>
            <a:pPr marL="0" marR="0" indent="0" algn="l" defTabSz="1828800" rtl="0" fontAlgn="auto" latinLnBrk="0" hangingPunct="0">
              <a:lnSpc>
                <a:spcPct val="100000"/>
              </a:lnSpc>
              <a:spcBef>
                <a:spcPts val="0"/>
              </a:spcBef>
              <a:spcAft>
                <a:spcPts val="0"/>
              </a:spcAft>
              <a:buClrTx/>
              <a:buSzTx/>
              <a:buFontTx/>
              <a:buNone/>
              <a:tabLst/>
            </a:pPr>
            <a:endParaRPr kumimoji="0" lang="de-DE" sz="3600" b="0" i="0" u="none" strike="noStrike" cap="none" spc="0" normalizeH="0" baseline="0" dirty="0">
              <a:ln>
                <a:noFill/>
              </a:ln>
              <a:solidFill>
                <a:srgbClr val="000000"/>
              </a:solidFill>
              <a:effectLst/>
              <a:uFillTx/>
              <a:latin typeface="+mj-lt"/>
              <a:ea typeface="+mj-ea"/>
              <a:cs typeface="+mj-cs"/>
              <a:sym typeface="Calibri"/>
            </a:endParaRPr>
          </a:p>
        </p:txBody>
      </p:sp>
      <p:pic>
        <p:nvPicPr>
          <p:cNvPr id="5" name="Audio 4">
            <a:hlinkClick r:id="" action="ppaction://media"/>
            <a:extLst>
              <a:ext uri="{FF2B5EF4-FFF2-40B4-BE49-F238E27FC236}">
                <a16:creationId xmlns:a16="http://schemas.microsoft.com/office/drawing/2014/main" id="{1C05FAFC-4904-334B-981C-2B2D947294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355300" y="12687300"/>
            <a:ext cx="812800" cy="812800"/>
          </a:xfrm>
          <a:prstGeom prst="rect">
            <a:avLst/>
          </a:prstGeom>
        </p:spPr>
      </p:pic>
    </p:spTree>
  </p:cSld>
  <p:clrMapOvr>
    <a:masterClrMapping/>
  </p:clrMapOvr>
  <p:transition spd="med" advTm="567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F5CBF28B-F950-4A2B-85EA-470D14F6795B}"/>
              </a:ext>
            </a:extLst>
          </p:cNvPr>
          <p:cNvSpPr>
            <a:spLocks noGrp="1"/>
          </p:cNvSpPr>
          <p:nvPr>
            <p:ph type="title"/>
          </p:nvPr>
        </p:nvSpPr>
        <p:spPr>
          <a:xfrm>
            <a:off x="398583" y="326907"/>
            <a:ext cx="21242215" cy="1247733"/>
          </a:xfrm>
        </p:spPr>
        <p:txBody>
          <a:bodyPr>
            <a:normAutofit fontScale="90000"/>
          </a:bodyPr>
          <a:lstStyle/>
          <a:p>
            <a:r>
              <a:rPr lang="de-DE" noProof="0" dirty="0">
                <a:solidFill>
                  <a:schemeClr val="bg1"/>
                </a:solidFill>
              </a:rPr>
              <a:t>Ein anderes Beispiel aus Luxemburg</a:t>
            </a:r>
          </a:p>
        </p:txBody>
      </p:sp>
      <p:pic>
        <p:nvPicPr>
          <p:cNvPr id="21" name="Picture 5">
            <a:extLst>
              <a:ext uri="{FF2B5EF4-FFF2-40B4-BE49-F238E27FC236}">
                <a16:creationId xmlns:a16="http://schemas.microsoft.com/office/drawing/2014/main" id="{FA9EFF94-3AA3-4394-A49B-19CFED8343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98583" y="2153315"/>
            <a:ext cx="3478037" cy="23198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Expertise">
            <a:extLst>
              <a:ext uri="{FF2B5EF4-FFF2-40B4-BE49-F238E27FC236}">
                <a16:creationId xmlns:a16="http://schemas.microsoft.com/office/drawing/2014/main" id="{B44D0172-876A-4276-813D-0E30EFE686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449" y="4845268"/>
            <a:ext cx="2866837" cy="6087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8433982-64C9-4331-B2ED-4C69214A222F}"/>
              </a:ext>
            </a:extLst>
          </p:cNvPr>
          <p:cNvPicPr>
            <a:picLocks noChangeAspect="1"/>
          </p:cNvPicPr>
          <p:nvPr/>
        </p:nvPicPr>
        <p:blipFill>
          <a:blip r:embed="rId7"/>
          <a:srcRect/>
          <a:stretch>
            <a:fillRect/>
          </a:stretch>
        </p:blipFill>
        <p:spPr bwMode="auto">
          <a:xfrm>
            <a:off x="5685600" y="3640227"/>
            <a:ext cx="6467312" cy="9309374"/>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2B9C8258-F9CA-4BC5-870E-587281D8315A}"/>
              </a:ext>
            </a:extLst>
          </p:cNvPr>
          <p:cNvPicPr>
            <a:picLocks noChangeAspect="1"/>
          </p:cNvPicPr>
          <p:nvPr/>
        </p:nvPicPr>
        <p:blipFill>
          <a:blip r:embed="rId8"/>
          <a:srcRect/>
          <a:stretch>
            <a:fillRect/>
          </a:stretch>
        </p:blipFill>
        <p:spPr bwMode="auto">
          <a:xfrm>
            <a:off x="12714515" y="3640227"/>
            <a:ext cx="6467314" cy="9309374"/>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Body">
            <a:extLst>
              <a:ext uri="{FF2B5EF4-FFF2-40B4-BE49-F238E27FC236}">
                <a16:creationId xmlns:a16="http://schemas.microsoft.com/office/drawing/2014/main" id="{B9AA0D8A-E7A4-4E0B-83E9-A2CF91FA63CB}"/>
              </a:ext>
            </a:extLst>
          </p:cNvPr>
          <p:cNvSpPr txBox="1">
            <a:spLocks/>
          </p:cNvSpPr>
          <p:nvPr/>
        </p:nvSpPr>
        <p:spPr>
          <a:xfrm>
            <a:off x="5685599" y="2396715"/>
            <a:ext cx="13496229" cy="916524"/>
          </a:xfrm>
          <a:prstGeom prst="rect">
            <a:avLst/>
          </a:prstGeom>
          <a:solidFill>
            <a:srgbClr val="5C9BD5"/>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a:buNone/>
            </a:pPr>
            <a:r>
              <a:rPr lang="de-DE" sz="3600" b="1" dirty="0">
                <a:solidFill>
                  <a:schemeClr val="bg1"/>
                </a:solidFill>
              </a:rPr>
              <a:t>Beispiel aus der 3. Klasse</a:t>
            </a:r>
          </a:p>
        </p:txBody>
      </p:sp>
      <p:pic>
        <p:nvPicPr>
          <p:cNvPr id="2" name="Audio 1">
            <a:hlinkClick r:id="" action="ppaction://media"/>
            <a:extLst>
              <a:ext uri="{FF2B5EF4-FFF2-40B4-BE49-F238E27FC236}">
                <a16:creationId xmlns:a16="http://schemas.microsoft.com/office/drawing/2014/main" id="{0703C39E-DC4A-4B4C-8CFF-85C9B3D34D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3355300" y="12687300"/>
            <a:ext cx="812800" cy="812800"/>
          </a:xfrm>
          <a:prstGeom prst="rect">
            <a:avLst/>
          </a:prstGeom>
        </p:spPr>
      </p:pic>
    </p:spTree>
    <p:extLst>
      <p:ext uri="{BB962C8B-B14F-4D97-AF65-F5344CB8AC3E}">
        <p14:creationId xmlns:p14="http://schemas.microsoft.com/office/powerpoint/2010/main" val="2657760925"/>
      </p:ext>
    </p:extLst>
  </p:cSld>
  <p:clrMapOvr>
    <a:masterClrMapping/>
  </p:clrMapOvr>
  <mc:AlternateContent xmlns:mc="http://schemas.openxmlformats.org/markup-compatibility/2006" xmlns:p159="http://schemas.microsoft.com/office/powerpoint/2015/09/main">
    <mc:Choice Requires="p159">
      <p:transition spd="slow" advTm="16595">
        <p159:morph option="byObject"/>
      </p:transition>
    </mc:Choice>
    <mc:Fallback xmlns="">
      <p:transition spd="slow" advTm="165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uppieren 30">
            <a:extLst>
              <a:ext uri="{FF2B5EF4-FFF2-40B4-BE49-F238E27FC236}">
                <a16:creationId xmlns:a16="http://schemas.microsoft.com/office/drawing/2014/main" id="{7C1598F6-926B-4611-98E1-D943D08D4969}"/>
              </a:ext>
            </a:extLst>
          </p:cNvPr>
          <p:cNvGrpSpPr/>
          <p:nvPr/>
        </p:nvGrpSpPr>
        <p:grpSpPr>
          <a:xfrm>
            <a:off x="1847213" y="4721889"/>
            <a:ext cx="21308931" cy="7920384"/>
            <a:chOff x="107504" y="2377502"/>
            <a:chExt cx="8856983" cy="3292080"/>
          </a:xfrm>
        </p:grpSpPr>
        <p:sp>
          <p:nvSpPr>
            <p:cNvPr id="32" name="Rectangle 4">
              <a:extLst>
                <a:ext uri="{FF2B5EF4-FFF2-40B4-BE49-F238E27FC236}">
                  <a16:creationId xmlns:a16="http://schemas.microsoft.com/office/drawing/2014/main" id="{D77402F1-7906-4CED-8446-4B652F41E118}"/>
                </a:ext>
              </a:extLst>
            </p:cNvPr>
            <p:cNvSpPr/>
            <p:nvPr/>
          </p:nvSpPr>
          <p:spPr bwMode="auto">
            <a:xfrm>
              <a:off x="107504" y="2377502"/>
              <a:ext cx="1080000" cy="823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defTabSz="914400" eaLnBrk="0" hangingPunct="0"/>
              <a:r>
                <a:rPr lang="lb-LU" b="1" dirty="0">
                  <a:solidFill>
                    <a:srgbClr val="595959"/>
                  </a:solidFill>
                  <a:latin typeface="Arial"/>
                  <a:ea typeface="ＭＳ Ｐゴシック" pitchFamily="-44" charset="-128"/>
                  <a:cs typeface="+mn-cs"/>
                </a:rPr>
                <a:t>system</a:t>
              </a:r>
            </a:p>
          </p:txBody>
        </p:sp>
        <p:sp>
          <p:nvSpPr>
            <p:cNvPr id="33" name="Rectangle 5">
              <a:extLst>
                <a:ext uri="{FF2B5EF4-FFF2-40B4-BE49-F238E27FC236}">
                  <a16:creationId xmlns:a16="http://schemas.microsoft.com/office/drawing/2014/main" id="{9CE65DD4-C6B0-42A8-A753-99CAF9EB25B1}"/>
                </a:ext>
              </a:extLst>
            </p:cNvPr>
            <p:cNvSpPr/>
            <p:nvPr/>
          </p:nvSpPr>
          <p:spPr bwMode="auto">
            <a:xfrm>
              <a:off x="107504" y="3200522"/>
              <a:ext cx="1466882" cy="823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defTabSz="914400" eaLnBrk="0" hangingPunct="0"/>
              <a:r>
                <a:rPr lang="lb-LU" b="1" dirty="0">
                  <a:solidFill>
                    <a:srgbClr val="595959"/>
                  </a:solidFill>
                  <a:latin typeface="Arial"/>
                  <a:ea typeface="ＭＳ Ｐゴシック" pitchFamily="-44" charset="-128"/>
                  <a:cs typeface="+mn-cs"/>
                </a:rPr>
                <a:t>school</a:t>
              </a:r>
            </a:p>
          </p:txBody>
        </p:sp>
        <p:sp>
          <p:nvSpPr>
            <p:cNvPr id="34" name="Rectangle 6">
              <a:extLst>
                <a:ext uri="{FF2B5EF4-FFF2-40B4-BE49-F238E27FC236}">
                  <a16:creationId xmlns:a16="http://schemas.microsoft.com/office/drawing/2014/main" id="{F47BA056-B6DE-432A-99EC-65891121B4F2}"/>
                </a:ext>
              </a:extLst>
            </p:cNvPr>
            <p:cNvSpPr/>
            <p:nvPr/>
          </p:nvSpPr>
          <p:spPr bwMode="auto">
            <a:xfrm>
              <a:off x="107504" y="4023542"/>
              <a:ext cx="1789742" cy="823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defTabSz="914400" eaLnBrk="0" hangingPunct="0"/>
              <a:r>
                <a:rPr lang="lb-LU" b="1" dirty="0">
                  <a:solidFill>
                    <a:srgbClr val="595959"/>
                  </a:solidFill>
                  <a:latin typeface="Arial"/>
                  <a:ea typeface="ＭＳ Ｐゴシック" pitchFamily="-44" charset="-128"/>
                  <a:cs typeface="+mn-cs"/>
                </a:rPr>
                <a:t>class</a:t>
              </a:r>
            </a:p>
          </p:txBody>
        </p:sp>
        <p:sp>
          <p:nvSpPr>
            <p:cNvPr id="35" name="Rectangle 7">
              <a:extLst>
                <a:ext uri="{FF2B5EF4-FFF2-40B4-BE49-F238E27FC236}">
                  <a16:creationId xmlns:a16="http://schemas.microsoft.com/office/drawing/2014/main" id="{B4B8C26A-4504-457F-8BD4-0AA8ABE0327B}"/>
                </a:ext>
              </a:extLst>
            </p:cNvPr>
            <p:cNvSpPr/>
            <p:nvPr/>
          </p:nvSpPr>
          <p:spPr bwMode="auto">
            <a:xfrm>
              <a:off x="107504" y="4846562"/>
              <a:ext cx="2108548" cy="823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defTabSz="914400" eaLnBrk="0" hangingPunct="0"/>
              <a:r>
                <a:rPr lang="lb-LU" b="1" dirty="0">
                  <a:solidFill>
                    <a:srgbClr val="595959"/>
                  </a:solidFill>
                  <a:latin typeface="Arial"/>
                  <a:ea typeface="ＭＳ Ｐゴシック" pitchFamily="-44" charset="-128"/>
                  <a:cs typeface="+mn-cs"/>
                </a:rPr>
                <a:t>student</a:t>
              </a:r>
            </a:p>
          </p:txBody>
        </p:sp>
        <p:grpSp>
          <p:nvGrpSpPr>
            <p:cNvPr id="36" name="Gruppieren 35">
              <a:extLst>
                <a:ext uri="{FF2B5EF4-FFF2-40B4-BE49-F238E27FC236}">
                  <a16:creationId xmlns:a16="http://schemas.microsoft.com/office/drawing/2014/main" id="{514A376C-BFFE-4548-89A7-D30AA364F9EF}"/>
                </a:ext>
              </a:extLst>
            </p:cNvPr>
            <p:cNvGrpSpPr/>
            <p:nvPr/>
          </p:nvGrpSpPr>
          <p:grpSpPr>
            <a:xfrm>
              <a:off x="1231172" y="2377502"/>
              <a:ext cx="7733315" cy="3292080"/>
              <a:chOff x="1231172" y="2377502"/>
              <a:chExt cx="7733315" cy="3292080"/>
            </a:xfrm>
          </p:grpSpPr>
          <p:grpSp>
            <p:nvGrpSpPr>
              <p:cNvPr id="37" name="Group 3">
                <a:extLst>
                  <a:ext uri="{FF2B5EF4-FFF2-40B4-BE49-F238E27FC236}">
                    <a16:creationId xmlns:a16="http://schemas.microsoft.com/office/drawing/2014/main" id="{D112230C-E953-42BF-926A-5FDCFFD8D11C}"/>
                  </a:ext>
                </a:extLst>
              </p:cNvPr>
              <p:cNvGrpSpPr/>
              <p:nvPr/>
            </p:nvGrpSpPr>
            <p:grpSpPr>
              <a:xfrm>
                <a:off x="1231172" y="2397346"/>
                <a:ext cx="2664296" cy="3240360"/>
                <a:chOff x="1231172" y="1224136"/>
                <a:chExt cx="2664296" cy="3240360"/>
              </a:xfrm>
              <a:effectLst/>
            </p:grpSpPr>
            <p:cxnSp>
              <p:nvCxnSpPr>
                <p:cNvPr id="46" name="Straight Connector 16">
                  <a:extLst>
                    <a:ext uri="{FF2B5EF4-FFF2-40B4-BE49-F238E27FC236}">
                      <a16:creationId xmlns:a16="http://schemas.microsoft.com/office/drawing/2014/main" id="{D871CF65-4B2D-4F72-8175-5B47DA050555}"/>
                    </a:ext>
                  </a:extLst>
                </p:cNvPr>
                <p:cNvCxnSpPr>
                  <a:stCxn id="49" idx="5"/>
                  <a:endCxn id="49" idx="1"/>
                </p:cNvCxnSpPr>
                <p:nvPr/>
              </p:nvCxnSpPr>
              <p:spPr bwMode="auto">
                <a:xfrm>
                  <a:off x="1897246" y="2844316"/>
                  <a:ext cx="1332148" cy="0"/>
                </a:xfrm>
                <a:prstGeom prst="line">
                  <a:avLst/>
                </a:prstGeom>
                <a:noFill/>
                <a:ln w="76200" cap="flat" cmpd="sng" algn="ctr">
                  <a:solidFill>
                    <a:srgbClr val="595959"/>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7" name="Straight Connector 17">
                  <a:extLst>
                    <a:ext uri="{FF2B5EF4-FFF2-40B4-BE49-F238E27FC236}">
                      <a16:creationId xmlns:a16="http://schemas.microsoft.com/office/drawing/2014/main" id="{43EAD393-89F0-47AA-B649-73C2E0A23692}"/>
                    </a:ext>
                  </a:extLst>
                </p:cNvPr>
                <p:cNvCxnSpPr/>
                <p:nvPr/>
              </p:nvCxnSpPr>
              <p:spPr bwMode="auto">
                <a:xfrm>
                  <a:off x="1574386" y="2060848"/>
                  <a:ext cx="1989502" cy="0"/>
                </a:xfrm>
                <a:prstGeom prst="line">
                  <a:avLst/>
                </a:prstGeom>
                <a:noFill/>
                <a:ln w="76200" cap="flat" cmpd="sng" algn="ctr">
                  <a:solidFill>
                    <a:srgbClr val="595959"/>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8" name="Straight Connector 18">
                  <a:extLst>
                    <a:ext uri="{FF2B5EF4-FFF2-40B4-BE49-F238E27FC236}">
                      <a16:creationId xmlns:a16="http://schemas.microsoft.com/office/drawing/2014/main" id="{782F80EA-3B17-46DE-B9EE-BCDC38F89607}"/>
                    </a:ext>
                  </a:extLst>
                </p:cNvPr>
                <p:cNvCxnSpPr/>
                <p:nvPr/>
              </p:nvCxnSpPr>
              <p:spPr bwMode="auto">
                <a:xfrm>
                  <a:off x="2216052" y="3637785"/>
                  <a:ext cx="694534" cy="0"/>
                </a:xfrm>
                <a:prstGeom prst="line">
                  <a:avLst/>
                </a:prstGeom>
                <a:noFill/>
                <a:ln w="76200" cap="flat" cmpd="sng" algn="ctr">
                  <a:solidFill>
                    <a:srgbClr val="595959"/>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9" name="Isosceles Triangle 19">
                  <a:extLst>
                    <a:ext uri="{FF2B5EF4-FFF2-40B4-BE49-F238E27FC236}">
                      <a16:creationId xmlns:a16="http://schemas.microsoft.com/office/drawing/2014/main" id="{F3C96CDE-7C09-4170-B1F6-3D5E4B1FF14A}"/>
                    </a:ext>
                  </a:extLst>
                </p:cNvPr>
                <p:cNvSpPr/>
                <p:nvPr/>
              </p:nvSpPr>
              <p:spPr bwMode="auto">
                <a:xfrm rot="10800000">
                  <a:off x="1231172" y="1224136"/>
                  <a:ext cx="2664296" cy="3240360"/>
                </a:xfrm>
                <a:prstGeom prst="triangle">
                  <a:avLst/>
                </a:prstGeom>
                <a:noFill/>
                <a:ln w="76200" cap="flat" cmpd="sng" algn="ctr">
                  <a:solidFill>
                    <a:srgbClr val="595959"/>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hangingPunct="0"/>
                  <a:endParaRPr lang="fr-CH" dirty="0">
                    <a:solidFill>
                      <a:srgbClr val="595959"/>
                    </a:solidFill>
                    <a:latin typeface="Arial"/>
                    <a:ea typeface="ＭＳ Ｐゴシック" pitchFamily="-44" charset="-128"/>
                    <a:cs typeface="+mn-cs"/>
                  </a:endParaRPr>
                </a:p>
              </p:txBody>
            </p:sp>
          </p:grpSp>
          <p:sp>
            <p:nvSpPr>
              <p:cNvPr id="38" name="Rectangle 8">
                <a:extLst>
                  <a:ext uri="{FF2B5EF4-FFF2-40B4-BE49-F238E27FC236}">
                    <a16:creationId xmlns:a16="http://schemas.microsoft.com/office/drawing/2014/main" id="{03BFDA37-A48E-4ADE-B823-25CC2A38AE22}"/>
                  </a:ext>
                </a:extLst>
              </p:cNvPr>
              <p:cNvSpPr/>
              <p:nvPr/>
            </p:nvSpPr>
            <p:spPr bwMode="auto">
              <a:xfrm>
                <a:off x="3939134" y="2377502"/>
                <a:ext cx="5025353" cy="823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hangingPunct="0"/>
                <a:r>
                  <a:rPr lang="lb-LU" b="1" dirty="0">
                    <a:solidFill>
                      <a:srgbClr val="595959"/>
                    </a:solidFill>
                    <a:ea typeface="ＭＳ Ｐゴシック" pitchFamily="-44" charset="-128"/>
                  </a:rPr>
                  <a:t>implementation &amp; evaluation of educational standards</a:t>
                </a:r>
              </a:p>
            </p:txBody>
          </p:sp>
          <p:sp>
            <p:nvSpPr>
              <p:cNvPr id="39" name="Rectangle 9">
                <a:extLst>
                  <a:ext uri="{FF2B5EF4-FFF2-40B4-BE49-F238E27FC236}">
                    <a16:creationId xmlns:a16="http://schemas.microsoft.com/office/drawing/2014/main" id="{47B2F55C-7935-40EF-AF29-F3F2772647BF}"/>
                  </a:ext>
                </a:extLst>
              </p:cNvPr>
              <p:cNvSpPr/>
              <p:nvPr/>
            </p:nvSpPr>
            <p:spPr bwMode="auto">
              <a:xfrm>
                <a:off x="3569509" y="3200010"/>
                <a:ext cx="5394978" cy="823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hangingPunct="0"/>
                <a:r>
                  <a:rPr lang="lb-LU" b="1" dirty="0">
                    <a:solidFill>
                      <a:srgbClr val="595959"/>
                    </a:solidFill>
                    <a:latin typeface="Arial"/>
                    <a:ea typeface="ＭＳ Ｐゴシック" pitchFamily="-44" charset="-128"/>
                    <a:cs typeface="+mn-cs"/>
                  </a:rPr>
                  <a:t>school development</a:t>
                </a:r>
              </a:p>
            </p:txBody>
          </p:sp>
          <p:sp>
            <p:nvSpPr>
              <p:cNvPr id="40" name="Rectangle 10">
                <a:extLst>
                  <a:ext uri="{FF2B5EF4-FFF2-40B4-BE49-F238E27FC236}">
                    <a16:creationId xmlns:a16="http://schemas.microsoft.com/office/drawing/2014/main" id="{C1B4E838-9BCD-4191-A7C7-F75DC0F03388}"/>
                  </a:ext>
                </a:extLst>
              </p:cNvPr>
              <p:cNvSpPr/>
              <p:nvPr/>
            </p:nvSpPr>
            <p:spPr bwMode="auto">
              <a:xfrm>
                <a:off x="3226328" y="4024410"/>
                <a:ext cx="5738159" cy="823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hangingPunct="0"/>
                <a:r>
                  <a:rPr lang="lb-LU" b="1" dirty="0">
                    <a:solidFill>
                      <a:srgbClr val="595959"/>
                    </a:solidFill>
                    <a:ea typeface="ＭＳ Ｐゴシック" pitchFamily="-44" charset="-128"/>
                  </a:rPr>
                  <a:t>classroom development &amp; improvement of teachers’ diagnostic competences</a:t>
                </a:r>
              </a:p>
            </p:txBody>
          </p:sp>
          <p:sp>
            <p:nvSpPr>
              <p:cNvPr id="41" name="Rectangle 11">
                <a:extLst>
                  <a:ext uri="{FF2B5EF4-FFF2-40B4-BE49-F238E27FC236}">
                    <a16:creationId xmlns:a16="http://schemas.microsoft.com/office/drawing/2014/main" id="{8DFD3F50-19B9-416D-A71A-00308C553D83}"/>
                  </a:ext>
                </a:extLst>
              </p:cNvPr>
              <p:cNvSpPr/>
              <p:nvPr/>
            </p:nvSpPr>
            <p:spPr bwMode="auto">
              <a:xfrm>
                <a:off x="2907523" y="4846562"/>
                <a:ext cx="6056964" cy="823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hangingPunct="0"/>
                <a:r>
                  <a:rPr lang="lb-LU" b="1" dirty="0">
                    <a:solidFill>
                      <a:srgbClr val="595959"/>
                    </a:solidFill>
                    <a:latin typeface="Arial"/>
                    <a:ea typeface="ＭＳ Ｐゴシック" pitchFamily="-44" charset="-128"/>
                    <a:cs typeface="+mn-cs"/>
                  </a:rPr>
                  <a:t>identification of special education needs</a:t>
                </a:r>
              </a:p>
            </p:txBody>
          </p:sp>
          <p:sp>
            <p:nvSpPr>
              <p:cNvPr id="42" name="Oval 87">
                <a:extLst>
                  <a:ext uri="{FF2B5EF4-FFF2-40B4-BE49-F238E27FC236}">
                    <a16:creationId xmlns:a16="http://schemas.microsoft.com/office/drawing/2014/main" id="{14C2416C-1E13-426D-BEC6-0E2BCB06A094}"/>
                  </a:ext>
                </a:extLst>
              </p:cNvPr>
              <p:cNvSpPr>
                <a:spLocks noChangeAspect="1" noChangeArrowheads="1"/>
              </p:cNvSpPr>
              <p:nvPr/>
            </p:nvSpPr>
            <p:spPr bwMode="auto">
              <a:xfrm>
                <a:off x="2250000" y="2501610"/>
                <a:ext cx="625803" cy="626400"/>
              </a:xfrm>
              <a:prstGeom prst="ellipse">
                <a:avLst/>
              </a:prstGeom>
              <a:solidFill>
                <a:srgbClr val="99CC00"/>
              </a:solidFill>
              <a:ln w="381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hangingPunct="0"/>
                <a:endParaRPr lang="fr-CH" altLang="fr-FR" sz="1800" dirty="0">
                  <a:solidFill>
                    <a:srgbClr val="595959"/>
                  </a:solidFill>
                  <a:latin typeface="Arial"/>
                  <a:cs typeface="+mn-cs"/>
                </a:endParaRPr>
              </a:p>
            </p:txBody>
          </p:sp>
          <p:sp>
            <p:nvSpPr>
              <p:cNvPr id="43" name="Oval 87">
                <a:extLst>
                  <a:ext uri="{FF2B5EF4-FFF2-40B4-BE49-F238E27FC236}">
                    <a16:creationId xmlns:a16="http://schemas.microsoft.com/office/drawing/2014/main" id="{39557BBE-08F4-43FB-8693-9CAE338FE984}"/>
                  </a:ext>
                </a:extLst>
              </p:cNvPr>
              <p:cNvSpPr>
                <a:spLocks noChangeAspect="1" noChangeArrowheads="1"/>
              </p:cNvSpPr>
              <p:nvPr/>
            </p:nvSpPr>
            <p:spPr bwMode="auto">
              <a:xfrm>
                <a:off x="2382797" y="3432766"/>
                <a:ext cx="357166" cy="357507"/>
              </a:xfrm>
              <a:prstGeom prst="ellipse">
                <a:avLst/>
              </a:prstGeom>
              <a:solidFill>
                <a:srgbClr val="99CC00"/>
              </a:solidFill>
              <a:ln w="381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hangingPunct="0"/>
                <a:endParaRPr lang="fr-CH" altLang="fr-FR" sz="1800" dirty="0">
                  <a:solidFill>
                    <a:srgbClr val="595959"/>
                  </a:solidFill>
                  <a:latin typeface="Arial"/>
                  <a:cs typeface="+mn-cs"/>
                </a:endParaRPr>
              </a:p>
            </p:txBody>
          </p:sp>
          <p:sp>
            <p:nvSpPr>
              <p:cNvPr id="44" name="Oval 87">
                <a:extLst>
                  <a:ext uri="{FF2B5EF4-FFF2-40B4-BE49-F238E27FC236}">
                    <a16:creationId xmlns:a16="http://schemas.microsoft.com/office/drawing/2014/main" id="{705A4D3A-684D-480B-9E8E-2F21F6886F46}"/>
                  </a:ext>
                </a:extLst>
              </p:cNvPr>
              <p:cNvSpPr>
                <a:spLocks noChangeAspect="1" noChangeArrowheads="1"/>
              </p:cNvSpPr>
              <p:nvPr/>
            </p:nvSpPr>
            <p:spPr bwMode="auto">
              <a:xfrm>
                <a:off x="2382797" y="4256298"/>
                <a:ext cx="357166" cy="357507"/>
              </a:xfrm>
              <a:prstGeom prst="ellipse">
                <a:avLst/>
              </a:prstGeom>
              <a:solidFill>
                <a:srgbClr val="99CC00"/>
              </a:solidFill>
              <a:ln w="381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hangingPunct="0"/>
                <a:endParaRPr lang="fr-CH" altLang="fr-FR" sz="1800" dirty="0">
                  <a:solidFill>
                    <a:srgbClr val="595959"/>
                  </a:solidFill>
                  <a:latin typeface="Arial"/>
                  <a:cs typeface="+mn-cs"/>
                </a:endParaRPr>
              </a:p>
            </p:txBody>
          </p:sp>
          <p:sp>
            <p:nvSpPr>
              <p:cNvPr id="45" name="Oval 87">
                <a:extLst>
                  <a:ext uri="{FF2B5EF4-FFF2-40B4-BE49-F238E27FC236}">
                    <a16:creationId xmlns:a16="http://schemas.microsoft.com/office/drawing/2014/main" id="{B8B213B2-9C51-4BCD-B3AF-88884FB0339F}"/>
                  </a:ext>
                </a:extLst>
              </p:cNvPr>
              <p:cNvSpPr>
                <a:spLocks noChangeAspect="1" noChangeArrowheads="1"/>
              </p:cNvSpPr>
              <p:nvPr/>
            </p:nvSpPr>
            <p:spPr bwMode="auto">
              <a:xfrm>
                <a:off x="2483768" y="5008186"/>
                <a:ext cx="145089" cy="145227"/>
              </a:xfrm>
              <a:prstGeom prst="ellipse">
                <a:avLst/>
              </a:prstGeom>
              <a:solidFill>
                <a:srgbClr val="99CC00"/>
              </a:solidFill>
              <a:ln w="381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hangingPunct="0"/>
                <a:endParaRPr lang="fr-CH" altLang="fr-FR" sz="1800" dirty="0">
                  <a:solidFill>
                    <a:srgbClr val="595959"/>
                  </a:solidFill>
                  <a:latin typeface="Arial"/>
                  <a:cs typeface="+mn-cs"/>
                </a:endParaRPr>
              </a:p>
            </p:txBody>
          </p:sp>
        </p:grpSp>
      </p:grpSp>
      <p:sp>
        <p:nvSpPr>
          <p:cNvPr id="50" name="Title 2">
            <a:extLst>
              <a:ext uri="{FF2B5EF4-FFF2-40B4-BE49-F238E27FC236}">
                <a16:creationId xmlns:a16="http://schemas.microsoft.com/office/drawing/2014/main" id="{3EEB9FB4-54CF-4A28-93A3-03586A329463}"/>
              </a:ext>
            </a:extLst>
          </p:cNvPr>
          <p:cNvSpPr>
            <a:spLocks noGrp="1"/>
          </p:cNvSpPr>
          <p:nvPr>
            <p:ph type="title"/>
          </p:nvPr>
        </p:nvSpPr>
        <p:spPr>
          <a:xfrm>
            <a:off x="398583" y="326907"/>
            <a:ext cx="21242215" cy="1247733"/>
          </a:xfrm>
        </p:spPr>
        <p:txBody>
          <a:bodyPr>
            <a:normAutofit fontScale="90000"/>
          </a:bodyPr>
          <a:lstStyle/>
          <a:p>
            <a:r>
              <a:rPr lang="de-DE" noProof="0" dirty="0">
                <a:solidFill>
                  <a:schemeClr val="bg1"/>
                </a:solidFill>
              </a:rPr>
              <a:t>Ein anderes Beispiel aus Luxemburg</a:t>
            </a:r>
          </a:p>
        </p:txBody>
      </p:sp>
      <p:sp>
        <p:nvSpPr>
          <p:cNvPr id="51" name="Body">
            <a:extLst>
              <a:ext uri="{FF2B5EF4-FFF2-40B4-BE49-F238E27FC236}">
                <a16:creationId xmlns:a16="http://schemas.microsoft.com/office/drawing/2014/main" id="{E2FD42CF-0EF1-4641-AE8D-32B77BB3C699}"/>
              </a:ext>
            </a:extLst>
          </p:cNvPr>
          <p:cNvSpPr txBox="1">
            <a:spLocks/>
          </p:cNvSpPr>
          <p:nvPr/>
        </p:nvSpPr>
        <p:spPr>
          <a:xfrm>
            <a:off x="6821875" y="2435733"/>
            <a:ext cx="12503734" cy="1247733"/>
          </a:xfrm>
          <a:prstGeom prst="rect">
            <a:avLst/>
          </a:prstGeom>
          <a:solidFill>
            <a:schemeClr val="bg1"/>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algn="ctr"/>
            <a:r>
              <a:rPr lang="de-DE" sz="3600" dirty="0"/>
              <a:t>Qualitätssicherung und Förderung auf verschiedenen Ebenen</a:t>
            </a:r>
            <a:endParaRPr lang="de-DE" sz="3200" b="1" dirty="0"/>
          </a:p>
        </p:txBody>
      </p:sp>
      <p:sp>
        <p:nvSpPr>
          <p:cNvPr id="52" name="Pfeil: nach rechts 51">
            <a:extLst>
              <a:ext uri="{FF2B5EF4-FFF2-40B4-BE49-F238E27FC236}">
                <a16:creationId xmlns:a16="http://schemas.microsoft.com/office/drawing/2014/main" id="{B814E6D8-06B1-4E93-88D3-7AD012FC01D3}"/>
              </a:ext>
            </a:extLst>
          </p:cNvPr>
          <p:cNvSpPr/>
          <p:nvPr/>
        </p:nvSpPr>
        <p:spPr>
          <a:xfrm>
            <a:off x="1847213" y="2634834"/>
            <a:ext cx="1698172" cy="841151"/>
          </a:xfrm>
          <a:prstGeom prst="rightArrow">
            <a:avLst/>
          </a:prstGeom>
          <a:solidFill>
            <a:srgbClr val="FFFFFF"/>
          </a:solidFill>
          <a:ln w="254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de-DE" sz="3600" b="0" i="0" u="none" strike="noStrike" cap="none" spc="0" normalizeH="0" baseline="0">
              <a:ln>
                <a:noFill/>
              </a:ln>
              <a:solidFill>
                <a:srgbClr val="000000"/>
              </a:solidFill>
              <a:effectLst/>
              <a:uFillTx/>
              <a:latin typeface="+mj-lt"/>
              <a:ea typeface="+mj-ea"/>
              <a:cs typeface="+mj-cs"/>
              <a:sym typeface="Calibri"/>
            </a:endParaRPr>
          </a:p>
        </p:txBody>
      </p:sp>
      <p:sp>
        <p:nvSpPr>
          <p:cNvPr id="53" name="Textfeld 52">
            <a:extLst>
              <a:ext uri="{FF2B5EF4-FFF2-40B4-BE49-F238E27FC236}">
                <a16:creationId xmlns:a16="http://schemas.microsoft.com/office/drawing/2014/main" id="{1F69B3FF-EA93-4305-9679-B1579BD29DDC}"/>
              </a:ext>
            </a:extLst>
          </p:cNvPr>
          <p:cNvSpPr txBox="1"/>
          <p:nvPr/>
        </p:nvSpPr>
        <p:spPr>
          <a:xfrm>
            <a:off x="3984171" y="2613063"/>
            <a:ext cx="18179143" cy="9233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de-DE" sz="4800" b="1" dirty="0">
                <a:solidFill>
                  <a:srgbClr val="5C9BD5"/>
                </a:solidFill>
              </a:rPr>
              <a:t>Warum?</a:t>
            </a:r>
            <a:endParaRPr kumimoji="0" lang="de-DE" sz="4800" b="1" i="0" u="none" strike="noStrike" cap="none" spc="0" normalizeH="0" baseline="0" dirty="0">
              <a:ln>
                <a:noFill/>
              </a:ln>
              <a:solidFill>
                <a:srgbClr val="5C9BD5"/>
              </a:solidFill>
              <a:effectLst/>
              <a:uFillTx/>
              <a:sym typeface="Calibri"/>
            </a:endParaRPr>
          </a:p>
        </p:txBody>
      </p:sp>
      <p:pic>
        <p:nvPicPr>
          <p:cNvPr id="2" name="Audio 1">
            <a:hlinkClick r:id="" action="ppaction://media"/>
            <a:extLst>
              <a:ext uri="{FF2B5EF4-FFF2-40B4-BE49-F238E27FC236}">
                <a16:creationId xmlns:a16="http://schemas.microsoft.com/office/drawing/2014/main" id="{72F0E4B1-3FDE-8E44-A1F5-41D4ADE568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355300" y="12687300"/>
            <a:ext cx="812800" cy="812800"/>
          </a:xfrm>
          <a:prstGeom prst="rect">
            <a:avLst/>
          </a:prstGeom>
        </p:spPr>
      </p:pic>
    </p:spTree>
    <p:extLst>
      <p:ext uri="{BB962C8B-B14F-4D97-AF65-F5344CB8AC3E}">
        <p14:creationId xmlns:p14="http://schemas.microsoft.com/office/powerpoint/2010/main" val="3571695354"/>
      </p:ext>
    </p:extLst>
  </p:cSld>
  <p:clrMapOvr>
    <a:masterClrMapping/>
  </p:clrMapOvr>
  <p:transition spd="med" advTm="470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2">
            <a:extLst>
              <a:ext uri="{FF2B5EF4-FFF2-40B4-BE49-F238E27FC236}">
                <a16:creationId xmlns:a16="http://schemas.microsoft.com/office/drawing/2014/main" id="{3EEB9FB4-54CF-4A28-93A3-03586A329463}"/>
              </a:ext>
            </a:extLst>
          </p:cNvPr>
          <p:cNvSpPr>
            <a:spLocks noGrp="1"/>
          </p:cNvSpPr>
          <p:nvPr>
            <p:ph type="title"/>
          </p:nvPr>
        </p:nvSpPr>
        <p:spPr>
          <a:xfrm>
            <a:off x="398583" y="326907"/>
            <a:ext cx="21242215" cy="1247733"/>
          </a:xfrm>
        </p:spPr>
        <p:txBody>
          <a:bodyPr>
            <a:normAutofit fontScale="90000"/>
          </a:bodyPr>
          <a:lstStyle/>
          <a:p>
            <a:r>
              <a:rPr lang="de-DE" noProof="0" dirty="0">
                <a:solidFill>
                  <a:schemeClr val="bg1"/>
                </a:solidFill>
              </a:rPr>
              <a:t>Zwischenfazit sekundärer Bildungsbereich</a:t>
            </a:r>
          </a:p>
        </p:txBody>
      </p:sp>
      <p:sp>
        <p:nvSpPr>
          <p:cNvPr id="51" name="Body">
            <a:extLst>
              <a:ext uri="{FF2B5EF4-FFF2-40B4-BE49-F238E27FC236}">
                <a16:creationId xmlns:a16="http://schemas.microsoft.com/office/drawing/2014/main" id="{E2FD42CF-0EF1-4641-AE8D-32B77BB3C699}"/>
              </a:ext>
            </a:extLst>
          </p:cNvPr>
          <p:cNvSpPr txBox="1">
            <a:spLocks/>
          </p:cNvSpPr>
          <p:nvPr/>
        </p:nvSpPr>
        <p:spPr>
          <a:xfrm>
            <a:off x="4535874" y="2578704"/>
            <a:ext cx="14666526" cy="2058610"/>
          </a:xfrm>
          <a:prstGeom prst="rect">
            <a:avLst/>
          </a:prstGeom>
          <a:solidFill>
            <a:schemeClr val="bg1"/>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r>
              <a:rPr lang="de-DE" sz="4000" dirty="0"/>
              <a:t>(Meta-) Evaluation als essentielles Hilfsmittel zur Beurteilung und Förderung der Qualität</a:t>
            </a:r>
          </a:p>
        </p:txBody>
      </p:sp>
      <p:sp>
        <p:nvSpPr>
          <p:cNvPr id="25" name="Body">
            <a:extLst>
              <a:ext uri="{FF2B5EF4-FFF2-40B4-BE49-F238E27FC236}">
                <a16:creationId xmlns:a16="http://schemas.microsoft.com/office/drawing/2014/main" id="{B4CCB6E9-CFFC-4F66-A0C7-DDD40083D717}"/>
              </a:ext>
            </a:extLst>
          </p:cNvPr>
          <p:cNvSpPr txBox="1">
            <a:spLocks/>
          </p:cNvSpPr>
          <p:nvPr/>
        </p:nvSpPr>
        <p:spPr>
          <a:xfrm>
            <a:off x="4535874" y="5104189"/>
            <a:ext cx="14666526" cy="2058610"/>
          </a:xfrm>
          <a:prstGeom prst="rect">
            <a:avLst/>
          </a:prstGeom>
          <a:solidFill>
            <a:schemeClr val="bg1"/>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r>
              <a:rPr lang="de-DE" sz="4000" dirty="0"/>
              <a:t>Ein fortlaufender Prozess, der sich an den Fortschritt und Anforderungen orientieren muss</a:t>
            </a:r>
          </a:p>
        </p:txBody>
      </p:sp>
      <p:sp>
        <p:nvSpPr>
          <p:cNvPr id="26" name="Body">
            <a:extLst>
              <a:ext uri="{FF2B5EF4-FFF2-40B4-BE49-F238E27FC236}">
                <a16:creationId xmlns:a16="http://schemas.microsoft.com/office/drawing/2014/main" id="{19C2CC86-AF61-4E22-A745-CC45F8A1662A}"/>
              </a:ext>
            </a:extLst>
          </p:cNvPr>
          <p:cNvSpPr txBox="1">
            <a:spLocks/>
          </p:cNvSpPr>
          <p:nvPr/>
        </p:nvSpPr>
        <p:spPr>
          <a:xfrm>
            <a:off x="4535874" y="7629674"/>
            <a:ext cx="14666526" cy="2058610"/>
          </a:xfrm>
          <a:prstGeom prst="rect">
            <a:avLst/>
          </a:prstGeom>
          <a:solidFill>
            <a:schemeClr val="bg1"/>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r>
              <a:rPr lang="de-DE" sz="4000" dirty="0"/>
              <a:t>Einfluss auf verschiedenen Ebenen</a:t>
            </a:r>
          </a:p>
          <a:p>
            <a:pPr lvl="2">
              <a:buFont typeface="Wingdings" panose="05000000000000000000" pitchFamily="2" charset="2"/>
              <a:buChar char="Ø"/>
            </a:pPr>
            <a:r>
              <a:rPr lang="de-DE" sz="4000" dirty="0"/>
              <a:t>SuS, Schulen, Länder, …</a:t>
            </a:r>
          </a:p>
        </p:txBody>
      </p:sp>
      <p:sp>
        <p:nvSpPr>
          <p:cNvPr id="27" name="Body">
            <a:extLst>
              <a:ext uri="{FF2B5EF4-FFF2-40B4-BE49-F238E27FC236}">
                <a16:creationId xmlns:a16="http://schemas.microsoft.com/office/drawing/2014/main" id="{D00449EB-BD10-4FBD-9070-320A648E5435}"/>
              </a:ext>
            </a:extLst>
          </p:cNvPr>
          <p:cNvSpPr txBox="1">
            <a:spLocks/>
          </p:cNvSpPr>
          <p:nvPr/>
        </p:nvSpPr>
        <p:spPr>
          <a:xfrm>
            <a:off x="4535874" y="10155159"/>
            <a:ext cx="14666526" cy="2058610"/>
          </a:xfrm>
          <a:prstGeom prst="rect">
            <a:avLst/>
          </a:prstGeom>
          <a:solidFill>
            <a:srgbClr val="5C9BD5"/>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a:buFont typeface="Wingdings" panose="05000000000000000000" pitchFamily="2" charset="2"/>
              <a:buChar char="Ø"/>
            </a:pPr>
            <a:r>
              <a:rPr lang="de-DE" sz="4000" dirty="0">
                <a:solidFill>
                  <a:schemeClr val="bg1"/>
                </a:solidFill>
              </a:rPr>
              <a:t>Diese Punkte gilt es auch im </a:t>
            </a:r>
            <a:r>
              <a:rPr lang="de-DE" sz="4000" b="1" dirty="0">
                <a:solidFill>
                  <a:schemeClr val="bg1"/>
                </a:solidFill>
              </a:rPr>
              <a:t>tertiären</a:t>
            </a:r>
            <a:r>
              <a:rPr lang="de-DE" sz="4000" dirty="0">
                <a:solidFill>
                  <a:schemeClr val="bg1"/>
                </a:solidFill>
              </a:rPr>
              <a:t> </a:t>
            </a:r>
            <a:r>
              <a:rPr lang="de-DE" sz="4000" b="1" dirty="0">
                <a:solidFill>
                  <a:schemeClr val="bg1"/>
                </a:solidFill>
              </a:rPr>
              <a:t>Bildungsbereich</a:t>
            </a:r>
            <a:r>
              <a:rPr lang="de-DE" sz="4000" dirty="0">
                <a:solidFill>
                  <a:schemeClr val="bg1"/>
                </a:solidFill>
              </a:rPr>
              <a:t> zu beachten, hierzu ein Beispiel aus Luxemburg…</a:t>
            </a:r>
          </a:p>
        </p:txBody>
      </p:sp>
      <p:pic>
        <p:nvPicPr>
          <p:cNvPr id="2" name="Audio 1">
            <a:hlinkClick r:id="" action="ppaction://media"/>
            <a:extLst>
              <a:ext uri="{FF2B5EF4-FFF2-40B4-BE49-F238E27FC236}">
                <a16:creationId xmlns:a16="http://schemas.microsoft.com/office/drawing/2014/main" id="{F4474FB8-C8DE-4446-87F4-1136C3EA86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355300" y="12687300"/>
            <a:ext cx="812800" cy="812800"/>
          </a:xfrm>
          <a:prstGeom prst="rect">
            <a:avLst/>
          </a:prstGeom>
        </p:spPr>
      </p:pic>
    </p:spTree>
    <p:extLst>
      <p:ext uri="{BB962C8B-B14F-4D97-AF65-F5344CB8AC3E}">
        <p14:creationId xmlns:p14="http://schemas.microsoft.com/office/powerpoint/2010/main" val="91890181"/>
      </p:ext>
    </p:extLst>
  </p:cSld>
  <p:clrMapOvr>
    <a:masterClrMapping/>
  </p:clrMapOvr>
  <p:transition spd="med" advTm="618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p:cNvSpPr txBox="1">
            <a:spLocks noGrp="1"/>
          </p:cNvSpPr>
          <p:nvPr>
            <p:ph type="title"/>
          </p:nvPr>
        </p:nvSpPr>
        <p:spPr>
          <a:prstGeom prst="rect">
            <a:avLst/>
          </a:prstGeom>
        </p:spPr>
        <p:txBody>
          <a:bodyPr/>
          <a:lstStyle/>
          <a:p>
            <a:pPr defTabSz="1627632">
              <a:defRPr sz="7119"/>
            </a:pPr>
            <a:r>
              <a:rPr lang="de-DE" dirty="0">
                <a:solidFill>
                  <a:schemeClr val="bg1"/>
                </a:solidFill>
              </a:rPr>
              <a:t>Gliederung des Vortrages</a:t>
            </a:r>
          </a:p>
        </p:txBody>
      </p:sp>
      <p:grpSp>
        <p:nvGrpSpPr>
          <p:cNvPr id="32" name="Gruppieren 31">
            <a:extLst>
              <a:ext uri="{FF2B5EF4-FFF2-40B4-BE49-F238E27FC236}">
                <a16:creationId xmlns:a16="http://schemas.microsoft.com/office/drawing/2014/main" id="{1498ABF0-4B3B-4A0C-A339-66D79AB32E15}"/>
              </a:ext>
            </a:extLst>
          </p:cNvPr>
          <p:cNvGrpSpPr/>
          <p:nvPr/>
        </p:nvGrpSpPr>
        <p:grpSpPr>
          <a:xfrm>
            <a:off x="6203486" y="2927684"/>
            <a:ext cx="9004820" cy="1943535"/>
            <a:chOff x="6203486" y="2927684"/>
            <a:chExt cx="9004820" cy="1943535"/>
          </a:xfrm>
        </p:grpSpPr>
        <p:sp>
          <p:nvSpPr>
            <p:cNvPr id="35" name="Body">
              <a:extLst>
                <a:ext uri="{FF2B5EF4-FFF2-40B4-BE49-F238E27FC236}">
                  <a16:creationId xmlns:a16="http://schemas.microsoft.com/office/drawing/2014/main" id="{A408439E-8BDD-4642-9AC6-5A634E1FB7CE}"/>
                </a:ext>
              </a:extLst>
            </p:cNvPr>
            <p:cNvSpPr txBox="1">
              <a:spLocks/>
            </p:cNvSpPr>
            <p:nvPr/>
          </p:nvSpPr>
          <p:spPr>
            <a:xfrm>
              <a:off x="6203486" y="2927684"/>
              <a:ext cx="1917003" cy="1908237"/>
            </a:xfrm>
            <a:prstGeom prst="rect">
              <a:avLst/>
            </a:prstGeom>
            <a:solidFill>
              <a:schemeClr val="bg1">
                <a:lumMod val="85000"/>
              </a:schemeClr>
            </a:solidFill>
            <a:ln w="9525">
              <a:solidFill>
                <a:schemeClr val="bg2">
                  <a:lumMod val="40000"/>
                  <a:lumOff val="60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endParaRPr lang="de-DE" sz="4000" b="1" dirty="0">
                <a:solidFill>
                  <a:schemeClr val="bg2"/>
                </a:solidFill>
              </a:endParaRPr>
            </a:p>
          </p:txBody>
        </p:sp>
        <p:sp>
          <p:nvSpPr>
            <p:cNvPr id="9" name="Body">
              <a:extLst>
                <a:ext uri="{FF2B5EF4-FFF2-40B4-BE49-F238E27FC236}">
                  <a16:creationId xmlns:a16="http://schemas.microsoft.com/office/drawing/2014/main" id="{39261D3E-80B1-49F1-BDC0-2D8A2092C037}"/>
                </a:ext>
              </a:extLst>
            </p:cNvPr>
            <p:cNvSpPr txBox="1">
              <a:spLocks/>
            </p:cNvSpPr>
            <p:nvPr/>
          </p:nvSpPr>
          <p:spPr>
            <a:xfrm>
              <a:off x="8133347" y="2935705"/>
              <a:ext cx="7074959" cy="1900216"/>
            </a:xfrm>
            <a:prstGeom prst="rect">
              <a:avLst/>
            </a:prstGeom>
            <a:solidFill>
              <a:schemeClr val="bg1"/>
            </a:solidFill>
            <a:ln w="9525">
              <a:solidFill>
                <a:schemeClr val="bg2">
                  <a:lumMod val="40000"/>
                  <a:lumOff val="60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r>
                <a:rPr lang="de-DE" sz="4000" b="1" dirty="0">
                  <a:solidFill>
                    <a:schemeClr val="bg1">
                      <a:lumMod val="75000"/>
                    </a:schemeClr>
                  </a:solidFill>
                </a:rPr>
                <a:t>Definition der Grundbegriffe</a:t>
              </a:r>
            </a:p>
          </p:txBody>
        </p:sp>
        <p:pic>
          <p:nvPicPr>
            <p:cNvPr id="8" name="Grafik 7" descr="Volltreffer">
              <a:extLst>
                <a:ext uri="{FF2B5EF4-FFF2-40B4-BE49-F238E27FC236}">
                  <a16:creationId xmlns:a16="http://schemas.microsoft.com/office/drawing/2014/main" id="{1F86FA9F-383F-4942-A168-AE8259C7FE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68894" y="2971002"/>
              <a:ext cx="1900217" cy="1900217"/>
            </a:xfrm>
            <a:prstGeom prst="rect">
              <a:avLst/>
            </a:prstGeom>
          </p:spPr>
        </p:pic>
      </p:grpSp>
      <p:sp>
        <p:nvSpPr>
          <p:cNvPr id="25" name="Bogen 24">
            <a:extLst>
              <a:ext uri="{FF2B5EF4-FFF2-40B4-BE49-F238E27FC236}">
                <a16:creationId xmlns:a16="http://schemas.microsoft.com/office/drawing/2014/main" id="{C114358B-86FD-4780-96B1-A148B9EAA67E}"/>
              </a:ext>
            </a:extLst>
          </p:cNvPr>
          <p:cNvSpPr/>
          <p:nvPr/>
        </p:nvSpPr>
        <p:spPr>
          <a:xfrm>
            <a:off x="14437898" y="3508824"/>
            <a:ext cx="5341249" cy="3994484"/>
          </a:xfrm>
          <a:prstGeom prst="arc">
            <a:avLst>
              <a:gd name="adj1" fmla="val 16375466"/>
              <a:gd name="adj2" fmla="val 0"/>
            </a:avLst>
          </a:prstGeom>
          <a:noFill/>
          <a:ln w="76200" cap="flat">
            <a:solidFill>
              <a:srgbClr val="5C9BD5"/>
            </a:solidFill>
            <a:prstDash val="solid"/>
            <a:miter lim="800000"/>
            <a:headEnd type="none" w="med" len="med"/>
            <a:tailEnd type="triangle"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28" name="Bogen 27">
            <a:extLst>
              <a:ext uri="{FF2B5EF4-FFF2-40B4-BE49-F238E27FC236}">
                <a16:creationId xmlns:a16="http://schemas.microsoft.com/office/drawing/2014/main" id="{AC0C8ECC-EB7E-4ACE-A1E2-CAC25FEF32A8}"/>
              </a:ext>
            </a:extLst>
          </p:cNvPr>
          <p:cNvSpPr/>
          <p:nvPr/>
        </p:nvSpPr>
        <p:spPr>
          <a:xfrm rot="6894797">
            <a:off x="14862235" y="7540142"/>
            <a:ext cx="5341249" cy="3994484"/>
          </a:xfrm>
          <a:prstGeom prst="arc">
            <a:avLst>
              <a:gd name="adj1" fmla="val 16375466"/>
              <a:gd name="adj2" fmla="val 0"/>
            </a:avLst>
          </a:prstGeom>
          <a:noFill/>
          <a:ln w="76200" cap="flat">
            <a:solidFill>
              <a:srgbClr val="5C9BD5"/>
            </a:solidFill>
            <a:prstDash val="solid"/>
            <a:miter lim="800000"/>
            <a:headEnd type="none" w="med" len="med"/>
            <a:tailEnd type="triangle"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29" name="Bogen 28">
            <a:extLst>
              <a:ext uri="{FF2B5EF4-FFF2-40B4-BE49-F238E27FC236}">
                <a16:creationId xmlns:a16="http://schemas.microsoft.com/office/drawing/2014/main" id="{AC54A9D0-6D3C-44B1-A6B5-54E7B3DE123B}"/>
              </a:ext>
            </a:extLst>
          </p:cNvPr>
          <p:cNvSpPr/>
          <p:nvPr/>
        </p:nvSpPr>
        <p:spPr>
          <a:xfrm rot="11545131">
            <a:off x="3406005" y="7882493"/>
            <a:ext cx="5341249" cy="3994484"/>
          </a:xfrm>
          <a:prstGeom prst="arc">
            <a:avLst>
              <a:gd name="adj1" fmla="val 16375466"/>
              <a:gd name="adj2" fmla="val 0"/>
            </a:avLst>
          </a:prstGeom>
          <a:noFill/>
          <a:ln w="76200" cap="flat">
            <a:solidFill>
              <a:srgbClr val="5C9BD5"/>
            </a:solidFill>
            <a:prstDash val="solid"/>
            <a:miter lim="800000"/>
            <a:headEnd type="none" w="med" len="med"/>
            <a:tailEnd type="triangle"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grpSp>
        <p:nvGrpSpPr>
          <p:cNvPr id="31" name="Gruppieren 30">
            <a:extLst>
              <a:ext uri="{FF2B5EF4-FFF2-40B4-BE49-F238E27FC236}">
                <a16:creationId xmlns:a16="http://schemas.microsoft.com/office/drawing/2014/main" id="{8B9C2A7B-19DA-4C8C-B4CC-AF216CA424F8}"/>
              </a:ext>
            </a:extLst>
          </p:cNvPr>
          <p:cNvGrpSpPr/>
          <p:nvPr/>
        </p:nvGrpSpPr>
        <p:grpSpPr>
          <a:xfrm>
            <a:off x="778647" y="6545179"/>
            <a:ext cx="8991962" cy="1908238"/>
            <a:chOff x="778647" y="6545179"/>
            <a:chExt cx="8991962" cy="1908238"/>
          </a:xfrm>
        </p:grpSpPr>
        <p:sp>
          <p:nvSpPr>
            <p:cNvPr id="33" name="Body">
              <a:extLst>
                <a:ext uri="{FF2B5EF4-FFF2-40B4-BE49-F238E27FC236}">
                  <a16:creationId xmlns:a16="http://schemas.microsoft.com/office/drawing/2014/main" id="{376E6CFE-9A1A-475A-8628-8E81896B4AF4}"/>
                </a:ext>
              </a:extLst>
            </p:cNvPr>
            <p:cNvSpPr txBox="1">
              <a:spLocks/>
            </p:cNvSpPr>
            <p:nvPr/>
          </p:nvSpPr>
          <p:spPr>
            <a:xfrm>
              <a:off x="778647" y="6545179"/>
              <a:ext cx="1917003" cy="1908237"/>
            </a:xfrm>
            <a:prstGeom prst="rect">
              <a:avLst/>
            </a:prstGeom>
            <a:solidFill>
              <a:srgbClr val="5C9BD5"/>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endParaRPr lang="de-DE" sz="4000" b="1" dirty="0">
                <a:solidFill>
                  <a:schemeClr val="bg2"/>
                </a:solidFill>
              </a:endParaRPr>
            </a:p>
          </p:txBody>
        </p:sp>
        <p:sp>
          <p:nvSpPr>
            <p:cNvPr id="16" name="Body">
              <a:extLst>
                <a:ext uri="{FF2B5EF4-FFF2-40B4-BE49-F238E27FC236}">
                  <a16:creationId xmlns:a16="http://schemas.microsoft.com/office/drawing/2014/main" id="{85DB5102-9192-4DA2-ACA6-F3094FF20EC2}"/>
                </a:ext>
              </a:extLst>
            </p:cNvPr>
            <p:cNvSpPr txBox="1">
              <a:spLocks/>
            </p:cNvSpPr>
            <p:nvPr/>
          </p:nvSpPr>
          <p:spPr>
            <a:xfrm>
              <a:off x="2695650" y="6553201"/>
              <a:ext cx="7074959" cy="1900216"/>
            </a:xfrm>
            <a:prstGeom prst="rect">
              <a:avLst/>
            </a:prstGeom>
            <a:solidFill>
              <a:schemeClr val="bg1"/>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r>
                <a:rPr lang="de-DE" sz="4000" b="1" dirty="0">
                  <a:solidFill>
                    <a:schemeClr val="bg2"/>
                  </a:solidFill>
                </a:rPr>
                <a:t>Fragen und Diskussion</a:t>
              </a:r>
            </a:p>
          </p:txBody>
        </p:sp>
        <p:pic>
          <p:nvPicPr>
            <p:cNvPr id="27" name="Grafik 26" descr="Kundenbewertung RNL">
              <a:extLst>
                <a:ext uri="{FF2B5EF4-FFF2-40B4-BE49-F238E27FC236}">
                  <a16:creationId xmlns:a16="http://schemas.microsoft.com/office/drawing/2014/main" id="{6293E82B-C40F-438E-91A7-7585CD2E4D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2996" y="6676538"/>
              <a:ext cx="1653540" cy="1653540"/>
            </a:xfrm>
            <a:prstGeom prst="rect">
              <a:avLst/>
            </a:prstGeom>
          </p:spPr>
        </p:pic>
      </p:grpSp>
      <p:grpSp>
        <p:nvGrpSpPr>
          <p:cNvPr id="41" name="Gruppieren 40">
            <a:extLst>
              <a:ext uri="{FF2B5EF4-FFF2-40B4-BE49-F238E27FC236}">
                <a16:creationId xmlns:a16="http://schemas.microsoft.com/office/drawing/2014/main" id="{0261C96D-B2F9-4184-89E6-C1C8AE644063}"/>
              </a:ext>
            </a:extLst>
          </p:cNvPr>
          <p:cNvGrpSpPr/>
          <p:nvPr/>
        </p:nvGrpSpPr>
        <p:grpSpPr>
          <a:xfrm>
            <a:off x="13715639" y="6553200"/>
            <a:ext cx="8991962" cy="1900216"/>
            <a:chOff x="13715639" y="6553200"/>
            <a:chExt cx="8991962" cy="1900216"/>
          </a:xfrm>
        </p:grpSpPr>
        <p:sp>
          <p:nvSpPr>
            <p:cNvPr id="37" name="Body">
              <a:extLst>
                <a:ext uri="{FF2B5EF4-FFF2-40B4-BE49-F238E27FC236}">
                  <a16:creationId xmlns:a16="http://schemas.microsoft.com/office/drawing/2014/main" id="{C8FFB1C2-E604-4198-A9AF-ACCA5161E8B4}"/>
                </a:ext>
              </a:extLst>
            </p:cNvPr>
            <p:cNvSpPr txBox="1">
              <a:spLocks/>
            </p:cNvSpPr>
            <p:nvPr/>
          </p:nvSpPr>
          <p:spPr>
            <a:xfrm>
              <a:off x="13715639" y="6553201"/>
              <a:ext cx="1917003" cy="1900215"/>
            </a:xfrm>
            <a:prstGeom prst="rect">
              <a:avLst/>
            </a:prstGeom>
            <a:solidFill>
              <a:schemeClr val="bg2">
                <a:lumMod val="20000"/>
                <a:lumOff val="80000"/>
              </a:schemeClr>
            </a:solidFill>
            <a:ln w="9525">
              <a:solidFill>
                <a:schemeClr val="bg2">
                  <a:lumMod val="40000"/>
                  <a:lumOff val="60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endParaRPr lang="de-DE" sz="4000" b="1" dirty="0">
                <a:solidFill>
                  <a:schemeClr val="bg2"/>
                </a:solidFill>
              </a:endParaRPr>
            </a:p>
          </p:txBody>
        </p:sp>
        <p:sp>
          <p:nvSpPr>
            <p:cNvPr id="12" name="Body">
              <a:extLst>
                <a:ext uri="{FF2B5EF4-FFF2-40B4-BE49-F238E27FC236}">
                  <a16:creationId xmlns:a16="http://schemas.microsoft.com/office/drawing/2014/main" id="{EE48EA1F-4B4E-4B8F-A3EC-5827EAF57968}"/>
                </a:ext>
              </a:extLst>
            </p:cNvPr>
            <p:cNvSpPr txBox="1">
              <a:spLocks/>
            </p:cNvSpPr>
            <p:nvPr/>
          </p:nvSpPr>
          <p:spPr>
            <a:xfrm>
              <a:off x="15632642" y="6553200"/>
              <a:ext cx="7074959" cy="1900216"/>
            </a:xfrm>
            <a:prstGeom prst="rect">
              <a:avLst/>
            </a:prstGeom>
            <a:solidFill>
              <a:schemeClr val="bg1"/>
            </a:solidFill>
            <a:ln w="9525">
              <a:solidFill>
                <a:schemeClr val="bg2">
                  <a:lumMod val="40000"/>
                  <a:lumOff val="60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r>
                <a:rPr lang="de-DE" sz="4000" b="1" dirty="0">
                  <a:solidFill>
                    <a:schemeClr val="bg2"/>
                  </a:solidFill>
                </a:rPr>
                <a:t>(Meta-) Evaluation im </a:t>
              </a:r>
              <a:r>
                <a:rPr lang="de-DE" sz="4000" b="1" i="1" dirty="0">
                  <a:solidFill>
                    <a:schemeClr val="bg2"/>
                  </a:solidFill>
                </a:rPr>
                <a:t>sekundären</a:t>
              </a:r>
              <a:r>
                <a:rPr lang="de-DE" sz="4000" b="1" dirty="0">
                  <a:solidFill>
                    <a:schemeClr val="bg2"/>
                  </a:solidFill>
                </a:rPr>
                <a:t> Bildungsbereich</a:t>
              </a:r>
            </a:p>
          </p:txBody>
        </p:sp>
        <p:pic>
          <p:nvPicPr>
            <p:cNvPr id="36" name="Grafik 35" descr="Klassenzimmer">
              <a:extLst>
                <a:ext uri="{FF2B5EF4-FFF2-40B4-BE49-F238E27FC236}">
                  <a16:creationId xmlns:a16="http://schemas.microsoft.com/office/drawing/2014/main" id="{829F0ADF-A00A-42FC-8BF0-EAB2B322C24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949257" y="6767269"/>
              <a:ext cx="1472078" cy="1472078"/>
            </a:xfrm>
            <a:prstGeom prst="rect">
              <a:avLst/>
            </a:prstGeom>
          </p:spPr>
        </p:pic>
      </p:grpSp>
      <p:grpSp>
        <p:nvGrpSpPr>
          <p:cNvPr id="42" name="Gruppieren 41">
            <a:extLst>
              <a:ext uri="{FF2B5EF4-FFF2-40B4-BE49-F238E27FC236}">
                <a16:creationId xmlns:a16="http://schemas.microsoft.com/office/drawing/2014/main" id="{D4AC4BA8-159C-442C-BE6A-30BF706F5E36}"/>
              </a:ext>
            </a:extLst>
          </p:cNvPr>
          <p:cNvGrpSpPr/>
          <p:nvPr/>
        </p:nvGrpSpPr>
        <p:grpSpPr>
          <a:xfrm>
            <a:off x="6203486" y="10776284"/>
            <a:ext cx="9004820" cy="1908237"/>
            <a:chOff x="6203486" y="10776284"/>
            <a:chExt cx="9004820" cy="1908237"/>
          </a:xfrm>
        </p:grpSpPr>
        <p:sp>
          <p:nvSpPr>
            <p:cNvPr id="14" name="Body">
              <a:extLst>
                <a:ext uri="{FF2B5EF4-FFF2-40B4-BE49-F238E27FC236}">
                  <a16:creationId xmlns:a16="http://schemas.microsoft.com/office/drawing/2014/main" id="{0ED17FF9-403D-4131-8634-CE4236A11357}"/>
                </a:ext>
              </a:extLst>
            </p:cNvPr>
            <p:cNvSpPr txBox="1">
              <a:spLocks/>
            </p:cNvSpPr>
            <p:nvPr/>
          </p:nvSpPr>
          <p:spPr>
            <a:xfrm>
              <a:off x="8133347" y="10780295"/>
              <a:ext cx="7074959" cy="1900216"/>
            </a:xfrm>
            <a:prstGeom prst="rect">
              <a:avLst/>
            </a:prstGeom>
            <a:solidFill>
              <a:schemeClr val="bg1"/>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r>
                <a:rPr lang="de-DE" sz="4000" b="1" dirty="0">
                  <a:solidFill>
                    <a:schemeClr val="bg2"/>
                  </a:solidFill>
                </a:rPr>
                <a:t>Metaevaluation im </a:t>
              </a:r>
              <a:r>
                <a:rPr lang="de-DE" sz="4000" b="1" i="1" dirty="0">
                  <a:solidFill>
                    <a:schemeClr val="bg2"/>
                  </a:solidFill>
                </a:rPr>
                <a:t>tertiären</a:t>
              </a:r>
              <a:r>
                <a:rPr lang="de-DE" sz="4000" b="1" dirty="0">
                  <a:solidFill>
                    <a:schemeClr val="bg2"/>
                  </a:solidFill>
                </a:rPr>
                <a:t> Bildungsbereich</a:t>
              </a:r>
            </a:p>
          </p:txBody>
        </p:sp>
        <p:sp>
          <p:nvSpPr>
            <p:cNvPr id="38" name="Body">
              <a:extLst>
                <a:ext uri="{FF2B5EF4-FFF2-40B4-BE49-F238E27FC236}">
                  <a16:creationId xmlns:a16="http://schemas.microsoft.com/office/drawing/2014/main" id="{3EB3062B-D7D4-4917-B188-F86049B12D46}"/>
                </a:ext>
              </a:extLst>
            </p:cNvPr>
            <p:cNvSpPr txBox="1">
              <a:spLocks/>
            </p:cNvSpPr>
            <p:nvPr/>
          </p:nvSpPr>
          <p:spPr>
            <a:xfrm>
              <a:off x="6203486" y="10776284"/>
              <a:ext cx="1917003" cy="1908237"/>
            </a:xfrm>
            <a:prstGeom prst="rect">
              <a:avLst/>
            </a:prstGeom>
            <a:solidFill>
              <a:srgbClr val="5C9BD5"/>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endParaRPr lang="de-DE" sz="4000" b="1" dirty="0">
                <a:solidFill>
                  <a:schemeClr val="bg2"/>
                </a:solidFill>
              </a:endParaRPr>
            </a:p>
          </p:txBody>
        </p:sp>
        <p:pic>
          <p:nvPicPr>
            <p:cNvPr id="40" name="Grafik 39" descr="Abschlusshut">
              <a:extLst>
                <a:ext uri="{FF2B5EF4-FFF2-40B4-BE49-F238E27FC236}">
                  <a16:creationId xmlns:a16="http://schemas.microsoft.com/office/drawing/2014/main" id="{10250813-4DE0-432D-A160-2678DBB8742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51336" y="10879041"/>
              <a:ext cx="1702721" cy="1702721"/>
            </a:xfrm>
            <a:prstGeom prst="rect">
              <a:avLst/>
            </a:prstGeom>
          </p:spPr>
        </p:pic>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863300" y="13195300"/>
            <a:ext cx="304800" cy="304800"/>
          </a:xfrm>
          <a:prstGeom prst="rect">
            <a:avLst/>
          </a:prstGeom>
        </p:spPr>
      </p:pic>
    </p:spTree>
    <p:extLst>
      <p:ext uri="{BB962C8B-B14F-4D97-AF65-F5344CB8AC3E}">
        <p14:creationId xmlns:p14="http://schemas.microsoft.com/office/powerpoint/2010/main" val="3491020919"/>
      </p:ext>
    </p:extLst>
  </p:cSld>
  <p:clrMapOvr>
    <a:masterClrMapping/>
  </p:clrMapOvr>
  <p:transition spd="med" advTm="275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19B0C051-CD9F-4E68-8FE3-A696E635762B}"/>
              </a:ext>
            </a:extLst>
          </p:cNvPr>
          <p:cNvGrpSpPr/>
          <p:nvPr/>
        </p:nvGrpSpPr>
        <p:grpSpPr>
          <a:xfrm>
            <a:off x="328466" y="32084"/>
            <a:ext cx="11863534" cy="1509645"/>
            <a:chOff x="6203486" y="10776284"/>
            <a:chExt cx="14995870" cy="1908237"/>
          </a:xfrm>
        </p:grpSpPr>
        <p:sp>
          <p:nvSpPr>
            <p:cNvPr id="10" name="Body">
              <a:extLst>
                <a:ext uri="{FF2B5EF4-FFF2-40B4-BE49-F238E27FC236}">
                  <a16:creationId xmlns:a16="http://schemas.microsoft.com/office/drawing/2014/main" id="{453EC76A-67C7-4707-A97A-94A99DAF1726}"/>
                </a:ext>
              </a:extLst>
            </p:cNvPr>
            <p:cNvSpPr txBox="1">
              <a:spLocks/>
            </p:cNvSpPr>
            <p:nvPr/>
          </p:nvSpPr>
          <p:spPr>
            <a:xfrm>
              <a:off x="8133347" y="10780295"/>
              <a:ext cx="13066009" cy="1900215"/>
            </a:xfrm>
            <a:prstGeom prst="rect">
              <a:avLst/>
            </a:prstGeom>
            <a:solidFill>
              <a:srgbClr val="5C9BD5"/>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r>
                <a:rPr lang="de-DE" sz="4000" b="1" dirty="0">
                  <a:solidFill>
                    <a:schemeClr val="bg1"/>
                  </a:solidFill>
                </a:rPr>
                <a:t>Metaevaluation im </a:t>
              </a:r>
              <a:r>
                <a:rPr lang="de-DE" sz="4000" b="1" i="1" dirty="0">
                  <a:solidFill>
                    <a:schemeClr val="bg1"/>
                  </a:solidFill>
                </a:rPr>
                <a:t>tertiären</a:t>
              </a:r>
              <a:r>
                <a:rPr lang="de-DE" sz="4000" b="1" dirty="0">
                  <a:solidFill>
                    <a:schemeClr val="bg1"/>
                  </a:solidFill>
                </a:rPr>
                <a:t> Bildungsbereich</a:t>
              </a:r>
            </a:p>
          </p:txBody>
        </p:sp>
        <p:sp>
          <p:nvSpPr>
            <p:cNvPr id="11" name="Body">
              <a:extLst>
                <a:ext uri="{FF2B5EF4-FFF2-40B4-BE49-F238E27FC236}">
                  <a16:creationId xmlns:a16="http://schemas.microsoft.com/office/drawing/2014/main" id="{A7247FDA-8867-464F-A38D-33C102DF4E73}"/>
                </a:ext>
              </a:extLst>
            </p:cNvPr>
            <p:cNvSpPr txBox="1">
              <a:spLocks/>
            </p:cNvSpPr>
            <p:nvPr/>
          </p:nvSpPr>
          <p:spPr>
            <a:xfrm>
              <a:off x="6203486" y="10776284"/>
              <a:ext cx="1917003" cy="1908237"/>
            </a:xfrm>
            <a:prstGeom prst="rect">
              <a:avLst/>
            </a:prstGeom>
            <a:solidFill>
              <a:srgbClr val="5C9BD5"/>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endParaRPr lang="de-DE" sz="4000" b="1" dirty="0">
                <a:solidFill>
                  <a:schemeClr val="bg2"/>
                </a:solidFill>
              </a:endParaRPr>
            </a:p>
          </p:txBody>
        </p:sp>
        <p:pic>
          <p:nvPicPr>
            <p:cNvPr id="12" name="Grafik 11" descr="Abschlusshut">
              <a:extLst>
                <a:ext uri="{FF2B5EF4-FFF2-40B4-BE49-F238E27FC236}">
                  <a16:creationId xmlns:a16="http://schemas.microsoft.com/office/drawing/2014/main" id="{9E142DF4-C6EC-4741-BE73-6AF7AE69E0D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1336" y="10879041"/>
              <a:ext cx="1702721" cy="1702721"/>
            </a:xfrm>
            <a:prstGeom prst="rect">
              <a:avLst/>
            </a:prstGeom>
          </p:spPr>
        </p:pic>
      </p:grpSp>
      <p:sp>
        <p:nvSpPr>
          <p:cNvPr id="13" name="Pfeil: nach rechts 12">
            <a:extLst>
              <a:ext uri="{FF2B5EF4-FFF2-40B4-BE49-F238E27FC236}">
                <a16:creationId xmlns:a16="http://schemas.microsoft.com/office/drawing/2014/main" id="{BA827A9C-2956-4C2F-BB3F-D255DF73DD16}"/>
              </a:ext>
            </a:extLst>
          </p:cNvPr>
          <p:cNvSpPr/>
          <p:nvPr/>
        </p:nvSpPr>
        <p:spPr>
          <a:xfrm>
            <a:off x="1847213" y="2173170"/>
            <a:ext cx="1698172" cy="841151"/>
          </a:xfrm>
          <a:prstGeom prst="rightArrow">
            <a:avLst/>
          </a:prstGeom>
          <a:solidFill>
            <a:srgbClr val="FFFFFF"/>
          </a:solidFill>
          <a:ln w="254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de-DE" sz="3600" b="0" i="0" u="none" strike="noStrike" cap="none" spc="0" normalizeH="0" baseline="0">
              <a:ln>
                <a:noFill/>
              </a:ln>
              <a:solidFill>
                <a:srgbClr val="000000"/>
              </a:solidFill>
              <a:effectLst/>
              <a:uFillTx/>
              <a:latin typeface="+mj-lt"/>
              <a:ea typeface="+mj-ea"/>
              <a:cs typeface="+mj-cs"/>
              <a:sym typeface="Calibri"/>
            </a:endParaRPr>
          </a:p>
        </p:txBody>
      </p:sp>
      <p:sp>
        <p:nvSpPr>
          <p:cNvPr id="14" name="Textfeld 13">
            <a:extLst>
              <a:ext uri="{FF2B5EF4-FFF2-40B4-BE49-F238E27FC236}">
                <a16:creationId xmlns:a16="http://schemas.microsoft.com/office/drawing/2014/main" id="{D69F2A9C-5844-46E7-AA20-D38BD95BF63C}"/>
              </a:ext>
            </a:extLst>
          </p:cNvPr>
          <p:cNvSpPr txBox="1"/>
          <p:nvPr/>
        </p:nvSpPr>
        <p:spPr>
          <a:xfrm>
            <a:off x="3984171" y="2151399"/>
            <a:ext cx="20110269" cy="166199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de-DE" sz="4800" b="1" dirty="0">
                <a:solidFill>
                  <a:srgbClr val="5C9BD5"/>
                </a:solidFill>
              </a:rPr>
              <a:t>Qualitätssicherung der Hochschullehre</a:t>
            </a:r>
          </a:p>
          <a:p>
            <a:r>
              <a:rPr lang="de-DE" sz="4800" b="1" dirty="0">
                <a:solidFill>
                  <a:srgbClr val="5C9BD5"/>
                </a:solidFill>
              </a:rPr>
              <a:t>…. am Beispiel der </a:t>
            </a:r>
            <a:r>
              <a:rPr lang="de-DE" sz="4800" b="1" i="1" dirty="0">
                <a:solidFill>
                  <a:srgbClr val="5C9BD5"/>
                </a:solidFill>
              </a:rPr>
              <a:t>Universität Luxemburg</a:t>
            </a:r>
            <a:endParaRPr kumimoji="0" lang="de-DE" sz="4800" b="1" i="1" u="none" strike="noStrike" cap="none" spc="0" normalizeH="0" baseline="0" dirty="0">
              <a:ln>
                <a:noFill/>
              </a:ln>
              <a:solidFill>
                <a:srgbClr val="5C9BD5"/>
              </a:solidFill>
              <a:effectLst/>
              <a:uFillTx/>
              <a:sym typeface="Calibri"/>
            </a:endParaRPr>
          </a:p>
        </p:txBody>
      </p:sp>
      <p:sp>
        <p:nvSpPr>
          <p:cNvPr id="16" name="Body">
            <a:extLst>
              <a:ext uri="{FF2B5EF4-FFF2-40B4-BE49-F238E27FC236}">
                <a16:creationId xmlns:a16="http://schemas.microsoft.com/office/drawing/2014/main" id="{1131AE88-4DF0-4313-B35A-07A7A3406913}"/>
              </a:ext>
            </a:extLst>
          </p:cNvPr>
          <p:cNvSpPr txBox="1">
            <a:spLocks/>
          </p:cNvSpPr>
          <p:nvPr/>
        </p:nvSpPr>
        <p:spPr>
          <a:xfrm>
            <a:off x="3545385" y="6028005"/>
            <a:ext cx="19633592" cy="6336696"/>
          </a:xfrm>
          <a:prstGeom prst="rect">
            <a:avLst/>
          </a:prstGeom>
          <a:solidFill>
            <a:schemeClr val="bg1"/>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r>
              <a:rPr lang="de-DE" sz="4000" dirty="0"/>
              <a:t>Metaevaluation der universitären Lehre</a:t>
            </a:r>
          </a:p>
          <a:p>
            <a:r>
              <a:rPr lang="de-DE" sz="4000" dirty="0"/>
              <a:t>Qualitäts- und Fortschrittskontrolle nach definierten Kriterien und Zielen des Ministeriums und der Universität</a:t>
            </a:r>
          </a:p>
          <a:p>
            <a:r>
              <a:rPr lang="de-DE" sz="4000" dirty="0"/>
              <a:t>Beinhaltet:</a:t>
            </a:r>
          </a:p>
          <a:p>
            <a:pPr lvl="2"/>
            <a:r>
              <a:rPr lang="de-DE" sz="4000" dirty="0"/>
              <a:t>„self-assessment“ einzelner Cluster (Fakultäten) der Universität</a:t>
            </a:r>
          </a:p>
          <a:p>
            <a:pPr lvl="2"/>
            <a:r>
              <a:rPr lang="de-DE" sz="4000" dirty="0"/>
              <a:t>Begutachtung durch Entscheidungsträger und Vertreter der Studierenden innerhalb der Universität</a:t>
            </a:r>
          </a:p>
          <a:p>
            <a:pPr lvl="2"/>
            <a:r>
              <a:rPr lang="de-DE" sz="4000" dirty="0"/>
              <a:t>externe Begutachtung durch das </a:t>
            </a:r>
            <a:r>
              <a:rPr lang="en-US" sz="4000" dirty="0"/>
              <a:t>NVAO (</a:t>
            </a:r>
            <a:r>
              <a:rPr lang="en-GB" sz="4000" noProof="1"/>
              <a:t>Nederlands-Vlaamse Accreditatieorganisatie)</a:t>
            </a:r>
            <a:endParaRPr lang="de-DE" sz="4000" dirty="0"/>
          </a:p>
        </p:txBody>
      </p:sp>
      <p:pic>
        <p:nvPicPr>
          <p:cNvPr id="1026" name="Picture 2" descr="Ranking: Universität Luxemburg schafft Sprung in Top 700">
            <a:extLst>
              <a:ext uri="{FF2B5EF4-FFF2-40B4-BE49-F238E27FC236}">
                <a16:creationId xmlns:a16="http://schemas.microsoft.com/office/drawing/2014/main" id="{C839AF8B-D79A-4D80-8D6E-BDDA1A573B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89828" y="2173170"/>
            <a:ext cx="7781651" cy="29181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863300" y="13195300"/>
            <a:ext cx="304800" cy="304800"/>
          </a:xfrm>
          <a:prstGeom prst="rect">
            <a:avLst/>
          </a:prstGeom>
        </p:spPr>
      </p:pic>
    </p:spTree>
    <p:extLst>
      <p:ext uri="{BB962C8B-B14F-4D97-AF65-F5344CB8AC3E}">
        <p14:creationId xmlns:p14="http://schemas.microsoft.com/office/powerpoint/2010/main" val="1966106514"/>
      </p:ext>
    </p:extLst>
  </p:cSld>
  <p:clrMapOvr>
    <a:masterClrMapping/>
  </p:clrMapOvr>
  <p:transition spd="med" advTm="1756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a:t>Evaluation process</a:t>
            </a:r>
            <a:br>
              <a:rPr lang="en-US" b="0"/>
            </a:br>
            <a:r>
              <a:rPr lang="en-US"/>
              <a:t>Project governance &amp; organisation</a:t>
            </a:r>
            <a:endParaRPr lang="en-US" dirty="0"/>
          </a:p>
        </p:txBody>
      </p:sp>
      <p:sp>
        <p:nvSpPr>
          <p:cNvPr id="23" name="Rounded Rectangle 22"/>
          <p:cNvSpPr/>
          <p:nvPr/>
        </p:nvSpPr>
        <p:spPr>
          <a:xfrm>
            <a:off x="10753372" y="3284614"/>
            <a:ext cx="2877256" cy="1943968"/>
          </a:xfrm>
          <a:prstGeom prst="round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LU" sz="2400">
                <a:solidFill>
                  <a:schemeClr val="bg1"/>
                </a:solidFill>
                <a:latin typeface="Calibri" panose="020F0502020204030204" pitchFamily="34" charset="0"/>
                <a:cs typeface="Calibri" panose="020F0502020204030204" pitchFamily="34" charset="0"/>
              </a:rPr>
              <a:t>Steering Board</a:t>
            </a:r>
          </a:p>
          <a:p>
            <a:pPr algn="ctr"/>
            <a:endParaRPr lang="fr-LU" sz="2400">
              <a:solidFill>
                <a:schemeClr val="bg1"/>
              </a:solidFill>
              <a:latin typeface="Calibri" panose="020F0502020204030204" pitchFamily="34" charset="0"/>
              <a:cs typeface="Calibri" panose="020F0502020204030204" pitchFamily="34" charset="0"/>
            </a:endParaRPr>
          </a:p>
          <a:p>
            <a:pPr algn="ctr"/>
            <a:r>
              <a:rPr lang="fr-LU" sz="2000">
                <a:solidFill>
                  <a:schemeClr val="bg1"/>
                </a:solidFill>
                <a:latin typeface="Calibri" panose="020F0502020204030204" pitchFamily="34" charset="0"/>
                <a:cs typeface="Calibri" panose="020F0502020204030204" pitchFamily="34" charset="0"/>
              </a:rPr>
              <a:t>RT</a:t>
            </a:r>
            <a:br>
              <a:rPr lang="fr-LU" sz="2000">
                <a:solidFill>
                  <a:schemeClr val="bg1"/>
                </a:solidFill>
                <a:latin typeface="Calibri" panose="020F0502020204030204" pitchFamily="34" charset="0"/>
                <a:cs typeface="Calibri" panose="020F0502020204030204" pitchFamily="34" charset="0"/>
              </a:rPr>
            </a:br>
            <a:r>
              <a:rPr lang="fr-LU" sz="2000">
                <a:solidFill>
                  <a:schemeClr val="bg1"/>
                </a:solidFill>
                <a:latin typeface="Calibri" panose="020F0502020204030204" pitchFamily="34" charset="0"/>
                <a:cs typeface="Calibri" panose="020F0502020204030204" pitchFamily="34" charset="0"/>
              </a:rPr>
              <a:t>Deans/Vice-Deans</a:t>
            </a:r>
            <a:br>
              <a:rPr lang="fr-LU" sz="2000">
                <a:solidFill>
                  <a:schemeClr val="bg1"/>
                </a:solidFill>
                <a:latin typeface="Calibri" panose="020F0502020204030204" pitchFamily="34" charset="0"/>
                <a:cs typeface="Calibri" panose="020F0502020204030204" pitchFamily="34" charset="0"/>
              </a:rPr>
            </a:br>
            <a:r>
              <a:rPr lang="fr-LU" sz="2000">
                <a:solidFill>
                  <a:schemeClr val="bg1"/>
                </a:solidFill>
                <a:latin typeface="Calibri" panose="020F0502020204030204" pitchFamily="34" charset="0"/>
                <a:cs typeface="Calibri" panose="020F0502020204030204" pitchFamily="34" charset="0"/>
              </a:rPr>
              <a:t>3 student reps </a:t>
            </a:r>
            <a:endParaRPr lang="en-GB" sz="2000" dirty="0">
              <a:solidFill>
                <a:schemeClr val="bg1"/>
              </a:solidFill>
              <a:latin typeface="Calibri" panose="020F0502020204030204" pitchFamily="34" charset="0"/>
              <a:cs typeface="Calibri" panose="020F0502020204030204" pitchFamily="34" charset="0"/>
            </a:endParaRPr>
          </a:p>
        </p:txBody>
      </p:sp>
      <p:sp>
        <p:nvSpPr>
          <p:cNvPr id="25" name="Rounded Rectangle 24"/>
          <p:cNvSpPr/>
          <p:nvPr/>
        </p:nvSpPr>
        <p:spPr>
          <a:xfrm>
            <a:off x="9930262" y="6047302"/>
            <a:ext cx="4523472" cy="2821984"/>
          </a:xfrm>
          <a:prstGeom prst="round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LU" sz="2400">
                <a:solidFill>
                  <a:schemeClr val="tx1">
                    <a:lumMod val="85000"/>
                    <a:lumOff val="15000"/>
                  </a:schemeClr>
                </a:solidFill>
                <a:latin typeface="Calibri" panose="020F0502020204030204" pitchFamily="34" charset="0"/>
                <a:cs typeface="Calibri" panose="020F0502020204030204" pitchFamily="34" charset="0"/>
              </a:rPr>
              <a:t>Project team</a:t>
            </a:r>
          </a:p>
          <a:p>
            <a:pPr algn="ctr"/>
            <a:endParaRPr lang="fr-LU" sz="2400">
              <a:solidFill>
                <a:schemeClr val="tx1">
                  <a:lumMod val="85000"/>
                  <a:lumOff val="15000"/>
                </a:schemeClr>
              </a:solidFill>
              <a:latin typeface="Calibri" panose="020F0502020204030204" pitchFamily="34" charset="0"/>
              <a:cs typeface="Calibri" panose="020F0502020204030204" pitchFamily="34" charset="0"/>
            </a:endParaRPr>
          </a:p>
          <a:p>
            <a:pPr algn="ctr"/>
            <a:r>
              <a:rPr lang="en-GB" sz="2000">
                <a:solidFill>
                  <a:schemeClr val="tx1">
                    <a:lumMod val="85000"/>
                    <a:lumOff val="15000"/>
                  </a:schemeClr>
                </a:solidFill>
                <a:latin typeface="Calibri" panose="020F0502020204030204" pitchFamily="34" charset="0"/>
                <a:cs typeface="Calibri" panose="020F0502020204030204" pitchFamily="34" charset="0"/>
              </a:rPr>
              <a:t>JLB, ACH, JZU, ABE, DBE</a:t>
            </a:r>
          </a:p>
          <a:p>
            <a:pPr algn="ctr"/>
            <a:r>
              <a:rPr lang="fr-LU" sz="2000">
                <a:solidFill>
                  <a:schemeClr val="tx1">
                    <a:lumMod val="85000"/>
                    <a:lumOff val="15000"/>
                  </a:schemeClr>
                </a:solidFill>
                <a:latin typeface="Calibri" panose="020F0502020204030204" pitchFamily="34" charset="0"/>
                <a:cs typeface="Calibri" panose="020F0502020204030204" pitchFamily="34" charset="0"/>
              </a:rPr>
              <a:t>Faculty QOs, Stats Office</a:t>
            </a:r>
          </a:p>
        </p:txBody>
      </p:sp>
      <p:sp>
        <p:nvSpPr>
          <p:cNvPr id="26" name="Rounded Rectangle 25"/>
          <p:cNvSpPr/>
          <p:nvPr/>
        </p:nvSpPr>
        <p:spPr>
          <a:xfrm>
            <a:off x="6072011" y="9658351"/>
            <a:ext cx="3667478" cy="1267698"/>
          </a:xfrm>
          <a:prstGeom prst="round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LU" sz="2400">
                <a:solidFill>
                  <a:schemeClr val="tx1">
                    <a:lumMod val="75000"/>
                    <a:lumOff val="25000"/>
                  </a:schemeClr>
                </a:solidFill>
                <a:latin typeface="Calibri" panose="020F0502020204030204" pitchFamily="34" charset="0"/>
                <a:cs typeface="Calibri" panose="020F0502020204030204" pitchFamily="34" charset="0"/>
              </a:rPr>
              <a:t>FSTC SP cluster representatives</a:t>
            </a: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7" name="Rounded Rectangle 16"/>
          <p:cNvSpPr/>
          <p:nvPr/>
        </p:nvSpPr>
        <p:spPr>
          <a:xfrm>
            <a:off x="10358261" y="9658351"/>
            <a:ext cx="3667478" cy="1267698"/>
          </a:xfrm>
          <a:prstGeom prst="round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LU" sz="2400">
                <a:solidFill>
                  <a:schemeClr val="tx1">
                    <a:lumMod val="75000"/>
                    <a:lumOff val="25000"/>
                  </a:schemeClr>
                </a:solidFill>
                <a:latin typeface="Calibri" panose="020F0502020204030204" pitchFamily="34" charset="0"/>
                <a:cs typeface="Calibri" panose="020F0502020204030204" pitchFamily="34" charset="0"/>
              </a:rPr>
              <a:t>FDEF SP cluster representatives</a:t>
            </a: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8" name="Rounded Rectangle 17"/>
          <p:cNvSpPr/>
          <p:nvPr/>
        </p:nvSpPr>
        <p:spPr>
          <a:xfrm>
            <a:off x="14644511" y="9658351"/>
            <a:ext cx="3667478" cy="1267698"/>
          </a:xfrm>
          <a:prstGeom prst="round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LU" sz="2400">
                <a:solidFill>
                  <a:schemeClr val="tx1">
                    <a:lumMod val="75000"/>
                    <a:lumOff val="25000"/>
                  </a:schemeClr>
                </a:solidFill>
                <a:latin typeface="Calibri" panose="020F0502020204030204" pitchFamily="34" charset="0"/>
                <a:cs typeface="Calibri" panose="020F0502020204030204" pitchFamily="34" charset="0"/>
              </a:rPr>
              <a:t>FLSHASE SP cluster representatives</a:t>
            </a: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0" name="Rounded Rectangle 19"/>
          <p:cNvSpPr/>
          <p:nvPr/>
        </p:nvSpPr>
        <p:spPr>
          <a:xfrm>
            <a:off x="4721930" y="11349256"/>
            <a:ext cx="14940140" cy="880844"/>
          </a:xfrm>
          <a:prstGeom prst="roundRect">
            <a:avLst/>
          </a:prstGeom>
          <a:solidFill>
            <a:srgbClr val="D6A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LU" sz="2400">
                <a:solidFill>
                  <a:schemeClr val="bg1"/>
                </a:solidFill>
                <a:latin typeface="Calibri" panose="020F0502020204030204" pitchFamily="34" charset="0"/>
                <a:cs typeface="Calibri" panose="020F0502020204030204" pitchFamily="34" charset="0"/>
              </a:rPr>
              <a:t>Study programme clusters (Programme Director, Adjunct Director, Acad. staff rep., student rep., SPA)</a:t>
            </a:r>
            <a:endParaRPr lang="en-GB" sz="2400" dirty="0">
              <a:solidFill>
                <a:schemeClr val="bg1"/>
              </a:solidFill>
              <a:latin typeface="Calibri" panose="020F0502020204030204" pitchFamily="34" charset="0"/>
              <a:cs typeface="Calibri" panose="020F0502020204030204" pitchFamily="34" charset="0"/>
            </a:endParaRPr>
          </a:p>
        </p:txBody>
      </p:sp>
      <p:sp>
        <p:nvSpPr>
          <p:cNvPr id="21" name="Rounded Rectangle 20"/>
          <p:cNvSpPr/>
          <p:nvPr/>
        </p:nvSpPr>
        <p:spPr>
          <a:xfrm>
            <a:off x="4721928" y="12579492"/>
            <a:ext cx="14940140" cy="880844"/>
          </a:xfrm>
          <a:prstGeom prst="roundRect">
            <a:avLst/>
          </a:prstGeom>
          <a:solidFill>
            <a:srgbClr val="967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LU" sz="2400">
                <a:solidFill>
                  <a:schemeClr val="bg1"/>
                </a:solidFill>
                <a:latin typeface="Calibri" panose="020F0502020204030204" pitchFamily="34" charset="0"/>
                <a:cs typeface="Calibri" panose="020F0502020204030204" pitchFamily="34" charset="0"/>
              </a:rPr>
              <a:t>SP Advisory Boards (‘Comités de pilotage’)</a:t>
            </a:r>
            <a:endParaRPr lang="en-GB" sz="2400" dirty="0">
              <a:solidFill>
                <a:schemeClr val="bg1"/>
              </a:solidFill>
              <a:latin typeface="Calibri" panose="020F0502020204030204" pitchFamily="34" charset="0"/>
              <a:cs typeface="Calibri" panose="020F0502020204030204" pitchFamily="34" charset="0"/>
            </a:endParaRPr>
          </a:p>
        </p:txBody>
      </p:sp>
      <p:sp>
        <p:nvSpPr>
          <p:cNvPr id="13" name="Rounded Rectangle 12"/>
          <p:cNvSpPr/>
          <p:nvPr/>
        </p:nvSpPr>
        <p:spPr>
          <a:xfrm>
            <a:off x="15039620" y="6742914"/>
            <a:ext cx="2877256" cy="1430756"/>
          </a:xfrm>
          <a:prstGeom prst="roundRect">
            <a:avLst/>
          </a:prstGeom>
          <a:no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200">
                <a:solidFill>
                  <a:schemeClr val="tx1">
                    <a:lumMod val="85000"/>
                    <a:lumOff val="15000"/>
                  </a:schemeClr>
                </a:solidFill>
                <a:latin typeface="Calibri" panose="020F0502020204030204" pitchFamily="34" charset="0"/>
                <a:cs typeface="Calibri" panose="020F0502020204030204" pitchFamily="34" charset="0"/>
              </a:rPr>
              <a:t>Academic admin cluster</a:t>
            </a:r>
          </a:p>
          <a:p>
            <a:pPr algn="ctr"/>
            <a:r>
              <a:rPr lang="en-GB" sz="2200">
                <a:solidFill>
                  <a:schemeClr val="tx1">
                    <a:lumMod val="85000"/>
                    <a:lumOff val="15000"/>
                  </a:schemeClr>
                </a:solidFill>
                <a:latin typeface="Calibri" panose="020F0502020204030204" pitchFamily="34" charset="0"/>
                <a:cs typeface="Calibri" panose="020F0502020204030204" pitchFamily="34" charset="0"/>
              </a:rPr>
              <a:t>SEVE, HFAs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863300" y="13195300"/>
            <a:ext cx="304800" cy="304800"/>
          </a:xfrm>
          <a:prstGeom prst="rect">
            <a:avLst/>
          </a:prstGeom>
        </p:spPr>
      </p:pic>
    </p:spTree>
    <p:extLst>
      <p:ext uri="{BB962C8B-B14F-4D97-AF65-F5344CB8AC3E}">
        <p14:creationId xmlns:p14="http://schemas.microsoft.com/office/powerpoint/2010/main" val="343627463"/>
      </p:ext>
    </p:extLst>
  </p:cSld>
  <p:clrMapOvr>
    <a:masterClrMapping/>
  </p:clrMapOvr>
  <p:transition spd="med" advTm="1232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dirty="0"/>
              <a:t>Self-assessment process</a:t>
            </a:r>
            <a:br>
              <a:rPr lang="en-US" b="0" dirty="0"/>
            </a:br>
            <a:r>
              <a:rPr lang="en-US" dirty="0"/>
              <a:t>Objectives</a:t>
            </a:r>
          </a:p>
        </p:txBody>
      </p:sp>
      <p:sp>
        <p:nvSpPr>
          <p:cNvPr id="5" name="Text Placeholder 1"/>
          <p:cNvSpPr>
            <a:spLocks noGrp="1"/>
          </p:cNvSpPr>
          <p:nvPr>
            <p:ph type="body" sz="quarter" idx="13"/>
          </p:nvPr>
        </p:nvSpPr>
        <p:spPr>
          <a:xfrm>
            <a:off x="7924800" y="5144639"/>
            <a:ext cx="12579472" cy="1095090"/>
          </a:xfrm>
        </p:spPr>
        <p:txBody>
          <a:bodyPr anchor="ctr"/>
          <a:lstStyle/>
          <a:p>
            <a:pPr marL="3600" lvl="1" indent="0">
              <a:buClr>
                <a:srgbClr val="DA1F28"/>
              </a:buClr>
              <a:buNone/>
            </a:pPr>
            <a:r>
              <a:rPr lang="en-GB" sz="3400" noProof="1">
                <a:solidFill>
                  <a:prstClr val="black">
                    <a:lumMod val="65000"/>
                    <a:lumOff val="35000"/>
                  </a:prstClr>
                </a:solidFill>
                <a:latin typeface="Calibri" panose="020F0502020204030204" pitchFamily="34" charset="0"/>
                <a:cs typeface="Calibri" panose="020F0502020204030204" pitchFamily="34" charset="0"/>
              </a:rPr>
              <a:t>Mainstream and institutionalise educational QM framework</a:t>
            </a:r>
          </a:p>
        </p:txBody>
      </p:sp>
      <p:sp>
        <p:nvSpPr>
          <p:cNvPr id="6" name="Rounded Rectangle 5"/>
          <p:cNvSpPr/>
          <p:nvPr/>
        </p:nvSpPr>
        <p:spPr>
          <a:xfrm>
            <a:off x="3714751" y="5242334"/>
            <a:ext cx="3562350" cy="899696"/>
          </a:xfrm>
          <a:prstGeom prst="round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LU" sz="2800" b="1">
                <a:solidFill>
                  <a:schemeClr val="accent4">
                    <a:lumMod val="50000"/>
                  </a:schemeClr>
                </a:solidFill>
                <a:latin typeface="Calibri" panose="020F0502020204030204" pitchFamily="34" charset="0"/>
                <a:cs typeface="Calibri" panose="020F0502020204030204" pitchFamily="34" charset="0"/>
              </a:rPr>
              <a:t>Institutionalise QM</a:t>
            </a:r>
            <a:endParaRPr lang="en-GB" sz="2800" b="1">
              <a:solidFill>
                <a:schemeClr val="accent4">
                  <a:lumMod val="50000"/>
                </a:schemeClr>
              </a:solidFill>
              <a:latin typeface="Calibri" panose="020F0502020204030204" pitchFamily="34" charset="0"/>
              <a:cs typeface="Calibri" panose="020F0502020204030204" pitchFamily="34" charset="0"/>
            </a:endParaRPr>
          </a:p>
        </p:txBody>
      </p:sp>
      <p:sp>
        <p:nvSpPr>
          <p:cNvPr id="7" name="Rounded Rectangle 6"/>
          <p:cNvSpPr/>
          <p:nvPr/>
        </p:nvSpPr>
        <p:spPr>
          <a:xfrm>
            <a:off x="3714751" y="3583850"/>
            <a:ext cx="3562350" cy="899696"/>
          </a:xfrm>
          <a:prstGeom prst="round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LU" sz="2800" b="1">
                <a:solidFill>
                  <a:schemeClr val="accent4">
                    <a:lumMod val="50000"/>
                  </a:schemeClr>
                </a:solidFill>
                <a:latin typeface="Calibri" panose="020F0502020204030204" pitchFamily="34" charset="0"/>
                <a:cs typeface="Calibri" panose="020F0502020204030204" pitchFamily="34" charset="0"/>
              </a:rPr>
              <a:t>Develop strategy</a:t>
            </a:r>
            <a:endParaRPr lang="en-GB" sz="2800" b="1">
              <a:solidFill>
                <a:schemeClr val="accent4">
                  <a:lumMod val="50000"/>
                </a:schemeClr>
              </a:solidFill>
              <a:latin typeface="Calibri" panose="020F0502020204030204" pitchFamily="34" charset="0"/>
              <a:cs typeface="Calibri" panose="020F0502020204030204" pitchFamily="34" charset="0"/>
            </a:endParaRPr>
          </a:p>
        </p:txBody>
      </p:sp>
      <p:sp>
        <p:nvSpPr>
          <p:cNvPr id="8" name="Text Placeholder 1"/>
          <p:cNvSpPr txBox="1">
            <a:spLocks/>
          </p:cNvSpPr>
          <p:nvPr/>
        </p:nvSpPr>
        <p:spPr>
          <a:xfrm>
            <a:off x="7924800" y="3486153"/>
            <a:ext cx="12579472" cy="1095090"/>
          </a:xfrm>
          <a:prstGeom prst="rect">
            <a:avLst/>
          </a:prstGeom>
        </p:spPr>
        <p:txBody>
          <a:bodyPr vert="horz" lIns="0" tIns="0" rIns="0" bIns="0"/>
          <a:lstStyle>
            <a:lvl1pPr marL="228600" indent="-228600" algn="l" defTabSz="914400" rtl="0" eaLnBrk="1" latinLnBrk="0" hangingPunct="1">
              <a:spcBef>
                <a:spcPts val="2000"/>
              </a:spcBef>
              <a:buClr>
                <a:schemeClr val="accent2"/>
              </a:buClr>
              <a:buSzPct val="100000"/>
              <a:buFont typeface="Wingdings" charset="2"/>
              <a:buChar char="§"/>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 lvl="1" indent="0">
              <a:buClr>
                <a:srgbClr val="DA1F28"/>
              </a:buClr>
              <a:buNone/>
            </a:pPr>
            <a:r>
              <a:rPr lang="fr-LU" sz="3400" noProof="1">
                <a:solidFill>
                  <a:prstClr val="black">
                    <a:lumMod val="65000"/>
                    <a:lumOff val="35000"/>
                  </a:prstClr>
                </a:solidFill>
                <a:latin typeface="Calibri" panose="020F0502020204030204" pitchFamily="34" charset="0"/>
                <a:cs typeface="Calibri" panose="020F0502020204030204" pitchFamily="34" charset="0"/>
              </a:rPr>
              <a:t>Further elaborate, accentuate and clarify the status of the University’s educational strategy and profile</a:t>
            </a:r>
          </a:p>
        </p:txBody>
      </p:sp>
      <p:sp>
        <p:nvSpPr>
          <p:cNvPr id="9" name="Text Placeholder 1"/>
          <p:cNvSpPr txBox="1">
            <a:spLocks/>
          </p:cNvSpPr>
          <p:nvPr/>
        </p:nvSpPr>
        <p:spPr>
          <a:xfrm>
            <a:off x="7924800" y="6790699"/>
            <a:ext cx="12579472" cy="1095090"/>
          </a:xfrm>
          <a:prstGeom prst="rect">
            <a:avLst/>
          </a:prstGeom>
        </p:spPr>
        <p:txBody>
          <a:bodyPr vert="horz" lIns="0" tIns="0" rIns="0" bIns="0"/>
          <a:lstStyle>
            <a:lvl1pPr marL="228600" indent="-228600" algn="l" defTabSz="914400" rtl="0" eaLnBrk="1" latinLnBrk="0" hangingPunct="1">
              <a:spcBef>
                <a:spcPts val="2000"/>
              </a:spcBef>
              <a:buClr>
                <a:schemeClr val="accent2"/>
              </a:buClr>
              <a:buSzPct val="100000"/>
              <a:buFont typeface="Wingdings" charset="2"/>
              <a:buChar char="§"/>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 lvl="1" indent="0">
              <a:buClr>
                <a:srgbClr val="DA1F28"/>
              </a:buClr>
              <a:buNone/>
            </a:pPr>
            <a:r>
              <a:rPr lang="en-GB" sz="3400" noProof="1">
                <a:solidFill>
                  <a:prstClr val="black">
                    <a:lumMod val="65000"/>
                    <a:lumOff val="35000"/>
                  </a:prstClr>
                </a:solidFill>
                <a:latin typeface="Calibri" panose="020F0502020204030204" pitchFamily="34" charset="0"/>
                <a:cs typeface="Calibri" panose="020F0502020204030204" pitchFamily="34" charset="0"/>
              </a:rPr>
              <a:t>Mobilise student participation by including students in all aspects of the evaluation and offering new contexts for engagement</a:t>
            </a:r>
          </a:p>
        </p:txBody>
      </p:sp>
      <p:sp>
        <p:nvSpPr>
          <p:cNvPr id="10" name="Rounded Rectangle 9"/>
          <p:cNvSpPr/>
          <p:nvPr/>
        </p:nvSpPr>
        <p:spPr>
          <a:xfrm>
            <a:off x="3714751" y="6888394"/>
            <a:ext cx="3562350" cy="899696"/>
          </a:xfrm>
          <a:prstGeom prst="round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LU" sz="2800" b="1">
                <a:solidFill>
                  <a:schemeClr val="accent4">
                    <a:lumMod val="50000"/>
                  </a:schemeClr>
                </a:solidFill>
                <a:latin typeface="Calibri" panose="020F0502020204030204" pitchFamily="34" charset="0"/>
                <a:cs typeface="Calibri" panose="020F0502020204030204" pitchFamily="34" charset="0"/>
              </a:rPr>
              <a:t>Empower students</a:t>
            </a:r>
            <a:endParaRPr lang="en-GB" sz="2800" b="1">
              <a:solidFill>
                <a:schemeClr val="accent4">
                  <a:lumMod val="50000"/>
                </a:schemeClr>
              </a:solidFill>
              <a:latin typeface="Calibri" panose="020F0502020204030204" pitchFamily="34" charset="0"/>
              <a:cs typeface="Calibri" panose="020F0502020204030204" pitchFamily="34" charset="0"/>
            </a:endParaRPr>
          </a:p>
        </p:txBody>
      </p:sp>
      <p:sp>
        <p:nvSpPr>
          <p:cNvPr id="11" name="Text Placeholder 1"/>
          <p:cNvSpPr txBox="1">
            <a:spLocks/>
          </p:cNvSpPr>
          <p:nvPr/>
        </p:nvSpPr>
        <p:spPr>
          <a:xfrm>
            <a:off x="7924800" y="8438239"/>
            <a:ext cx="12579472" cy="1095090"/>
          </a:xfrm>
          <a:prstGeom prst="rect">
            <a:avLst/>
          </a:prstGeom>
        </p:spPr>
        <p:txBody>
          <a:bodyPr vert="horz" lIns="0" tIns="0" rIns="0" bIns="0"/>
          <a:lstStyle>
            <a:lvl1pPr marL="228600" indent="-228600" algn="l" defTabSz="914400" rtl="0" eaLnBrk="1" latinLnBrk="0" hangingPunct="1">
              <a:spcBef>
                <a:spcPts val="2000"/>
              </a:spcBef>
              <a:buClr>
                <a:schemeClr val="accent2"/>
              </a:buClr>
              <a:buSzPct val="100000"/>
              <a:buFont typeface="Wingdings" charset="2"/>
              <a:buChar char="§"/>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 lvl="1" indent="0">
              <a:buClr>
                <a:srgbClr val="DA1F28"/>
              </a:buClr>
              <a:buNone/>
            </a:pPr>
            <a:r>
              <a:rPr lang="en-GB" sz="3400" noProof="1">
                <a:solidFill>
                  <a:prstClr val="black">
                    <a:lumMod val="65000"/>
                    <a:lumOff val="35000"/>
                  </a:prstClr>
                </a:solidFill>
                <a:latin typeface="Calibri" panose="020F0502020204030204" pitchFamily="34" charset="0"/>
                <a:cs typeface="Calibri" panose="020F0502020204030204" pitchFamily="34" charset="0"/>
              </a:rPr>
              <a:t>Use self-assessment and peer review as starting points for learning processes at both programme and institutional level</a:t>
            </a:r>
          </a:p>
        </p:txBody>
      </p:sp>
      <p:sp>
        <p:nvSpPr>
          <p:cNvPr id="12" name="Rounded Rectangle 11"/>
          <p:cNvSpPr/>
          <p:nvPr/>
        </p:nvSpPr>
        <p:spPr>
          <a:xfrm>
            <a:off x="3714751" y="8535934"/>
            <a:ext cx="3562350" cy="899696"/>
          </a:xfrm>
          <a:prstGeom prst="round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LU" sz="2800" b="1">
                <a:solidFill>
                  <a:schemeClr val="accent4">
                    <a:lumMod val="50000"/>
                  </a:schemeClr>
                </a:solidFill>
                <a:latin typeface="Calibri" panose="020F0502020204030204" pitchFamily="34" charset="0"/>
                <a:cs typeface="Calibri" panose="020F0502020204030204" pitchFamily="34" charset="0"/>
              </a:rPr>
              <a:t>Initiate &amp; advance learning</a:t>
            </a:r>
            <a:endParaRPr lang="en-GB" sz="2800" b="1">
              <a:solidFill>
                <a:schemeClr val="accent4">
                  <a:lumMod val="50000"/>
                </a:schemeClr>
              </a:solidFill>
              <a:latin typeface="Calibri" panose="020F0502020204030204" pitchFamily="34" charset="0"/>
              <a:cs typeface="Calibri" panose="020F0502020204030204" pitchFamily="34" charset="0"/>
            </a:endParaRPr>
          </a:p>
        </p:txBody>
      </p:sp>
      <p:sp>
        <p:nvSpPr>
          <p:cNvPr id="13" name="Text Placeholder 1"/>
          <p:cNvSpPr txBox="1">
            <a:spLocks/>
          </p:cNvSpPr>
          <p:nvPr/>
        </p:nvSpPr>
        <p:spPr>
          <a:xfrm>
            <a:off x="7924800" y="10085779"/>
            <a:ext cx="12579472" cy="1095090"/>
          </a:xfrm>
          <a:prstGeom prst="rect">
            <a:avLst/>
          </a:prstGeom>
        </p:spPr>
        <p:txBody>
          <a:bodyPr vert="horz" lIns="0" tIns="0" rIns="0" bIns="0"/>
          <a:lstStyle>
            <a:lvl1pPr marL="228600" indent="-228600" algn="l" defTabSz="914400" rtl="0" eaLnBrk="1" latinLnBrk="0" hangingPunct="1">
              <a:spcBef>
                <a:spcPts val="2000"/>
              </a:spcBef>
              <a:buClr>
                <a:schemeClr val="accent2"/>
              </a:buClr>
              <a:buSzPct val="100000"/>
              <a:buFont typeface="Wingdings" charset="2"/>
              <a:buChar char="§"/>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 lvl="1" indent="0">
              <a:buClr>
                <a:srgbClr val="DA1F28"/>
              </a:buClr>
              <a:buNone/>
            </a:pPr>
            <a:r>
              <a:rPr lang="en-GB" sz="3400" noProof="1">
                <a:solidFill>
                  <a:prstClr val="black">
                    <a:lumMod val="65000"/>
                    <a:lumOff val="35000"/>
                  </a:prstClr>
                </a:solidFill>
                <a:latin typeface="Calibri" panose="020F0502020204030204" pitchFamily="34" charset="0"/>
                <a:cs typeface="Calibri" panose="020F0502020204030204" pitchFamily="34" charset="0"/>
              </a:rPr>
              <a:t>Build on cross-level and cross-Faculty exchange to promote institution-wide dialogue on educational development and align initiatives</a:t>
            </a:r>
          </a:p>
        </p:txBody>
      </p:sp>
      <p:sp>
        <p:nvSpPr>
          <p:cNvPr id="14" name="Rounded Rectangle 13"/>
          <p:cNvSpPr/>
          <p:nvPr/>
        </p:nvSpPr>
        <p:spPr>
          <a:xfrm>
            <a:off x="3714751" y="10183474"/>
            <a:ext cx="3562350" cy="899696"/>
          </a:xfrm>
          <a:prstGeom prst="round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LU" sz="2800" b="1">
                <a:solidFill>
                  <a:schemeClr val="accent4">
                    <a:lumMod val="50000"/>
                  </a:schemeClr>
                </a:solidFill>
                <a:latin typeface="Calibri" panose="020F0502020204030204" pitchFamily="34" charset="0"/>
                <a:cs typeface="Calibri" panose="020F0502020204030204" pitchFamily="34" charset="0"/>
              </a:rPr>
              <a:t>Align initiatives</a:t>
            </a:r>
            <a:endParaRPr lang="en-GB" sz="2800" b="1">
              <a:solidFill>
                <a:schemeClr val="accent4">
                  <a:lumMod val="50000"/>
                </a:schemeClr>
              </a:solidFill>
              <a:latin typeface="Calibri" panose="020F0502020204030204" pitchFamily="34" charset="0"/>
              <a:cs typeface="Calibri" panose="020F0502020204030204" pitchFamily="34" charset="0"/>
            </a:endParaRPr>
          </a:p>
        </p:txBody>
      </p:sp>
      <p:sp>
        <p:nvSpPr>
          <p:cNvPr id="15" name="Text Placeholder 1"/>
          <p:cNvSpPr txBox="1">
            <a:spLocks/>
          </p:cNvSpPr>
          <p:nvPr/>
        </p:nvSpPr>
        <p:spPr>
          <a:xfrm>
            <a:off x="7924800" y="11733319"/>
            <a:ext cx="12579472" cy="1095090"/>
          </a:xfrm>
          <a:prstGeom prst="rect">
            <a:avLst/>
          </a:prstGeom>
        </p:spPr>
        <p:txBody>
          <a:bodyPr vert="horz" lIns="0" tIns="0" rIns="0" bIns="0"/>
          <a:lstStyle>
            <a:lvl1pPr marL="228600" indent="-228600" algn="l" defTabSz="914400" rtl="0" eaLnBrk="1" latinLnBrk="0" hangingPunct="1">
              <a:spcBef>
                <a:spcPts val="2000"/>
              </a:spcBef>
              <a:buClr>
                <a:schemeClr val="accent2"/>
              </a:buClr>
              <a:buSzPct val="100000"/>
              <a:buFont typeface="Wingdings" charset="2"/>
              <a:buChar char="§"/>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 lvl="1" indent="0">
              <a:buClr>
                <a:srgbClr val="DA1F28"/>
              </a:buClr>
              <a:buNone/>
            </a:pPr>
            <a:r>
              <a:rPr lang="en-GB" sz="3400" noProof="1">
                <a:solidFill>
                  <a:prstClr val="black">
                    <a:lumMod val="65000"/>
                    <a:lumOff val="35000"/>
                  </a:prstClr>
                </a:solidFill>
                <a:latin typeface="Calibri" panose="020F0502020204030204" pitchFamily="34" charset="0"/>
                <a:cs typeface="Calibri" panose="020F0502020204030204" pitchFamily="34" charset="0"/>
              </a:rPr>
              <a:t>Create the foundation and support for credible recruitment and curriculum innovation in the future</a:t>
            </a:r>
          </a:p>
        </p:txBody>
      </p:sp>
      <p:sp>
        <p:nvSpPr>
          <p:cNvPr id="16" name="Rounded Rectangle 15"/>
          <p:cNvSpPr/>
          <p:nvPr/>
        </p:nvSpPr>
        <p:spPr>
          <a:xfrm>
            <a:off x="3714751" y="11831014"/>
            <a:ext cx="3562350" cy="899696"/>
          </a:xfrm>
          <a:prstGeom prst="round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LU" sz="2800" b="1">
                <a:solidFill>
                  <a:schemeClr val="accent4">
                    <a:lumMod val="50000"/>
                  </a:schemeClr>
                </a:solidFill>
                <a:latin typeface="Calibri" panose="020F0502020204030204" pitchFamily="34" charset="0"/>
                <a:cs typeface="Calibri" panose="020F0502020204030204" pitchFamily="34" charset="0"/>
              </a:rPr>
              <a:t>Boost reputation</a:t>
            </a:r>
            <a:endParaRPr lang="en-GB" sz="2800" b="1">
              <a:solidFill>
                <a:schemeClr val="accent4">
                  <a:lumMod val="50000"/>
                </a:schemeClr>
              </a:solidFill>
              <a:latin typeface="Calibri" panose="020F0502020204030204" pitchFamily="34" charset="0"/>
              <a:cs typeface="Calibri" panose="020F05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863300" y="13195300"/>
            <a:ext cx="304800" cy="304800"/>
          </a:xfrm>
          <a:prstGeom prst="rect">
            <a:avLst/>
          </a:prstGeom>
        </p:spPr>
      </p:pic>
    </p:spTree>
    <p:extLst>
      <p:ext uri="{BB962C8B-B14F-4D97-AF65-F5344CB8AC3E}">
        <p14:creationId xmlns:p14="http://schemas.microsoft.com/office/powerpoint/2010/main" val="3463356941"/>
      </p:ext>
    </p:extLst>
  </p:cSld>
  <p:clrMapOvr>
    <a:masterClrMapping/>
  </p:clrMapOvr>
  <p:transition spd="med" advTm="777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a:t>Evaluation process</a:t>
            </a:r>
            <a:br>
              <a:rPr lang="en-US" b="0"/>
            </a:br>
            <a:r>
              <a:rPr lang="en-US"/>
              <a:t>Project components</a:t>
            </a:r>
            <a:endParaRPr lang="en-US" dirty="0"/>
          </a:p>
        </p:txBody>
      </p:sp>
      <p:sp>
        <p:nvSpPr>
          <p:cNvPr id="23" name="Rounded Rectangle 22"/>
          <p:cNvSpPr/>
          <p:nvPr/>
        </p:nvSpPr>
        <p:spPr>
          <a:xfrm>
            <a:off x="3835398" y="3324229"/>
            <a:ext cx="1791404" cy="1661578"/>
          </a:xfrm>
          <a:prstGeom prst="round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LU" sz="2000">
                <a:solidFill>
                  <a:schemeClr val="bg1"/>
                </a:solidFill>
                <a:latin typeface="Calibri" panose="020F0502020204030204" pitchFamily="34" charset="0"/>
                <a:cs typeface="Calibri" panose="020F0502020204030204" pitchFamily="34" charset="0"/>
              </a:rPr>
              <a:t>Self-assessment</a:t>
            </a:r>
          </a:p>
        </p:txBody>
      </p:sp>
      <p:sp>
        <p:nvSpPr>
          <p:cNvPr id="25" name="Rounded Rectangle 24"/>
          <p:cNvSpPr/>
          <p:nvPr/>
        </p:nvSpPr>
        <p:spPr>
          <a:xfrm>
            <a:off x="3835398" y="6513891"/>
            <a:ext cx="1791404" cy="1661578"/>
          </a:xfrm>
          <a:prstGeom prst="round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LU" sz="2000">
                <a:solidFill>
                  <a:schemeClr val="tx1">
                    <a:lumMod val="85000"/>
                    <a:lumOff val="15000"/>
                  </a:schemeClr>
                </a:solidFill>
                <a:latin typeface="Calibri" panose="020F0502020204030204" pitchFamily="34" charset="0"/>
                <a:cs typeface="Calibri" panose="020F0502020204030204" pitchFamily="34" charset="0"/>
              </a:rPr>
              <a:t>Student &amp; stakeholder feedback</a:t>
            </a:r>
            <a:endParaRPr lang="en-GB" sz="2000"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26" name="Rounded Rectangle 25"/>
          <p:cNvSpPr/>
          <p:nvPr/>
        </p:nvSpPr>
        <p:spPr>
          <a:xfrm>
            <a:off x="3835398" y="9357785"/>
            <a:ext cx="1791404" cy="1661578"/>
          </a:xfrm>
          <a:prstGeom prst="round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LU" sz="2000">
                <a:solidFill>
                  <a:schemeClr val="tx1">
                    <a:lumMod val="75000"/>
                    <a:lumOff val="25000"/>
                  </a:schemeClr>
                </a:solidFill>
                <a:latin typeface="Calibri" panose="020F0502020204030204" pitchFamily="34" charset="0"/>
                <a:cs typeface="Calibri" panose="020F0502020204030204" pitchFamily="34" charset="0"/>
              </a:rPr>
              <a:t>Peer review</a:t>
            </a:r>
            <a:endParaRPr lang="en-GB" sz="20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8" name="Rounded Rectangle 27"/>
          <p:cNvSpPr/>
          <p:nvPr/>
        </p:nvSpPr>
        <p:spPr>
          <a:xfrm>
            <a:off x="3835398" y="11635323"/>
            <a:ext cx="1791404" cy="1661578"/>
          </a:xfrm>
          <a:prstGeom prst="roundRect">
            <a:avLst/>
          </a:prstGeom>
          <a:solidFill>
            <a:srgbClr val="3354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LU" sz="2000">
                <a:solidFill>
                  <a:schemeClr val="bg1"/>
                </a:solidFill>
                <a:latin typeface="Calibri" panose="020F0502020204030204" pitchFamily="34" charset="0"/>
                <a:cs typeface="Calibri" panose="020F0502020204030204" pitchFamily="34" charset="0"/>
              </a:rPr>
              <a:t>Reporting</a:t>
            </a:r>
            <a:endParaRPr lang="en-GB" sz="2000" dirty="0">
              <a:solidFill>
                <a:schemeClr val="bg1"/>
              </a:solidFill>
              <a:latin typeface="Calibri" panose="020F0502020204030204" pitchFamily="34" charset="0"/>
              <a:cs typeface="Calibri" panose="020F0502020204030204" pitchFamily="34" charset="0"/>
            </a:endParaRPr>
          </a:p>
        </p:txBody>
      </p:sp>
      <p:sp>
        <p:nvSpPr>
          <p:cNvPr id="10" name="Text Placeholder 1"/>
          <p:cNvSpPr txBox="1">
            <a:spLocks/>
          </p:cNvSpPr>
          <p:nvPr/>
        </p:nvSpPr>
        <p:spPr>
          <a:xfrm>
            <a:off x="6534150" y="3077799"/>
            <a:ext cx="13868400" cy="2154436"/>
          </a:xfrm>
          <a:prstGeom prst="rect">
            <a:avLst/>
          </a:prstGeom>
        </p:spPr>
        <p:txBody>
          <a:bodyPr vert="horz" lIns="0" tIns="0" rIns="0" bIns="0">
            <a:spAutoFit/>
          </a:bodyPr>
          <a:lstStyle>
            <a:lvl1pPr marL="228600" indent="-228600" algn="l" defTabSz="914400" rtl="0" eaLnBrk="1" latinLnBrk="0" hangingPunct="1">
              <a:spcBef>
                <a:spcPts val="2000"/>
              </a:spcBef>
              <a:buClr>
                <a:schemeClr val="accent2"/>
              </a:buClr>
              <a:buSzPct val="100000"/>
              <a:buFont typeface="Wingdings" charset="2"/>
              <a:buChar char="§"/>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5100" lvl="1" indent="-571500">
              <a:spcBef>
                <a:spcPts val="800"/>
              </a:spcBef>
              <a:buClr>
                <a:srgbClr val="DA1F28"/>
              </a:buClr>
              <a:buFont typeface="Wingdings" panose="05000000000000000000" pitchFamily="2" charset="2"/>
              <a:buChar char="§"/>
            </a:pPr>
            <a:r>
              <a:rPr lang="fr-LU" sz="3000" noProof="1">
                <a:solidFill>
                  <a:prstClr val="black">
                    <a:lumMod val="65000"/>
                    <a:lumOff val="35000"/>
                  </a:prstClr>
                </a:solidFill>
                <a:latin typeface="Calibri" panose="020F0502020204030204" pitchFamily="34" charset="0"/>
                <a:cs typeface="Calibri" panose="020F0502020204030204" pitchFamily="34" charset="0"/>
              </a:rPr>
              <a:t>Self-reflection based on common framework with SP Steering/Advisory Committee</a:t>
            </a:r>
          </a:p>
          <a:p>
            <a:pPr marL="575100" lvl="1" indent="-571500">
              <a:spcBef>
                <a:spcPts val="800"/>
              </a:spcBef>
              <a:buClr>
                <a:srgbClr val="DA1F28"/>
              </a:buClr>
              <a:buFont typeface="Wingdings" panose="05000000000000000000" pitchFamily="2" charset="2"/>
              <a:buChar char="§"/>
            </a:pPr>
            <a:r>
              <a:rPr lang="fr-LU" sz="3000" noProof="1">
                <a:solidFill>
                  <a:prstClr val="black">
                    <a:lumMod val="65000"/>
                    <a:lumOff val="35000"/>
                  </a:prstClr>
                </a:solidFill>
                <a:latin typeface="Calibri" panose="020F0502020204030204" pitchFamily="34" charset="0"/>
                <a:cs typeface="Calibri" panose="020F0502020204030204" pitchFamily="34" charset="0"/>
              </a:rPr>
              <a:t>Study programme data report including basic programme costs</a:t>
            </a:r>
          </a:p>
          <a:p>
            <a:pPr marL="575100" lvl="1" indent="-571500">
              <a:spcBef>
                <a:spcPts val="800"/>
              </a:spcBef>
              <a:buClr>
                <a:srgbClr val="DA1F28"/>
              </a:buClr>
              <a:buFont typeface="Wingdings" panose="05000000000000000000" pitchFamily="2" charset="2"/>
              <a:buChar char="§"/>
            </a:pPr>
            <a:r>
              <a:rPr lang="fr-LU" sz="3000" noProof="1">
                <a:solidFill>
                  <a:prstClr val="black">
                    <a:lumMod val="65000"/>
                    <a:lumOff val="35000"/>
                  </a:prstClr>
                </a:solidFill>
                <a:latin typeface="Calibri" panose="020F0502020204030204" pitchFamily="34" charset="0"/>
                <a:cs typeface="Calibri" panose="020F0502020204030204" pitchFamily="34" charset="0"/>
              </a:rPr>
              <a:t>Self-assessment report template provided by agency</a:t>
            </a:r>
          </a:p>
          <a:p>
            <a:pPr marL="575100" lvl="1" indent="-571500">
              <a:spcBef>
                <a:spcPts val="800"/>
              </a:spcBef>
              <a:buClr>
                <a:srgbClr val="DA1F28"/>
              </a:buClr>
              <a:buFont typeface="Wingdings" panose="05000000000000000000" pitchFamily="2" charset="2"/>
              <a:buChar char="§"/>
            </a:pPr>
            <a:r>
              <a:rPr lang="fr-LU" sz="3000" noProof="1">
                <a:solidFill>
                  <a:prstClr val="black">
                    <a:lumMod val="65000"/>
                    <a:lumOff val="35000"/>
                  </a:prstClr>
                </a:solidFill>
                <a:latin typeface="Calibri" panose="020F0502020204030204" pitchFamily="34" charset="0"/>
                <a:cs typeface="Calibri" panose="020F0502020204030204" pitchFamily="34" charset="0"/>
              </a:rPr>
              <a:t>Cluster workshops</a:t>
            </a:r>
          </a:p>
        </p:txBody>
      </p:sp>
      <p:sp>
        <p:nvSpPr>
          <p:cNvPr id="12" name="Text Placeholder 1"/>
          <p:cNvSpPr txBox="1">
            <a:spLocks/>
          </p:cNvSpPr>
          <p:nvPr/>
        </p:nvSpPr>
        <p:spPr>
          <a:xfrm>
            <a:off x="6534150" y="5703207"/>
            <a:ext cx="13868400" cy="3282950"/>
          </a:xfrm>
          <a:prstGeom prst="rect">
            <a:avLst/>
          </a:prstGeom>
        </p:spPr>
        <p:txBody>
          <a:bodyPr vert="horz" lIns="0" tIns="0" rIns="0" bIns="0">
            <a:spAutoFit/>
          </a:bodyPr>
          <a:lstStyle>
            <a:lvl1pPr marL="228600" indent="-228600" algn="l" defTabSz="914400" rtl="0" eaLnBrk="1" latinLnBrk="0" hangingPunct="1">
              <a:spcBef>
                <a:spcPts val="2000"/>
              </a:spcBef>
              <a:buClr>
                <a:schemeClr val="accent2"/>
              </a:buClr>
              <a:buSzPct val="100000"/>
              <a:buFont typeface="Wingdings" charset="2"/>
              <a:buChar char="§"/>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5100" lvl="1" indent="-571500">
              <a:spcBef>
                <a:spcPts val="800"/>
              </a:spcBef>
              <a:buClr>
                <a:srgbClr val="DA1F28"/>
              </a:buClr>
              <a:buFont typeface="Wingdings" panose="05000000000000000000" pitchFamily="2" charset="2"/>
              <a:buChar char="§"/>
            </a:pPr>
            <a:r>
              <a:rPr lang="fr-LU" sz="3000" noProof="1">
                <a:solidFill>
                  <a:prstClr val="black">
                    <a:lumMod val="65000"/>
                    <a:lumOff val="35000"/>
                  </a:prstClr>
                </a:solidFill>
                <a:latin typeface="Calibri" panose="020F0502020204030204" pitchFamily="34" charset="0"/>
                <a:cs typeface="Calibri" panose="020F0502020204030204" pitchFamily="34" charset="0"/>
              </a:rPr>
              <a:t>Systematic participation of students in evaluation project</a:t>
            </a:r>
          </a:p>
          <a:p>
            <a:pPr marL="575100" lvl="1" indent="-571500">
              <a:spcBef>
                <a:spcPts val="800"/>
              </a:spcBef>
              <a:buClr>
                <a:srgbClr val="DA1F28"/>
              </a:buClr>
              <a:buFont typeface="Wingdings" panose="05000000000000000000" pitchFamily="2" charset="2"/>
              <a:buChar char="§"/>
            </a:pPr>
            <a:r>
              <a:rPr lang="fr-LU" sz="3000" noProof="1">
                <a:solidFill>
                  <a:prstClr val="black">
                    <a:lumMod val="65000"/>
                    <a:lumOff val="35000"/>
                  </a:prstClr>
                </a:solidFill>
                <a:latin typeface="Calibri" panose="020F0502020204030204" pitchFamily="34" charset="0"/>
                <a:cs typeface="Calibri" panose="020F0502020204030204" pitchFamily="34" charset="0"/>
              </a:rPr>
              <a:t>Further development of Study Programme Representatives election system</a:t>
            </a:r>
          </a:p>
          <a:p>
            <a:pPr marL="575100" lvl="1" indent="-571500">
              <a:spcBef>
                <a:spcPts val="800"/>
              </a:spcBef>
              <a:buClr>
                <a:srgbClr val="DA1F28"/>
              </a:buClr>
              <a:buFont typeface="Wingdings" panose="05000000000000000000" pitchFamily="2" charset="2"/>
              <a:buChar char="§"/>
            </a:pPr>
            <a:r>
              <a:rPr lang="fr-LU" sz="3000" noProof="1">
                <a:solidFill>
                  <a:prstClr val="black">
                    <a:lumMod val="65000"/>
                    <a:lumOff val="35000"/>
                  </a:prstClr>
                </a:solidFill>
                <a:latin typeface="Calibri" panose="020F0502020204030204" pitchFamily="34" charset="0"/>
                <a:cs typeface="Calibri" panose="020F0502020204030204" pitchFamily="34" charset="0"/>
              </a:rPr>
              <a:t>New course evaluation framework starting WS 2019/20</a:t>
            </a:r>
          </a:p>
          <a:p>
            <a:pPr marL="575100" lvl="1" indent="-571500">
              <a:spcBef>
                <a:spcPts val="800"/>
              </a:spcBef>
              <a:buClr>
                <a:srgbClr val="DA1F28"/>
              </a:buClr>
              <a:buFont typeface="Wingdings" panose="05000000000000000000" pitchFamily="2" charset="2"/>
              <a:buChar char="§"/>
            </a:pPr>
            <a:r>
              <a:rPr lang="fr-LU" sz="3000" noProof="1">
                <a:solidFill>
                  <a:prstClr val="black">
                    <a:lumMod val="65000"/>
                    <a:lumOff val="35000"/>
                  </a:prstClr>
                </a:solidFill>
                <a:latin typeface="Calibri" panose="020F0502020204030204" pitchFamily="34" charset="0"/>
                <a:cs typeface="Calibri" panose="020F0502020204030204" pitchFamily="34" charset="0"/>
              </a:rPr>
              <a:t>University-wide student satisfaction and commitment survey</a:t>
            </a:r>
          </a:p>
          <a:p>
            <a:pPr marL="575100" lvl="1" indent="-571500">
              <a:spcBef>
                <a:spcPts val="800"/>
              </a:spcBef>
              <a:buClr>
                <a:srgbClr val="DA1F28"/>
              </a:buClr>
              <a:buFont typeface="Wingdings" panose="05000000000000000000" pitchFamily="2" charset="2"/>
              <a:buChar char="§"/>
            </a:pPr>
            <a:r>
              <a:rPr lang="fr-LU" sz="3000" noProof="1">
                <a:solidFill>
                  <a:prstClr val="black">
                    <a:lumMod val="65000"/>
                    <a:lumOff val="35000"/>
                  </a:prstClr>
                </a:solidFill>
                <a:latin typeface="Calibri" panose="020F0502020204030204" pitchFamily="34" charset="0"/>
                <a:cs typeface="Calibri" panose="020F0502020204030204" pitchFamily="34" charset="0"/>
              </a:rPr>
              <a:t>University-wide staff survey</a:t>
            </a:r>
          </a:p>
          <a:p>
            <a:pPr marL="575100" lvl="1" indent="-571500">
              <a:spcBef>
                <a:spcPts val="800"/>
              </a:spcBef>
              <a:buClr>
                <a:srgbClr val="DA1F28"/>
              </a:buClr>
              <a:buFont typeface="Wingdings" panose="05000000000000000000" pitchFamily="2" charset="2"/>
              <a:buChar char="§"/>
            </a:pPr>
            <a:r>
              <a:rPr lang="fr-LU" sz="3000" noProof="1">
                <a:solidFill>
                  <a:prstClr val="black">
                    <a:lumMod val="65000"/>
                    <a:lumOff val="35000"/>
                  </a:prstClr>
                </a:solidFill>
                <a:latin typeface="Calibri" panose="020F0502020204030204" pitchFamily="34" charset="0"/>
                <a:cs typeface="Calibri" panose="020F0502020204030204" pitchFamily="34" charset="0"/>
              </a:rPr>
              <a:t>Further development graduate (employability) survey</a:t>
            </a:r>
          </a:p>
        </p:txBody>
      </p:sp>
      <p:sp>
        <p:nvSpPr>
          <p:cNvPr id="14" name="Text Placeholder 1"/>
          <p:cNvSpPr txBox="1">
            <a:spLocks/>
          </p:cNvSpPr>
          <p:nvPr/>
        </p:nvSpPr>
        <p:spPr>
          <a:xfrm>
            <a:off x="6534150" y="9675611"/>
            <a:ext cx="13868400" cy="1025922"/>
          </a:xfrm>
          <a:prstGeom prst="rect">
            <a:avLst/>
          </a:prstGeom>
        </p:spPr>
        <p:txBody>
          <a:bodyPr vert="horz" lIns="0" tIns="0" rIns="0" bIns="0">
            <a:spAutoFit/>
          </a:bodyPr>
          <a:lstStyle>
            <a:lvl1pPr marL="228600" indent="-228600" algn="l" defTabSz="914400" rtl="0" eaLnBrk="1" latinLnBrk="0" hangingPunct="1">
              <a:spcBef>
                <a:spcPts val="2000"/>
              </a:spcBef>
              <a:buClr>
                <a:schemeClr val="accent2"/>
              </a:buClr>
              <a:buSzPct val="100000"/>
              <a:buFont typeface="Wingdings" charset="2"/>
              <a:buChar char="§"/>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5100" lvl="1" indent="-571500">
              <a:spcBef>
                <a:spcPts val="800"/>
              </a:spcBef>
              <a:buClr>
                <a:srgbClr val="DA1F28"/>
              </a:buClr>
              <a:buFont typeface="Wingdings" panose="05000000000000000000" pitchFamily="2" charset="2"/>
              <a:buChar char="§"/>
            </a:pPr>
            <a:r>
              <a:rPr lang="fr-LU" sz="3000" noProof="1">
                <a:solidFill>
                  <a:prstClr val="black">
                    <a:lumMod val="65000"/>
                    <a:lumOff val="35000"/>
                  </a:prstClr>
                </a:solidFill>
                <a:latin typeface="Calibri" panose="020F0502020204030204" pitchFamily="34" charset="0"/>
                <a:cs typeface="Calibri" panose="020F0502020204030204" pitchFamily="34" charset="0"/>
              </a:rPr>
              <a:t>Preparatory cluster workshops and mock panels (on demand)</a:t>
            </a:r>
          </a:p>
          <a:p>
            <a:pPr marL="575100" lvl="1" indent="-571500">
              <a:spcBef>
                <a:spcPts val="800"/>
              </a:spcBef>
              <a:buClr>
                <a:srgbClr val="DA1F28"/>
              </a:buClr>
              <a:buFont typeface="Wingdings" panose="05000000000000000000" pitchFamily="2" charset="2"/>
              <a:buChar char="§"/>
            </a:pPr>
            <a:r>
              <a:rPr lang="fr-LU" sz="3000" noProof="1">
                <a:solidFill>
                  <a:prstClr val="black">
                    <a:lumMod val="65000"/>
                    <a:lumOff val="35000"/>
                  </a:prstClr>
                </a:solidFill>
                <a:latin typeface="Calibri" panose="020F0502020204030204" pitchFamily="34" charset="0"/>
                <a:cs typeface="Calibri" panose="020F0502020204030204" pitchFamily="34" charset="0"/>
              </a:rPr>
              <a:t>Cluster panel dossier</a:t>
            </a:r>
          </a:p>
        </p:txBody>
      </p:sp>
      <p:sp>
        <p:nvSpPr>
          <p:cNvPr id="15" name="Text Placeholder 1"/>
          <p:cNvSpPr txBox="1">
            <a:spLocks/>
          </p:cNvSpPr>
          <p:nvPr/>
        </p:nvSpPr>
        <p:spPr>
          <a:xfrm>
            <a:off x="6534150" y="11859913"/>
            <a:ext cx="13868400" cy="1212394"/>
          </a:xfrm>
          <a:prstGeom prst="rect">
            <a:avLst/>
          </a:prstGeom>
        </p:spPr>
        <p:txBody>
          <a:bodyPr vert="horz" lIns="0" tIns="0" rIns="0" bIns="0" anchor="ctr"/>
          <a:lstStyle>
            <a:lvl1pPr marL="228600" indent="-228600" algn="l" defTabSz="914400" rtl="0" eaLnBrk="1" latinLnBrk="0" hangingPunct="1">
              <a:spcBef>
                <a:spcPts val="2000"/>
              </a:spcBef>
              <a:buClr>
                <a:schemeClr val="accent2"/>
              </a:buClr>
              <a:buSzPct val="100000"/>
              <a:buFont typeface="Wingdings" charset="2"/>
              <a:buChar char="§"/>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5100" lvl="1" indent="-571500">
              <a:spcBef>
                <a:spcPts val="800"/>
              </a:spcBef>
              <a:buClr>
                <a:srgbClr val="DA1F28"/>
              </a:buClr>
              <a:buFont typeface="Wingdings" panose="05000000000000000000" pitchFamily="2" charset="2"/>
              <a:buChar char="§"/>
            </a:pPr>
            <a:r>
              <a:rPr lang="fr-LU" sz="3000" noProof="1">
                <a:solidFill>
                  <a:prstClr val="black">
                    <a:lumMod val="65000"/>
                    <a:lumOff val="35000"/>
                  </a:prstClr>
                </a:solidFill>
                <a:latin typeface="Calibri" panose="020F0502020204030204" pitchFamily="34" charset="0"/>
                <a:cs typeface="Calibri" panose="020F0502020204030204" pitchFamily="34" charset="0"/>
              </a:rPr>
              <a:t>Responsibility with panels and agency</a:t>
            </a:r>
          </a:p>
        </p:txBody>
      </p:sp>
      <p:cxnSp>
        <p:nvCxnSpPr>
          <p:cNvPr id="3" name="Straight Connector 2"/>
          <p:cNvCxnSpPr/>
          <p:nvPr/>
        </p:nvCxnSpPr>
        <p:spPr>
          <a:xfrm>
            <a:off x="3835398" y="5448300"/>
            <a:ext cx="17062452" cy="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835398" y="9124950"/>
            <a:ext cx="17062452" cy="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835398" y="11296650"/>
            <a:ext cx="17062452" cy="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 name="Bogen 1">
            <a:extLst>
              <a:ext uri="{FF2B5EF4-FFF2-40B4-BE49-F238E27FC236}">
                <a16:creationId xmlns:a16="http://schemas.microsoft.com/office/drawing/2014/main" id="{3AF4659A-DF04-428B-A5EA-9C3D8C7D51BF}"/>
              </a:ext>
            </a:extLst>
          </p:cNvPr>
          <p:cNvSpPr/>
          <p:nvPr/>
        </p:nvSpPr>
        <p:spPr>
          <a:xfrm>
            <a:off x="1329264" y="4027713"/>
            <a:ext cx="4984450" cy="6202119"/>
          </a:xfrm>
          <a:prstGeom prst="arc">
            <a:avLst>
              <a:gd name="adj1" fmla="val 5378797"/>
              <a:gd name="adj2" fmla="val 16212125"/>
            </a:avLst>
          </a:prstGeom>
          <a:ln w="12700">
            <a:headEnd type="triangle" w="med" len="med"/>
            <a:tailEnd type="none" w="med" len="med"/>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16" name="Bogen 15">
            <a:extLst>
              <a:ext uri="{FF2B5EF4-FFF2-40B4-BE49-F238E27FC236}">
                <a16:creationId xmlns:a16="http://schemas.microsoft.com/office/drawing/2014/main" id="{DD0539ED-13EF-446F-9693-2BF9DE6E0417}"/>
              </a:ext>
            </a:extLst>
          </p:cNvPr>
          <p:cNvSpPr/>
          <p:nvPr/>
        </p:nvSpPr>
        <p:spPr>
          <a:xfrm>
            <a:off x="1481664" y="7264421"/>
            <a:ext cx="4690536" cy="3242696"/>
          </a:xfrm>
          <a:prstGeom prst="arc">
            <a:avLst>
              <a:gd name="adj1" fmla="val 5378797"/>
              <a:gd name="adj2" fmla="val 16212125"/>
            </a:avLst>
          </a:prstGeom>
          <a:ln w="12700">
            <a:headEnd type="triangle" w="med" len="med"/>
            <a:tailEnd type="none" w="med" len="med"/>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19" name="Bogen 18">
            <a:extLst>
              <a:ext uri="{FF2B5EF4-FFF2-40B4-BE49-F238E27FC236}">
                <a16:creationId xmlns:a16="http://schemas.microsoft.com/office/drawing/2014/main" id="{2D46CD7D-0A87-4409-B1F7-CAF84555897A}"/>
              </a:ext>
            </a:extLst>
          </p:cNvPr>
          <p:cNvSpPr/>
          <p:nvPr/>
        </p:nvSpPr>
        <p:spPr>
          <a:xfrm>
            <a:off x="1476220" y="10645910"/>
            <a:ext cx="4695979" cy="1862531"/>
          </a:xfrm>
          <a:prstGeom prst="arc">
            <a:avLst>
              <a:gd name="adj1" fmla="val 5378797"/>
              <a:gd name="adj2" fmla="val 16212125"/>
            </a:avLst>
          </a:prstGeom>
          <a:ln w="12700">
            <a:headEnd type="triangle" w="med" len="med"/>
            <a:tailEnd type="none" w="med" len="med"/>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863300" y="13195300"/>
            <a:ext cx="304800" cy="304800"/>
          </a:xfrm>
          <a:prstGeom prst="rect">
            <a:avLst/>
          </a:prstGeom>
        </p:spPr>
      </p:pic>
    </p:spTree>
    <p:extLst>
      <p:ext uri="{BB962C8B-B14F-4D97-AF65-F5344CB8AC3E}">
        <p14:creationId xmlns:p14="http://schemas.microsoft.com/office/powerpoint/2010/main" val="3987797373"/>
      </p:ext>
    </p:extLst>
  </p:cSld>
  <p:clrMapOvr>
    <a:masterClrMapping/>
  </p:clrMapOvr>
  <p:transition spd="med" advTm="1144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a:t>Steering Committee</a:t>
            </a:r>
            <a:br>
              <a:rPr lang="en-US" b="0"/>
            </a:br>
            <a:r>
              <a:rPr lang="en-US"/>
              <a:t>Mission and role</a:t>
            </a:r>
            <a:endParaRPr lang="en-US" dirty="0"/>
          </a:p>
        </p:txBody>
      </p:sp>
      <p:sp>
        <p:nvSpPr>
          <p:cNvPr id="6" name="Rechteck 5">
            <a:extLst>
              <a:ext uri="{FF2B5EF4-FFF2-40B4-BE49-F238E27FC236}">
                <a16:creationId xmlns:a16="http://schemas.microsoft.com/office/drawing/2014/main" id="{2C8BD2FE-BC83-4415-8B1A-61B79200C9F9}"/>
              </a:ext>
            </a:extLst>
          </p:cNvPr>
          <p:cNvSpPr/>
          <p:nvPr/>
        </p:nvSpPr>
        <p:spPr>
          <a:xfrm>
            <a:off x="1329265" y="4026266"/>
            <a:ext cx="15942736" cy="8710077"/>
          </a:xfrm>
          <a:prstGeom prst="rect">
            <a:avLst/>
          </a:prstGeom>
        </p:spPr>
        <p:txBody>
          <a:bodyPr wrap="square">
            <a:spAutoFit/>
          </a:bodyPr>
          <a:lstStyle/>
          <a:p>
            <a:pPr marL="575100" lvl="1" indent="-571500">
              <a:spcAft>
                <a:spcPts val="2400"/>
              </a:spcAft>
              <a:buClr>
                <a:srgbClr val="DA1F28"/>
              </a:buClr>
              <a:buFont typeface="Wingdings" panose="05000000000000000000" pitchFamily="2" charset="2"/>
              <a:buChar char="§"/>
            </a:pPr>
            <a:r>
              <a:rPr lang="en-US" sz="4000" noProof="1">
                <a:solidFill>
                  <a:prstClr val="black">
                    <a:lumMod val="65000"/>
                    <a:lumOff val="35000"/>
                  </a:prstClr>
                </a:solidFill>
                <a:latin typeface="Calibri" panose="020F0502020204030204" pitchFamily="34" charset="0"/>
                <a:cs typeface="Calibri" panose="020F0502020204030204" pitchFamily="34" charset="0"/>
              </a:rPr>
              <a:t>Definition of a </a:t>
            </a:r>
            <a:r>
              <a:rPr lang="en-US" sz="4000" b="1" noProof="1">
                <a:solidFill>
                  <a:prstClr val="black">
                    <a:lumMod val="65000"/>
                    <a:lumOff val="35000"/>
                  </a:prstClr>
                </a:solidFill>
                <a:latin typeface="Calibri" panose="020F0502020204030204" pitchFamily="34" charset="0"/>
                <a:cs typeface="Calibri" panose="020F0502020204030204" pitchFamily="34" charset="0"/>
              </a:rPr>
              <a:t>common internal strategy </a:t>
            </a:r>
            <a:r>
              <a:rPr lang="en-US" sz="4000" noProof="1">
                <a:solidFill>
                  <a:prstClr val="black">
                    <a:lumMod val="65000"/>
                    <a:lumOff val="35000"/>
                  </a:prstClr>
                </a:solidFill>
                <a:latin typeface="Calibri" panose="020F0502020204030204" pitchFamily="34" charset="0"/>
                <a:cs typeface="Calibri" panose="020F0502020204030204" pitchFamily="34" charset="0"/>
              </a:rPr>
              <a:t>for the evaluation</a:t>
            </a:r>
          </a:p>
          <a:p>
            <a:pPr marL="575100" lvl="1" indent="-571500">
              <a:spcAft>
                <a:spcPts val="2400"/>
              </a:spcAft>
              <a:buClr>
                <a:srgbClr val="DA1F28"/>
              </a:buClr>
              <a:buFont typeface="Wingdings" panose="05000000000000000000" pitchFamily="2" charset="2"/>
              <a:buChar char="§"/>
            </a:pPr>
            <a:r>
              <a:rPr lang="en-US" sz="4000" b="1" noProof="1">
                <a:solidFill>
                  <a:prstClr val="black">
                    <a:lumMod val="65000"/>
                    <a:lumOff val="35000"/>
                  </a:prstClr>
                </a:solidFill>
                <a:latin typeface="Calibri" panose="020F0502020204030204" pitchFamily="34" charset="0"/>
                <a:cs typeface="Calibri" panose="020F0502020204030204" pitchFamily="34" charset="0"/>
              </a:rPr>
              <a:t>Evaluation as an opportunity</a:t>
            </a:r>
            <a:r>
              <a:rPr lang="en-US" sz="4000" noProof="1">
                <a:solidFill>
                  <a:prstClr val="black">
                    <a:lumMod val="65000"/>
                    <a:lumOff val="35000"/>
                  </a:prstClr>
                </a:solidFill>
                <a:latin typeface="Calibri" panose="020F0502020204030204" pitchFamily="34" charset="0"/>
                <a:cs typeface="Calibri" panose="020F0502020204030204" pitchFamily="34" charset="0"/>
              </a:rPr>
              <a:t>: objectives for follow-up/post-evaluation phase</a:t>
            </a:r>
          </a:p>
          <a:p>
            <a:pPr marL="575100" lvl="1" indent="-571500">
              <a:spcAft>
                <a:spcPts val="2400"/>
              </a:spcAft>
              <a:buClr>
                <a:srgbClr val="DA1F28"/>
              </a:buClr>
              <a:buFont typeface="Wingdings" panose="05000000000000000000" pitchFamily="2" charset="2"/>
              <a:buChar char="§"/>
            </a:pPr>
            <a:r>
              <a:rPr lang="en-US" sz="4000" b="1" noProof="1">
                <a:solidFill>
                  <a:prstClr val="black">
                    <a:lumMod val="65000"/>
                    <a:lumOff val="35000"/>
                  </a:prstClr>
                </a:solidFill>
                <a:latin typeface="Calibri" panose="020F0502020204030204" pitchFamily="34" charset="0"/>
                <a:cs typeface="Calibri" panose="020F0502020204030204" pitchFamily="34" charset="0"/>
              </a:rPr>
              <a:t>SWOT</a:t>
            </a:r>
            <a:r>
              <a:rPr lang="en-US" sz="4000" noProof="1">
                <a:solidFill>
                  <a:prstClr val="black">
                    <a:lumMod val="65000"/>
                    <a:lumOff val="35000"/>
                  </a:prstClr>
                </a:solidFill>
                <a:latin typeface="Calibri" panose="020F0502020204030204" pitchFamily="34" charset="0"/>
                <a:cs typeface="Calibri" panose="020F0502020204030204" pitchFamily="34" charset="0"/>
              </a:rPr>
              <a:t> at University and Faculty level</a:t>
            </a:r>
          </a:p>
          <a:p>
            <a:pPr marL="575100" lvl="1" indent="-571500">
              <a:spcAft>
                <a:spcPts val="2400"/>
              </a:spcAft>
              <a:buClr>
                <a:srgbClr val="DA1F28"/>
              </a:buClr>
              <a:buFont typeface="Wingdings" panose="05000000000000000000" pitchFamily="2" charset="2"/>
              <a:buChar char="§"/>
            </a:pPr>
            <a:r>
              <a:rPr lang="en-US" sz="4000" b="1" noProof="1">
                <a:solidFill>
                  <a:prstClr val="black">
                    <a:lumMod val="65000"/>
                    <a:lumOff val="35000"/>
                  </a:prstClr>
                </a:solidFill>
                <a:latin typeface="Calibri" panose="020F0502020204030204" pitchFamily="34" charset="0"/>
                <a:cs typeface="Calibri" panose="020F0502020204030204" pitchFamily="34" charset="0"/>
              </a:rPr>
              <a:t>Educational objectives </a:t>
            </a:r>
            <a:r>
              <a:rPr lang="en-US" sz="4000" noProof="1">
                <a:solidFill>
                  <a:prstClr val="black">
                    <a:lumMod val="65000"/>
                    <a:lumOff val="35000"/>
                  </a:prstClr>
                </a:solidFill>
                <a:latin typeface="Calibri" panose="020F0502020204030204" pitchFamily="34" charset="0"/>
                <a:cs typeface="Calibri" panose="020F0502020204030204" pitchFamily="34" charset="0"/>
              </a:rPr>
              <a:t>at University and Faculty level</a:t>
            </a:r>
          </a:p>
          <a:p>
            <a:pPr marL="575100" lvl="1" indent="-571500">
              <a:spcAft>
                <a:spcPts val="2400"/>
              </a:spcAft>
              <a:buClr>
                <a:srgbClr val="DA1F28"/>
              </a:buClr>
              <a:buFont typeface="Wingdings" panose="05000000000000000000" pitchFamily="2" charset="2"/>
              <a:buChar char="§"/>
            </a:pPr>
            <a:r>
              <a:rPr lang="en-US" sz="4000" noProof="1">
                <a:solidFill>
                  <a:prstClr val="black">
                    <a:lumMod val="65000"/>
                    <a:lumOff val="35000"/>
                  </a:prstClr>
                </a:solidFill>
                <a:latin typeface="Calibri" panose="020F0502020204030204" pitchFamily="34" charset="0"/>
                <a:cs typeface="Calibri" panose="020F0502020204030204" pitchFamily="34" charset="0"/>
              </a:rPr>
              <a:t>Priorities for Faculty and institutional </a:t>
            </a:r>
            <a:r>
              <a:rPr lang="en-US" sz="4000" b="1" noProof="1">
                <a:solidFill>
                  <a:prstClr val="black">
                    <a:lumMod val="65000"/>
                    <a:lumOff val="35000"/>
                  </a:prstClr>
                </a:solidFill>
                <a:latin typeface="Calibri" panose="020F0502020204030204" pitchFamily="34" charset="0"/>
                <a:cs typeface="Calibri" panose="020F0502020204030204" pitchFamily="34" charset="0"/>
              </a:rPr>
              <a:t>self-assessment</a:t>
            </a:r>
            <a:r>
              <a:rPr lang="en-US" sz="4000" noProof="1">
                <a:solidFill>
                  <a:prstClr val="black">
                    <a:lumMod val="65000"/>
                    <a:lumOff val="35000"/>
                  </a:prstClr>
                </a:solidFill>
                <a:latin typeface="Calibri" panose="020F0502020204030204" pitchFamily="34" charset="0"/>
                <a:cs typeface="Calibri" panose="020F0502020204030204" pitchFamily="34" charset="0"/>
              </a:rPr>
              <a:t> report</a:t>
            </a:r>
          </a:p>
          <a:p>
            <a:pPr marL="575100" lvl="1" indent="-571500">
              <a:spcAft>
                <a:spcPts val="2400"/>
              </a:spcAft>
              <a:buClr>
                <a:srgbClr val="DA1F28"/>
              </a:buClr>
              <a:buFont typeface="Wingdings" panose="05000000000000000000" pitchFamily="2" charset="2"/>
              <a:buChar char="§"/>
            </a:pPr>
            <a:r>
              <a:rPr lang="en-US" sz="4000" b="1" noProof="1">
                <a:solidFill>
                  <a:prstClr val="black">
                    <a:lumMod val="65000"/>
                    <a:lumOff val="35000"/>
                  </a:prstClr>
                </a:solidFill>
                <a:latin typeface="Calibri" panose="020F0502020204030204" pitchFamily="34" charset="0"/>
                <a:cs typeface="Calibri" panose="020F0502020204030204" pitchFamily="34" charset="0"/>
              </a:rPr>
              <a:t>Validation of internal process </a:t>
            </a:r>
            <a:r>
              <a:rPr lang="en-US" sz="4000" noProof="1">
                <a:solidFill>
                  <a:prstClr val="black">
                    <a:lumMod val="65000"/>
                    <a:lumOff val="35000"/>
                  </a:prstClr>
                </a:solidFill>
                <a:latin typeface="Calibri" panose="020F0502020204030204" pitchFamily="34" charset="0"/>
                <a:cs typeface="Calibri" panose="020F0502020204030204" pitchFamily="34" charset="0"/>
              </a:rPr>
              <a:t>and timelines</a:t>
            </a:r>
          </a:p>
          <a:p>
            <a:pPr marL="575100" lvl="1" indent="-571500">
              <a:spcAft>
                <a:spcPts val="2400"/>
              </a:spcAft>
              <a:buClr>
                <a:srgbClr val="DA1F28"/>
              </a:buClr>
              <a:buFont typeface="Wingdings" panose="05000000000000000000" pitchFamily="2" charset="2"/>
              <a:buChar char="§"/>
            </a:pPr>
            <a:r>
              <a:rPr lang="en-US" sz="4000" b="1" noProof="1">
                <a:solidFill>
                  <a:prstClr val="black">
                    <a:lumMod val="65000"/>
                    <a:lumOff val="35000"/>
                  </a:prstClr>
                </a:solidFill>
                <a:latin typeface="Calibri" panose="020F0502020204030204" pitchFamily="34" charset="0"/>
                <a:cs typeface="Calibri" panose="020F0502020204030204" pitchFamily="34" charset="0"/>
              </a:rPr>
              <a:t>Contribution</a:t>
            </a:r>
            <a:r>
              <a:rPr lang="en-US" sz="4000" noProof="1">
                <a:solidFill>
                  <a:prstClr val="black">
                    <a:lumMod val="65000"/>
                    <a:lumOff val="35000"/>
                  </a:prstClr>
                </a:solidFill>
                <a:latin typeface="Calibri" panose="020F0502020204030204" pitchFamily="34" charset="0"/>
                <a:cs typeface="Calibri" panose="020F0502020204030204" pitchFamily="34" charset="0"/>
              </a:rPr>
              <a:t> to </a:t>
            </a:r>
            <a:r>
              <a:rPr lang="en-US" sz="4000" b="1" noProof="1">
                <a:solidFill>
                  <a:prstClr val="black">
                    <a:lumMod val="65000"/>
                    <a:lumOff val="35000"/>
                  </a:prstClr>
                </a:solidFill>
                <a:latin typeface="Calibri" panose="020F0502020204030204" pitchFamily="34" charset="0"/>
                <a:cs typeface="Calibri" panose="020F0502020204030204" pitchFamily="34" charset="0"/>
              </a:rPr>
              <a:t>self-assessment</a:t>
            </a:r>
            <a:r>
              <a:rPr lang="en-US" sz="4000" noProof="1">
                <a:solidFill>
                  <a:prstClr val="black">
                    <a:lumMod val="65000"/>
                    <a:lumOff val="35000"/>
                  </a:prstClr>
                </a:solidFill>
                <a:latin typeface="Calibri" panose="020F0502020204030204" pitchFamily="34" charset="0"/>
                <a:cs typeface="Calibri" panose="020F0502020204030204" pitchFamily="34" charset="0"/>
              </a:rPr>
              <a:t> at institutional level</a:t>
            </a:r>
          </a:p>
          <a:p>
            <a:pPr marL="575100" lvl="1" indent="-571500">
              <a:spcAft>
                <a:spcPts val="2400"/>
              </a:spcAft>
              <a:buClr>
                <a:srgbClr val="DA1F28"/>
              </a:buClr>
              <a:buFont typeface="Wingdings" panose="05000000000000000000" pitchFamily="2" charset="2"/>
              <a:buChar char="§"/>
            </a:pPr>
            <a:r>
              <a:rPr lang="en-US" sz="4000" b="1" noProof="1">
                <a:solidFill>
                  <a:srgbClr val="FF0000"/>
                </a:solidFill>
                <a:latin typeface="Calibri" panose="020F0502020204030204" pitchFamily="34" charset="0"/>
                <a:cs typeface="Calibri" panose="020F0502020204030204" pitchFamily="34" charset="0"/>
              </a:rPr>
              <a:t>Validation of reports to be submitted to NVAO</a:t>
            </a:r>
          </a:p>
          <a:p>
            <a:pPr marL="575100" lvl="1" indent="-571500">
              <a:spcAft>
                <a:spcPts val="2400"/>
              </a:spcAft>
              <a:buClr>
                <a:srgbClr val="DA1F28"/>
              </a:buClr>
              <a:buFont typeface="Wingdings" panose="05000000000000000000" pitchFamily="2" charset="2"/>
              <a:buChar char="§"/>
            </a:pPr>
            <a:endParaRPr lang="en-GB" sz="4000" b="1" noProof="1">
              <a:solidFill>
                <a:prstClr val="black">
                  <a:lumMod val="65000"/>
                  <a:lumOff val="35000"/>
                </a:prstClr>
              </a:solidFill>
              <a:latin typeface="Calibri" panose="020F0502020204030204" pitchFamily="34" charset="0"/>
              <a:cs typeface="Calibri" panose="020F0502020204030204" pitchFamily="34" charset="0"/>
            </a:endParaRPr>
          </a:p>
        </p:txBody>
      </p:sp>
      <p:pic>
        <p:nvPicPr>
          <p:cNvPr id="1026" name="Picture 2" descr="Using SWOT Analysis to Plan an Uncertain Future and Increase Organizational  Effectiveness | News &amp; Insights">
            <a:extLst>
              <a:ext uri="{FF2B5EF4-FFF2-40B4-BE49-F238E27FC236}">
                <a16:creationId xmlns:a16="http://schemas.microsoft.com/office/drawing/2014/main" id="{86B5B18E-4424-4F65-9B47-A7FE0E0D67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7495" y="5424383"/>
            <a:ext cx="5592861" cy="459036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863300" y="13195300"/>
            <a:ext cx="304800" cy="304800"/>
          </a:xfrm>
          <a:prstGeom prst="rect">
            <a:avLst/>
          </a:prstGeom>
        </p:spPr>
      </p:pic>
    </p:spTree>
    <p:extLst>
      <p:ext uri="{BB962C8B-B14F-4D97-AF65-F5344CB8AC3E}">
        <p14:creationId xmlns:p14="http://schemas.microsoft.com/office/powerpoint/2010/main" val="501745187"/>
      </p:ext>
    </p:extLst>
  </p:cSld>
  <p:clrMapOvr>
    <a:masterClrMapping/>
  </p:clrMapOvr>
  <p:transition spd="med" advTm="788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dirty="0"/>
              <a:t>Evaluation process</a:t>
            </a:r>
            <a:br>
              <a:rPr lang="en-US" b="0" dirty="0"/>
            </a:br>
            <a:r>
              <a:rPr lang="en-US" dirty="0"/>
              <a:t>NVAO’s Appreciative Approach</a:t>
            </a:r>
          </a:p>
        </p:txBody>
      </p:sp>
      <p:sp>
        <p:nvSpPr>
          <p:cNvPr id="2" name="Rechteck 1">
            <a:extLst>
              <a:ext uri="{FF2B5EF4-FFF2-40B4-BE49-F238E27FC236}">
                <a16:creationId xmlns:a16="http://schemas.microsoft.com/office/drawing/2014/main" id="{148B9E64-351C-46DD-99A5-9AF88F812070}"/>
              </a:ext>
            </a:extLst>
          </p:cNvPr>
          <p:cNvSpPr/>
          <p:nvPr/>
        </p:nvSpPr>
        <p:spPr>
          <a:xfrm>
            <a:off x="2152650" y="3284957"/>
            <a:ext cx="8953500" cy="10064294"/>
          </a:xfrm>
          <a:prstGeom prst="rect">
            <a:avLst/>
          </a:prstGeom>
        </p:spPr>
        <p:txBody>
          <a:bodyPr wrap="square">
            <a:spAutoFit/>
          </a:bodyPr>
          <a:lstStyle/>
          <a:p>
            <a:pPr marL="3600" lvl="1" indent="0">
              <a:buClr>
                <a:srgbClr val="DA1F28"/>
              </a:buClr>
            </a:pPr>
            <a:r>
              <a:rPr lang="en-GB" b="1" noProof="1">
                <a:solidFill>
                  <a:prstClr val="black">
                    <a:lumMod val="65000"/>
                    <a:lumOff val="35000"/>
                  </a:prstClr>
                </a:solidFill>
                <a:latin typeface="Calibri" panose="020F0502020204030204" pitchFamily="34" charset="0"/>
                <a:cs typeface="Calibri" panose="020F0502020204030204" pitchFamily="34" charset="0"/>
              </a:rPr>
              <a:t>NVAO</a:t>
            </a:r>
          </a:p>
          <a:p>
            <a:pPr marL="575100" lvl="1" indent="-571500">
              <a:buClr>
                <a:srgbClr val="DA1F28"/>
              </a:buClr>
              <a:buFont typeface="Wingdings" panose="05000000000000000000" pitchFamily="2" charset="2"/>
              <a:buChar char="§"/>
            </a:pPr>
            <a:r>
              <a:rPr lang="en-GB" noProof="1">
                <a:solidFill>
                  <a:prstClr val="black">
                    <a:lumMod val="65000"/>
                    <a:lumOff val="35000"/>
                  </a:prstClr>
                </a:solidFill>
                <a:latin typeface="Calibri" panose="020F0502020204030204" pitchFamily="34" charset="0"/>
                <a:cs typeface="Calibri" panose="020F0502020204030204" pitchFamily="34" charset="0"/>
              </a:rPr>
              <a:t>Nederlands-Vlaamse Accreditatieorganisatie (Accreditation Organisation of the Netherlands and Flanders)</a:t>
            </a:r>
          </a:p>
          <a:p>
            <a:pPr marL="575100" lvl="1" indent="-571500">
              <a:buClr>
                <a:srgbClr val="DA1F28"/>
              </a:buClr>
              <a:buFont typeface="Wingdings" panose="05000000000000000000" pitchFamily="2" charset="2"/>
              <a:buChar char="§"/>
            </a:pPr>
            <a:r>
              <a:rPr lang="en-GB" noProof="1">
                <a:solidFill>
                  <a:prstClr val="black">
                    <a:lumMod val="65000"/>
                    <a:lumOff val="35000"/>
                  </a:prstClr>
                </a:solidFill>
                <a:latin typeface="Calibri" panose="020F0502020204030204" pitchFamily="34" charset="0"/>
                <a:cs typeface="Calibri" panose="020F0502020204030204" pitchFamily="34" charset="0"/>
              </a:rPr>
              <a:t>Responsible for </a:t>
            </a:r>
            <a:r>
              <a:rPr lang="en-GB" b="1" noProof="1">
                <a:solidFill>
                  <a:prstClr val="black">
                    <a:lumMod val="65000"/>
                    <a:lumOff val="35000"/>
                  </a:prstClr>
                </a:solidFill>
                <a:latin typeface="Calibri" panose="020F0502020204030204" pitchFamily="34" charset="0"/>
                <a:cs typeface="Calibri" panose="020F0502020204030204" pitchFamily="34" charset="0"/>
              </a:rPr>
              <a:t>accreditation of higher education institutions </a:t>
            </a:r>
            <a:r>
              <a:rPr lang="en-GB" noProof="1">
                <a:solidFill>
                  <a:prstClr val="black">
                    <a:lumMod val="65000"/>
                    <a:lumOff val="35000"/>
                  </a:prstClr>
                </a:solidFill>
                <a:latin typeface="Calibri" panose="020F0502020204030204" pitchFamily="34" charset="0"/>
                <a:cs typeface="Calibri" panose="020F0502020204030204" pitchFamily="34" charset="0"/>
              </a:rPr>
              <a:t>in the Netherlands and the Flemish part of Belgium</a:t>
            </a:r>
          </a:p>
          <a:p>
            <a:pPr marL="575100" lvl="1" indent="-571500">
              <a:buClr>
                <a:srgbClr val="DA1F28"/>
              </a:buClr>
              <a:buFont typeface="Wingdings" panose="05000000000000000000" pitchFamily="2" charset="2"/>
              <a:buChar char="§"/>
            </a:pPr>
            <a:r>
              <a:rPr lang="en-GB" noProof="1">
                <a:solidFill>
                  <a:prstClr val="black">
                    <a:lumMod val="65000"/>
                    <a:lumOff val="35000"/>
                  </a:prstClr>
                </a:solidFill>
                <a:latin typeface="Calibri" panose="020F0502020204030204" pitchFamily="34" charset="0"/>
                <a:cs typeface="Calibri" panose="020F0502020204030204" pitchFamily="34" charset="0"/>
              </a:rPr>
              <a:t>Processes ca. </a:t>
            </a:r>
            <a:r>
              <a:rPr lang="en-GB" b="1" noProof="1">
                <a:solidFill>
                  <a:prstClr val="black">
                    <a:lumMod val="65000"/>
                    <a:lumOff val="35000"/>
                  </a:prstClr>
                </a:solidFill>
                <a:latin typeface="Calibri" panose="020F0502020204030204" pitchFamily="34" charset="0"/>
                <a:cs typeface="Calibri" panose="020F0502020204030204" pitchFamily="34" charset="0"/>
              </a:rPr>
              <a:t>500 institutional reviews and programme accreditations per year</a:t>
            </a:r>
          </a:p>
          <a:p>
            <a:pPr marL="575100" lvl="1" indent="-571500">
              <a:buClr>
                <a:srgbClr val="DA1F28"/>
              </a:buClr>
              <a:buFont typeface="Wingdings" panose="05000000000000000000" pitchFamily="2" charset="2"/>
              <a:buChar char="§"/>
            </a:pPr>
            <a:r>
              <a:rPr lang="en-US" noProof="1">
                <a:solidFill>
                  <a:prstClr val="black">
                    <a:lumMod val="65000"/>
                    <a:lumOff val="35000"/>
                  </a:prstClr>
                </a:solidFill>
                <a:latin typeface="Calibri" panose="020F0502020204030204" pitchFamily="34" charset="0"/>
                <a:cs typeface="Calibri" panose="020F0502020204030204" pitchFamily="34" charset="0"/>
              </a:rPr>
              <a:t>Judging whether the </a:t>
            </a:r>
            <a:r>
              <a:rPr lang="en-US" b="1" noProof="1">
                <a:solidFill>
                  <a:prstClr val="black">
                    <a:lumMod val="65000"/>
                    <a:lumOff val="35000"/>
                  </a:prstClr>
                </a:solidFill>
                <a:latin typeface="Calibri" panose="020F0502020204030204" pitchFamily="34" charset="0"/>
                <a:cs typeface="Calibri" panose="020F0502020204030204" pitchFamily="34" charset="0"/>
              </a:rPr>
              <a:t>University’s quality model works</a:t>
            </a:r>
            <a:r>
              <a:rPr lang="en-US" noProof="1">
                <a:solidFill>
                  <a:prstClr val="black">
                    <a:lumMod val="65000"/>
                    <a:lumOff val="35000"/>
                  </a:prstClr>
                </a:solidFill>
                <a:latin typeface="Calibri" panose="020F0502020204030204" pitchFamily="34" charset="0"/>
                <a:cs typeface="Calibri" panose="020F0502020204030204" pitchFamily="34" charset="0"/>
              </a:rPr>
              <a:t>, focus on responsibilities for quality</a:t>
            </a:r>
          </a:p>
          <a:p>
            <a:pPr marL="575100" lvl="1" indent="-571500">
              <a:buClr>
                <a:srgbClr val="DA1F28"/>
              </a:buClr>
              <a:buFont typeface="Wingdings" panose="05000000000000000000" pitchFamily="2" charset="2"/>
              <a:buChar char="§"/>
            </a:pPr>
            <a:r>
              <a:rPr lang="en-US" b="1" noProof="1">
                <a:solidFill>
                  <a:prstClr val="black">
                    <a:lumMod val="65000"/>
                    <a:lumOff val="35000"/>
                  </a:prstClr>
                </a:solidFill>
                <a:latin typeface="Calibri" panose="020F0502020204030204" pitchFamily="34" charset="0"/>
                <a:cs typeface="Calibri" panose="020F0502020204030204" pitchFamily="34" charset="0"/>
              </a:rPr>
              <a:t>Respect for the context </a:t>
            </a:r>
            <a:r>
              <a:rPr lang="en-US" noProof="1">
                <a:solidFill>
                  <a:prstClr val="black">
                    <a:lumMod val="65000"/>
                    <a:lumOff val="35000"/>
                  </a:prstClr>
                </a:solidFill>
                <a:latin typeface="Calibri" panose="020F0502020204030204" pitchFamily="34" charset="0"/>
                <a:cs typeface="Calibri" panose="020F0502020204030204" pitchFamily="34" charset="0"/>
              </a:rPr>
              <a:t>in which the institution operates and the profile of the institution, its staff, students, stakeholders and quality culture</a:t>
            </a:r>
          </a:p>
          <a:p>
            <a:pPr marL="575100" lvl="1" indent="-571500">
              <a:buClr>
                <a:srgbClr val="DA1F28"/>
              </a:buClr>
              <a:buFont typeface="Wingdings" panose="05000000000000000000" pitchFamily="2" charset="2"/>
              <a:buChar char="§"/>
            </a:pPr>
            <a:endParaRPr lang="en-GB" b="1" noProof="1">
              <a:solidFill>
                <a:prstClr val="black">
                  <a:lumMod val="65000"/>
                  <a:lumOff val="35000"/>
                </a:prstClr>
              </a:solidFill>
              <a:latin typeface="Calibri" panose="020F0502020204030204" pitchFamily="34" charset="0"/>
              <a:cs typeface="Calibri" panose="020F0502020204030204" pitchFamily="34" charset="0"/>
            </a:endParaRPr>
          </a:p>
        </p:txBody>
      </p:sp>
      <p:sp>
        <p:nvSpPr>
          <p:cNvPr id="8" name="Rechteck 7">
            <a:extLst>
              <a:ext uri="{FF2B5EF4-FFF2-40B4-BE49-F238E27FC236}">
                <a16:creationId xmlns:a16="http://schemas.microsoft.com/office/drawing/2014/main" id="{DC335461-55CD-47E5-9721-5B27C253DE9E}"/>
              </a:ext>
            </a:extLst>
          </p:cNvPr>
          <p:cNvSpPr/>
          <p:nvPr/>
        </p:nvSpPr>
        <p:spPr>
          <a:xfrm>
            <a:off x="12982883" y="3284957"/>
            <a:ext cx="8953500" cy="5139869"/>
          </a:xfrm>
          <a:prstGeom prst="rect">
            <a:avLst/>
          </a:prstGeom>
        </p:spPr>
        <p:txBody>
          <a:bodyPr wrap="square">
            <a:spAutoFit/>
          </a:bodyPr>
          <a:lstStyle/>
          <a:p>
            <a:pPr marL="3600" lvl="1" indent="0">
              <a:buClr>
                <a:srgbClr val="DA1F28"/>
              </a:buClr>
            </a:pPr>
            <a:r>
              <a:rPr lang="en-US" sz="4000" b="1" noProof="1">
                <a:solidFill>
                  <a:prstClr val="black">
                    <a:lumMod val="65000"/>
                    <a:lumOff val="35000"/>
                  </a:prstClr>
                </a:solidFill>
                <a:latin typeface="Calibri" panose="020F0502020204030204" pitchFamily="34" charset="0"/>
                <a:cs typeface="Calibri" panose="020F0502020204030204" pitchFamily="34" charset="0"/>
              </a:rPr>
              <a:t>Focus</a:t>
            </a:r>
            <a:endParaRPr lang="en-US" b="1" noProof="1">
              <a:solidFill>
                <a:prstClr val="black">
                  <a:lumMod val="65000"/>
                  <a:lumOff val="35000"/>
                </a:prstClr>
              </a:solidFill>
              <a:latin typeface="Calibri" panose="020F0502020204030204" pitchFamily="34" charset="0"/>
              <a:cs typeface="Calibri" panose="020F0502020204030204" pitchFamily="34" charset="0"/>
            </a:endParaRPr>
          </a:p>
          <a:p>
            <a:pPr marL="575100" lvl="1" indent="-571500">
              <a:buClr>
                <a:srgbClr val="DA1F28"/>
              </a:buClr>
              <a:buFont typeface="Wingdings" panose="05000000000000000000" pitchFamily="2" charset="2"/>
              <a:buChar char="§"/>
            </a:pPr>
            <a:r>
              <a:rPr lang="en-US" noProof="1">
                <a:solidFill>
                  <a:prstClr val="black">
                    <a:lumMod val="65000"/>
                    <a:lumOff val="35000"/>
                  </a:prstClr>
                </a:solidFill>
                <a:latin typeface="Calibri" panose="020F0502020204030204" pitchFamily="34" charset="0"/>
                <a:cs typeface="Calibri" panose="020F0502020204030204" pitchFamily="34" charset="0"/>
              </a:rPr>
              <a:t>Vision on higher education and its quality as an </a:t>
            </a:r>
            <a:r>
              <a:rPr lang="en-US" b="1" noProof="1">
                <a:solidFill>
                  <a:prstClr val="black">
                    <a:lumMod val="65000"/>
                    <a:lumOff val="35000"/>
                  </a:prstClr>
                </a:solidFill>
                <a:latin typeface="Calibri" panose="020F0502020204030204" pitchFamily="34" charset="0"/>
                <a:cs typeface="Calibri" panose="020F0502020204030204" pitchFamily="34" charset="0"/>
              </a:rPr>
              <a:t>adequate response to societal challenges</a:t>
            </a:r>
          </a:p>
          <a:p>
            <a:pPr marL="575100" lvl="1" indent="-571500">
              <a:buClr>
                <a:srgbClr val="DA1F28"/>
              </a:buClr>
              <a:buFont typeface="Wingdings" panose="05000000000000000000" pitchFamily="2" charset="2"/>
              <a:buChar char="§"/>
            </a:pPr>
            <a:r>
              <a:rPr lang="en-US" noProof="1">
                <a:solidFill>
                  <a:prstClr val="black">
                    <a:lumMod val="65000"/>
                    <a:lumOff val="35000"/>
                  </a:prstClr>
                </a:solidFill>
                <a:latin typeface="Calibri" panose="020F0502020204030204" pitchFamily="34" charset="0"/>
                <a:cs typeface="Calibri" panose="020F0502020204030204" pitchFamily="34" charset="0"/>
              </a:rPr>
              <a:t>Adequate implementation to </a:t>
            </a:r>
            <a:r>
              <a:rPr lang="en-US" b="1" noProof="1">
                <a:solidFill>
                  <a:prstClr val="black">
                    <a:lumMod val="65000"/>
                    <a:lumOff val="35000"/>
                  </a:prstClr>
                </a:solidFill>
                <a:latin typeface="Calibri" panose="020F0502020204030204" pitchFamily="34" charset="0"/>
                <a:cs typeface="Calibri" panose="020F0502020204030204" pitchFamily="34" charset="0"/>
              </a:rPr>
              <a:t>realise</a:t>
            </a:r>
            <a:r>
              <a:rPr lang="en-US" noProof="1">
                <a:solidFill>
                  <a:prstClr val="black">
                    <a:lumMod val="65000"/>
                    <a:lumOff val="35000"/>
                  </a:prstClr>
                </a:solidFill>
                <a:latin typeface="Calibri" panose="020F0502020204030204" pitchFamily="34" charset="0"/>
                <a:cs typeface="Calibri" panose="020F0502020204030204" pitchFamily="34" charset="0"/>
              </a:rPr>
              <a:t> </a:t>
            </a:r>
            <a:r>
              <a:rPr lang="en-US" b="1" noProof="1">
                <a:solidFill>
                  <a:prstClr val="black">
                    <a:lumMod val="65000"/>
                    <a:lumOff val="35000"/>
                  </a:prstClr>
                </a:solidFill>
                <a:latin typeface="Calibri" panose="020F0502020204030204" pitchFamily="34" charset="0"/>
                <a:cs typeface="Calibri" panose="020F0502020204030204" pitchFamily="34" charset="0"/>
              </a:rPr>
              <a:t>policy and support quality</a:t>
            </a:r>
          </a:p>
          <a:p>
            <a:pPr marL="575100" lvl="1" indent="-571500">
              <a:buClr>
                <a:srgbClr val="DA1F28"/>
              </a:buClr>
              <a:buFont typeface="Wingdings" panose="05000000000000000000" pitchFamily="2" charset="2"/>
              <a:buChar char="§"/>
            </a:pPr>
            <a:r>
              <a:rPr lang="en-US" noProof="1">
                <a:solidFill>
                  <a:prstClr val="black">
                    <a:lumMod val="65000"/>
                    <a:lumOff val="35000"/>
                  </a:prstClr>
                </a:solidFill>
                <a:latin typeface="Calibri" panose="020F0502020204030204" pitchFamily="34" charset="0"/>
                <a:cs typeface="Calibri" panose="020F0502020204030204" pitchFamily="34" charset="0"/>
              </a:rPr>
              <a:t>Effective </a:t>
            </a:r>
            <a:r>
              <a:rPr lang="en-US" b="1" noProof="1">
                <a:solidFill>
                  <a:prstClr val="black">
                    <a:lumMod val="65000"/>
                    <a:lumOff val="35000"/>
                  </a:prstClr>
                </a:solidFill>
                <a:latin typeface="Calibri" panose="020F0502020204030204" pitchFamily="34" charset="0"/>
                <a:cs typeface="Calibri" panose="020F0502020204030204" pitchFamily="34" charset="0"/>
              </a:rPr>
              <a:t>policy implementation </a:t>
            </a:r>
            <a:r>
              <a:rPr lang="en-US" noProof="1">
                <a:solidFill>
                  <a:prstClr val="black">
                    <a:lumMod val="65000"/>
                    <a:lumOff val="35000"/>
                  </a:prstClr>
                </a:solidFill>
                <a:latin typeface="Calibri" panose="020F0502020204030204" pitchFamily="34" charset="0"/>
                <a:cs typeface="Calibri" panose="020F0502020204030204" pitchFamily="34" charset="0"/>
              </a:rPr>
              <a:t>through evaluation and monitoring</a:t>
            </a:r>
          </a:p>
          <a:p>
            <a:pPr marL="575100" lvl="1" indent="-571500">
              <a:buClr>
                <a:srgbClr val="DA1F28"/>
              </a:buClr>
              <a:buFont typeface="Wingdings" panose="05000000000000000000" pitchFamily="2" charset="2"/>
              <a:buChar char="§"/>
            </a:pPr>
            <a:r>
              <a:rPr lang="en-GB" noProof="1">
                <a:solidFill>
                  <a:prstClr val="black">
                    <a:lumMod val="65000"/>
                    <a:lumOff val="35000"/>
                  </a:prstClr>
                </a:solidFill>
                <a:latin typeface="Calibri" panose="020F0502020204030204" pitchFamily="34" charset="0"/>
                <a:cs typeface="Calibri" panose="020F0502020204030204" pitchFamily="34" charset="0"/>
              </a:rPr>
              <a:t>Improvement &amp; innovation policy</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863300" y="13195300"/>
            <a:ext cx="304800" cy="304800"/>
          </a:xfrm>
          <a:prstGeom prst="rect">
            <a:avLst/>
          </a:prstGeom>
        </p:spPr>
      </p:pic>
    </p:spTree>
    <p:extLst>
      <p:ext uri="{BB962C8B-B14F-4D97-AF65-F5344CB8AC3E}">
        <p14:creationId xmlns:p14="http://schemas.microsoft.com/office/powerpoint/2010/main" val="2529028793"/>
      </p:ext>
    </p:extLst>
  </p:cSld>
  <p:clrMapOvr>
    <a:masterClrMapping/>
  </p:clrMapOvr>
  <p:transition spd="med" advTm="1495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p:cNvSpPr txBox="1">
            <a:spLocks noGrp="1"/>
          </p:cNvSpPr>
          <p:nvPr>
            <p:ph type="title"/>
          </p:nvPr>
        </p:nvSpPr>
        <p:spPr>
          <a:prstGeom prst="rect">
            <a:avLst/>
          </a:prstGeom>
        </p:spPr>
        <p:txBody>
          <a:bodyPr/>
          <a:lstStyle/>
          <a:p>
            <a:pPr defTabSz="1627632">
              <a:defRPr sz="7119"/>
            </a:pPr>
            <a:r>
              <a:rPr lang="de-DE" dirty="0">
                <a:solidFill>
                  <a:schemeClr val="bg1"/>
                </a:solidFill>
              </a:rPr>
              <a:t>Romain Martin</a:t>
            </a:r>
          </a:p>
        </p:txBody>
      </p:sp>
      <p:sp>
        <p:nvSpPr>
          <p:cNvPr id="2" name="Textfeld 1">
            <a:extLst>
              <a:ext uri="{FF2B5EF4-FFF2-40B4-BE49-F238E27FC236}">
                <a16:creationId xmlns:a16="http://schemas.microsoft.com/office/drawing/2014/main" id="{2667E816-6946-4984-98B6-238EFBC59E35}"/>
              </a:ext>
            </a:extLst>
          </p:cNvPr>
          <p:cNvSpPr txBox="1"/>
          <p:nvPr/>
        </p:nvSpPr>
        <p:spPr>
          <a:xfrm>
            <a:off x="1219200" y="2550695"/>
            <a:ext cx="21488401" cy="640175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a:spcAft>
                <a:spcPts val="1200"/>
              </a:spcAft>
            </a:pPr>
            <a:r>
              <a:rPr lang="de-DE" b="1" dirty="0"/>
              <a:t>Kurzer Werdegang</a:t>
            </a:r>
          </a:p>
          <a:p>
            <a:pPr marL="571500" indent="-571500">
              <a:spcAft>
                <a:spcPts val="1200"/>
              </a:spcAft>
              <a:buFont typeface="Arial" panose="020B0604020202020204" pitchFamily="34" charset="0"/>
              <a:buChar char="•"/>
            </a:pPr>
            <a:r>
              <a:rPr lang="de-DE" dirty="0"/>
              <a:t>1998: Promotion in differentieller und pädagogischer Psychologie an der University Nancy</a:t>
            </a:r>
          </a:p>
          <a:p>
            <a:pPr marL="571500" indent="-571500">
              <a:spcAft>
                <a:spcPts val="1200"/>
              </a:spcAft>
              <a:buFont typeface="Arial" panose="020B0604020202020204" pitchFamily="34" charset="0"/>
              <a:buChar char="•"/>
            </a:pPr>
            <a:r>
              <a:rPr lang="de-DE" dirty="0"/>
              <a:t>Bis 2003: Wissenschaftler im Bildungsbereich an verschiedenen Instituten in Luxemburg und Frankreich</a:t>
            </a:r>
          </a:p>
          <a:p>
            <a:pPr marL="571500" indent="-571500">
              <a:spcAft>
                <a:spcPts val="1200"/>
              </a:spcAft>
              <a:buFont typeface="Arial" panose="020B0604020202020204" pitchFamily="34" charset="0"/>
              <a:buChar char="•"/>
            </a:pPr>
            <a:r>
              <a:rPr lang="de-DE" dirty="0"/>
              <a:t>Seit 2003: </a:t>
            </a:r>
            <a:r>
              <a:rPr lang="de-DE" dirty="0" err="1"/>
              <a:t>Full</a:t>
            </a:r>
            <a:r>
              <a:rPr lang="de-DE" dirty="0"/>
              <a:t> Professor </a:t>
            </a:r>
            <a:r>
              <a:rPr lang="de-DE" dirty="0" err="1"/>
              <a:t>of</a:t>
            </a:r>
            <a:r>
              <a:rPr lang="de-DE" dirty="0"/>
              <a:t> Educational Science an der Universität Luxemburg</a:t>
            </a:r>
          </a:p>
          <a:p>
            <a:pPr marL="571500" indent="-571500">
              <a:spcAft>
                <a:spcPts val="1200"/>
              </a:spcAft>
              <a:buFont typeface="Arial" panose="020B0604020202020204" pitchFamily="34" charset="0"/>
              <a:buChar char="•"/>
            </a:pPr>
            <a:r>
              <a:rPr lang="de-DE" dirty="0"/>
              <a:t>Langjähriger Leiter der Forschungsgruppe Educational Measurement </a:t>
            </a:r>
            <a:r>
              <a:rPr lang="de-DE" dirty="0" err="1"/>
              <a:t>and</a:t>
            </a:r>
            <a:r>
              <a:rPr lang="de-DE" dirty="0"/>
              <a:t> Applied </a:t>
            </a:r>
            <a:r>
              <a:rPr lang="de-DE" dirty="0" err="1"/>
              <a:t>Cognitive</a:t>
            </a:r>
            <a:r>
              <a:rPr lang="de-DE" dirty="0"/>
              <a:t> Science (EMACS) und des Luxembourg </a:t>
            </a:r>
            <a:r>
              <a:rPr lang="de-DE" dirty="0" err="1"/>
              <a:t>Centre</a:t>
            </a:r>
            <a:r>
              <a:rPr lang="de-DE" dirty="0"/>
              <a:t> for Educational </a:t>
            </a:r>
            <a:r>
              <a:rPr lang="de-DE" dirty="0" err="1"/>
              <a:t>Testing</a:t>
            </a:r>
            <a:r>
              <a:rPr lang="de-DE" dirty="0"/>
              <a:t> (LUCET)</a:t>
            </a:r>
          </a:p>
          <a:p>
            <a:pPr marL="571500" indent="-571500">
              <a:spcAft>
                <a:spcPts val="1200"/>
              </a:spcAft>
              <a:buFont typeface="Arial" panose="020B0604020202020204" pitchFamily="34" charset="0"/>
              <a:buChar char="•"/>
            </a:pPr>
            <a:r>
              <a:rPr lang="de-DE" dirty="0"/>
              <a:t>2016-2019: Vizerektor an der Universität Luxemburg</a:t>
            </a:r>
          </a:p>
          <a:p>
            <a:pPr marL="571500" indent="-571500">
              <a:spcAft>
                <a:spcPts val="1200"/>
              </a:spcAft>
              <a:buFont typeface="Arial" panose="020B0604020202020204" pitchFamily="34" charset="0"/>
              <a:buChar char="•"/>
            </a:pPr>
            <a:r>
              <a:rPr lang="de-DE" dirty="0"/>
              <a:t>Seit 2019: Erster Regierungsrat im Ministerium für Hochschulbildung und Forschung</a:t>
            </a:r>
          </a:p>
          <a:p>
            <a:pPr marL="571500" indent="-571500">
              <a:spcAft>
                <a:spcPts val="1200"/>
              </a:spcAft>
              <a:buFont typeface="Arial" panose="020B0604020202020204" pitchFamily="34" charset="0"/>
              <a:buChar char="•"/>
            </a:pPr>
            <a:endParaRPr lang="de-DE" dirty="0"/>
          </a:p>
        </p:txBody>
      </p:sp>
      <p:sp>
        <p:nvSpPr>
          <p:cNvPr id="3" name="Textfeld 2">
            <a:extLst>
              <a:ext uri="{FF2B5EF4-FFF2-40B4-BE49-F238E27FC236}">
                <a16:creationId xmlns:a16="http://schemas.microsoft.com/office/drawing/2014/main" id="{944881B3-2A14-4009-BA77-53BFB6597003}"/>
              </a:ext>
            </a:extLst>
          </p:cNvPr>
          <p:cNvSpPr txBox="1"/>
          <p:nvPr/>
        </p:nvSpPr>
        <p:spPr>
          <a:xfrm>
            <a:off x="1238490" y="8892295"/>
            <a:ext cx="21449819" cy="29546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de-DE" b="1" dirty="0"/>
              <a:t>Forschungsschwerpunkte</a:t>
            </a:r>
            <a:endParaRPr lang="de-DE" dirty="0"/>
          </a:p>
          <a:p>
            <a:pPr marL="571500" indent="-571500">
              <a:buFont typeface="Arial" panose="020B0604020202020204" pitchFamily="34" charset="0"/>
              <a:buChar char="•"/>
            </a:pPr>
            <a:r>
              <a:rPr lang="de-DE" dirty="0"/>
              <a:t>Messung und Förderung von Kompetenzen von Schülerinnen und Schülern (</a:t>
            </a:r>
            <a:r>
              <a:rPr lang="de-DE" dirty="0" err="1"/>
              <a:t>SuS</a:t>
            </a:r>
            <a:r>
              <a:rPr lang="de-DE" dirty="0"/>
              <a:t>)</a:t>
            </a:r>
          </a:p>
          <a:p>
            <a:pPr marL="571500" indent="-571500">
              <a:buFont typeface="Arial" panose="020B0604020202020204" pitchFamily="34" charset="0"/>
              <a:buChar char="•"/>
            </a:pPr>
            <a:r>
              <a:rPr lang="de-DE" dirty="0"/>
              <a:t>Kognitionsforschung im Bildungsbereich</a:t>
            </a:r>
          </a:p>
          <a:p>
            <a:pPr marL="571500" indent="-571500">
              <a:buFont typeface="Arial" panose="020B0604020202020204" pitchFamily="34" charset="0"/>
              <a:buChar char="•"/>
            </a:pPr>
            <a:r>
              <a:rPr lang="de-DE" dirty="0"/>
              <a:t>(Meta-) Evaluation von Bildung im sekundären und tertiären Bildungsbereich</a:t>
            </a:r>
          </a:p>
          <a:p>
            <a:pPr marL="571500" indent="-571500">
              <a:buFont typeface="Arial" panose="020B0604020202020204" pitchFamily="34" charset="0"/>
              <a:buChar char="•"/>
            </a:pPr>
            <a:r>
              <a:rPr lang="de-DE" dirty="0"/>
              <a:t>Qualitätskontrolle und –Standards beim Assessment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863300" y="13195300"/>
            <a:ext cx="304800" cy="304800"/>
          </a:xfrm>
          <a:prstGeom prst="rect">
            <a:avLst/>
          </a:prstGeom>
        </p:spPr>
      </p:pic>
    </p:spTree>
    <p:extLst>
      <p:ext uri="{BB962C8B-B14F-4D97-AF65-F5344CB8AC3E}">
        <p14:creationId xmlns:p14="http://schemas.microsoft.com/office/powerpoint/2010/main" val="1754619688"/>
      </p:ext>
    </p:extLst>
  </p:cSld>
  <p:clrMapOvr>
    <a:masterClrMapping/>
  </p:clrMapOvr>
  <p:transition spd="med" advTm="457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2">
            <a:extLst>
              <a:ext uri="{FF2B5EF4-FFF2-40B4-BE49-F238E27FC236}">
                <a16:creationId xmlns:a16="http://schemas.microsoft.com/office/drawing/2014/main" id="{3EEB9FB4-54CF-4A28-93A3-03586A329463}"/>
              </a:ext>
            </a:extLst>
          </p:cNvPr>
          <p:cNvSpPr>
            <a:spLocks noGrp="1"/>
          </p:cNvSpPr>
          <p:nvPr>
            <p:ph type="title"/>
          </p:nvPr>
        </p:nvSpPr>
        <p:spPr>
          <a:xfrm>
            <a:off x="398583" y="326907"/>
            <a:ext cx="21242215" cy="1247733"/>
          </a:xfrm>
        </p:spPr>
        <p:txBody>
          <a:bodyPr>
            <a:normAutofit fontScale="90000"/>
          </a:bodyPr>
          <a:lstStyle/>
          <a:p>
            <a:r>
              <a:rPr lang="de-DE" noProof="0" dirty="0">
                <a:solidFill>
                  <a:schemeClr val="bg1"/>
                </a:solidFill>
              </a:rPr>
              <a:t>Fazit</a:t>
            </a:r>
          </a:p>
        </p:txBody>
      </p:sp>
      <p:sp>
        <p:nvSpPr>
          <p:cNvPr id="51" name="Body">
            <a:extLst>
              <a:ext uri="{FF2B5EF4-FFF2-40B4-BE49-F238E27FC236}">
                <a16:creationId xmlns:a16="http://schemas.microsoft.com/office/drawing/2014/main" id="{E2FD42CF-0EF1-4641-AE8D-32B77BB3C699}"/>
              </a:ext>
            </a:extLst>
          </p:cNvPr>
          <p:cNvSpPr txBox="1">
            <a:spLocks/>
          </p:cNvSpPr>
          <p:nvPr/>
        </p:nvSpPr>
        <p:spPr>
          <a:xfrm>
            <a:off x="4165760" y="2276481"/>
            <a:ext cx="14666526" cy="1492555"/>
          </a:xfrm>
          <a:prstGeom prst="rect">
            <a:avLst/>
          </a:prstGeom>
          <a:solidFill>
            <a:srgbClr val="5C9BD5"/>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a:buFont typeface="Wingdings" panose="05000000000000000000" pitchFamily="2" charset="2"/>
              <a:buChar char="Ø"/>
            </a:pPr>
            <a:r>
              <a:rPr lang="de-DE" sz="3600" dirty="0">
                <a:solidFill>
                  <a:srgbClr val="C00000"/>
                </a:solidFill>
              </a:rPr>
              <a:t>Wichtigkeit</a:t>
            </a:r>
            <a:r>
              <a:rPr lang="de-DE" sz="3600" b="1" dirty="0">
                <a:solidFill>
                  <a:schemeClr val="bg1"/>
                </a:solidFill>
              </a:rPr>
              <a:t> </a:t>
            </a:r>
            <a:r>
              <a:rPr lang="de-DE" sz="3600" dirty="0">
                <a:solidFill>
                  <a:schemeClr val="bg1"/>
                </a:solidFill>
              </a:rPr>
              <a:t>von (Meta-) Evaluation als Hilfsmittel</a:t>
            </a:r>
            <a:r>
              <a:rPr lang="de-DE" sz="3600" b="1" dirty="0">
                <a:solidFill>
                  <a:schemeClr val="bg1"/>
                </a:solidFill>
              </a:rPr>
              <a:t> </a:t>
            </a:r>
            <a:r>
              <a:rPr lang="de-DE" sz="3600" dirty="0">
                <a:solidFill>
                  <a:schemeClr val="bg1"/>
                </a:solidFill>
              </a:rPr>
              <a:t>zur Beurteilung und Förderung der Qualität</a:t>
            </a:r>
          </a:p>
        </p:txBody>
      </p:sp>
      <p:sp>
        <p:nvSpPr>
          <p:cNvPr id="25" name="Body">
            <a:extLst>
              <a:ext uri="{FF2B5EF4-FFF2-40B4-BE49-F238E27FC236}">
                <a16:creationId xmlns:a16="http://schemas.microsoft.com/office/drawing/2014/main" id="{B4CCB6E9-CFFC-4F66-A0C7-DDD40083D717}"/>
              </a:ext>
            </a:extLst>
          </p:cNvPr>
          <p:cNvSpPr txBox="1">
            <a:spLocks/>
          </p:cNvSpPr>
          <p:nvPr/>
        </p:nvSpPr>
        <p:spPr>
          <a:xfrm>
            <a:off x="4165760" y="4119957"/>
            <a:ext cx="14666526" cy="1492555"/>
          </a:xfrm>
          <a:prstGeom prst="rect">
            <a:avLst/>
          </a:prstGeom>
          <a:solidFill>
            <a:srgbClr val="5C9BD5"/>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a:buFont typeface="Wingdings" panose="05000000000000000000" pitchFamily="2" charset="2"/>
              <a:buChar char="Ø"/>
            </a:pPr>
            <a:r>
              <a:rPr lang="de-DE" sz="3600" dirty="0">
                <a:solidFill>
                  <a:srgbClr val="C00000"/>
                </a:solidFill>
              </a:rPr>
              <a:t>Fortlaufender</a:t>
            </a:r>
            <a:r>
              <a:rPr lang="de-DE" sz="3600" b="1" dirty="0">
                <a:solidFill>
                  <a:srgbClr val="C00000"/>
                </a:solidFill>
              </a:rPr>
              <a:t> </a:t>
            </a:r>
            <a:r>
              <a:rPr lang="de-DE" sz="3600" dirty="0">
                <a:solidFill>
                  <a:srgbClr val="C00000"/>
                </a:solidFill>
              </a:rPr>
              <a:t>Prozess</a:t>
            </a:r>
            <a:r>
              <a:rPr lang="de-DE" sz="3600" dirty="0">
                <a:solidFill>
                  <a:schemeClr val="bg1"/>
                </a:solidFill>
              </a:rPr>
              <a:t>, der sich an den Fortschritt und Anforderungen orientieren muss</a:t>
            </a:r>
          </a:p>
        </p:txBody>
      </p:sp>
      <p:sp>
        <p:nvSpPr>
          <p:cNvPr id="7" name="Body">
            <a:extLst>
              <a:ext uri="{FF2B5EF4-FFF2-40B4-BE49-F238E27FC236}">
                <a16:creationId xmlns:a16="http://schemas.microsoft.com/office/drawing/2014/main" id="{3B76F7C0-CAA3-4AAC-81CC-718C5FFB9E87}"/>
              </a:ext>
            </a:extLst>
          </p:cNvPr>
          <p:cNvSpPr txBox="1">
            <a:spLocks/>
          </p:cNvSpPr>
          <p:nvPr/>
        </p:nvSpPr>
        <p:spPr>
          <a:xfrm>
            <a:off x="4165760" y="6293891"/>
            <a:ext cx="14666526" cy="1492555"/>
          </a:xfrm>
          <a:prstGeom prst="rect">
            <a:avLst/>
          </a:prstGeom>
          <a:solidFill>
            <a:srgbClr val="5C9BD5"/>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a:buFont typeface="Wingdings" panose="05000000000000000000" pitchFamily="2" charset="2"/>
              <a:buChar char="Ø"/>
            </a:pPr>
            <a:r>
              <a:rPr lang="de-DE" sz="3600" dirty="0">
                <a:solidFill>
                  <a:srgbClr val="C00000"/>
                </a:solidFill>
              </a:rPr>
              <a:t>Interdisziplinarität</a:t>
            </a:r>
            <a:r>
              <a:rPr lang="de-DE" sz="3600" b="1" dirty="0">
                <a:solidFill>
                  <a:srgbClr val="C00000"/>
                </a:solidFill>
              </a:rPr>
              <a:t> </a:t>
            </a:r>
            <a:r>
              <a:rPr lang="de-DE" sz="3600" dirty="0">
                <a:solidFill>
                  <a:schemeClr val="bg1"/>
                </a:solidFill>
              </a:rPr>
              <a:t>und </a:t>
            </a:r>
            <a:r>
              <a:rPr lang="de-DE" sz="3600" dirty="0">
                <a:solidFill>
                  <a:srgbClr val="FF0000"/>
                </a:solidFill>
              </a:rPr>
              <a:t>externe Begutachtung </a:t>
            </a:r>
            <a:r>
              <a:rPr lang="de-DE" sz="3600" dirty="0">
                <a:solidFill>
                  <a:schemeClr val="bg1"/>
                </a:solidFill>
              </a:rPr>
              <a:t>bei der (meta-) Evaluation </a:t>
            </a:r>
          </a:p>
        </p:txBody>
      </p:sp>
      <p:sp>
        <p:nvSpPr>
          <p:cNvPr id="8" name="Body">
            <a:extLst>
              <a:ext uri="{FF2B5EF4-FFF2-40B4-BE49-F238E27FC236}">
                <a16:creationId xmlns:a16="http://schemas.microsoft.com/office/drawing/2014/main" id="{C196CEED-15BF-4228-87F4-0C3C67F31A67}"/>
              </a:ext>
            </a:extLst>
          </p:cNvPr>
          <p:cNvSpPr txBox="1">
            <a:spLocks/>
          </p:cNvSpPr>
          <p:nvPr/>
        </p:nvSpPr>
        <p:spPr>
          <a:xfrm>
            <a:off x="4165760" y="8281570"/>
            <a:ext cx="14666526" cy="1492555"/>
          </a:xfrm>
          <a:prstGeom prst="rect">
            <a:avLst/>
          </a:prstGeom>
          <a:solidFill>
            <a:srgbClr val="5C9BD5"/>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a:buFont typeface="Wingdings" panose="05000000000000000000" pitchFamily="2" charset="2"/>
              <a:buChar char="Ø"/>
            </a:pPr>
            <a:r>
              <a:rPr lang="de-DE" sz="3600" dirty="0">
                <a:solidFill>
                  <a:srgbClr val="C00000"/>
                </a:solidFill>
              </a:rPr>
              <a:t>Sichtbarkeit</a:t>
            </a:r>
            <a:r>
              <a:rPr lang="de-DE" sz="3600" b="1" dirty="0">
                <a:solidFill>
                  <a:srgbClr val="C00000"/>
                </a:solidFill>
              </a:rPr>
              <a:t> </a:t>
            </a:r>
            <a:r>
              <a:rPr lang="de-DE" sz="3600" dirty="0">
                <a:solidFill>
                  <a:schemeClr val="bg1"/>
                </a:solidFill>
              </a:rPr>
              <a:t>für Verantwortliche ist essentiell zum Handeln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863300" y="13195300"/>
            <a:ext cx="304800" cy="304800"/>
          </a:xfrm>
          <a:prstGeom prst="rect">
            <a:avLst/>
          </a:prstGeom>
        </p:spPr>
      </p:pic>
    </p:spTree>
    <p:extLst>
      <p:ext uri="{BB962C8B-B14F-4D97-AF65-F5344CB8AC3E}">
        <p14:creationId xmlns:p14="http://schemas.microsoft.com/office/powerpoint/2010/main" val="633487707"/>
      </p:ext>
    </p:extLst>
  </p:cSld>
  <p:clrMapOvr>
    <a:masterClrMapping/>
  </p:clrMapOvr>
  <p:transition spd="med" advTm="1132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lide Number"/>
          <p:cNvSpPr txBox="1">
            <a:spLocks noGrp="1"/>
          </p:cNvSpPr>
          <p:nvPr>
            <p:ph type="sldNum" sz="quarter" idx="2"/>
          </p:nvPr>
        </p:nvSpPr>
        <p:spPr>
          <a:xfrm>
            <a:off x="22367444" y="12800827"/>
            <a:ext cx="340157" cy="55399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lang="de-DE" smtClean="0"/>
              <a:t>31</a:t>
            </a:fld>
            <a:endParaRPr lang="de-DE"/>
          </a:p>
        </p:txBody>
      </p:sp>
      <p:sp>
        <p:nvSpPr>
          <p:cNvPr id="134" name="Title"/>
          <p:cNvSpPr txBox="1">
            <a:spLocks noGrp="1"/>
          </p:cNvSpPr>
          <p:nvPr>
            <p:ph type="title"/>
          </p:nvPr>
        </p:nvSpPr>
        <p:spPr>
          <a:prstGeom prst="rect">
            <a:avLst/>
          </a:prstGeom>
        </p:spPr>
        <p:txBody>
          <a:bodyPr/>
          <a:lstStyle/>
          <a:p>
            <a:pPr defTabSz="1627632">
              <a:defRPr sz="7119"/>
            </a:pPr>
            <a:r>
              <a:rPr lang="de-DE" dirty="0">
                <a:solidFill>
                  <a:schemeClr val="bg1"/>
                </a:solidFill>
              </a:rPr>
              <a:t>Gliederung des Vortrages</a:t>
            </a:r>
          </a:p>
        </p:txBody>
      </p:sp>
      <p:grpSp>
        <p:nvGrpSpPr>
          <p:cNvPr id="32" name="Gruppieren 31">
            <a:extLst>
              <a:ext uri="{FF2B5EF4-FFF2-40B4-BE49-F238E27FC236}">
                <a16:creationId xmlns:a16="http://schemas.microsoft.com/office/drawing/2014/main" id="{1498ABF0-4B3B-4A0C-A339-66D79AB32E15}"/>
              </a:ext>
            </a:extLst>
          </p:cNvPr>
          <p:cNvGrpSpPr/>
          <p:nvPr/>
        </p:nvGrpSpPr>
        <p:grpSpPr>
          <a:xfrm>
            <a:off x="6203486" y="2927684"/>
            <a:ext cx="9004820" cy="1943535"/>
            <a:chOff x="6203486" y="2927684"/>
            <a:chExt cx="9004820" cy="1943535"/>
          </a:xfrm>
        </p:grpSpPr>
        <p:sp>
          <p:nvSpPr>
            <p:cNvPr id="35" name="Body">
              <a:extLst>
                <a:ext uri="{FF2B5EF4-FFF2-40B4-BE49-F238E27FC236}">
                  <a16:creationId xmlns:a16="http://schemas.microsoft.com/office/drawing/2014/main" id="{A408439E-8BDD-4642-9AC6-5A634E1FB7CE}"/>
                </a:ext>
              </a:extLst>
            </p:cNvPr>
            <p:cNvSpPr txBox="1">
              <a:spLocks/>
            </p:cNvSpPr>
            <p:nvPr/>
          </p:nvSpPr>
          <p:spPr>
            <a:xfrm>
              <a:off x="6203486" y="2927684"/>
              <a:ext cx="1917003" cy="1908237"/>
            </a:xfrm>
            <a:prstGeom prst="rect">
              <a:avLst/>
            </a:prstGeom>
            <a:solidFill>
              <a:schemeClr val="bg1">
                <a:lumMod val="85000"/>
              </a:schemeClr>
            </a:solidFill>
            <a:ln w="9525">
              <a:solidFill>
                <a:schemeClr val="bg2">
                  <a:lumMod val="40000"/>
                  <a:lumOff val="60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endParaRPr lang="de-DE" sz="4000" b="1" dirty="0">
                <a:solidFill>
                  <a:schemeClr val="bg2"/>
                </a:solidFill>
              </a:endParaRPr>
            </a:p>
          </p:txBody>
        </p:sp>
        <p:sp>
          <p:nvSpPr>
            <p:cNvPr id="9" name="Body">
              <a:extLst>
                <a:ext uri="{FF2B5EF4-FFF2-40B4-BE49-F238E27FC236}">
                  <a16:creationId xmlns:a16="http://schemas.microsoft.com/office/drawing/2014/main" id="{39261D3E-80B1-49F1-BDC0-2D8A2092C037}"/>
                </a:ext>
              </a:extLst>
            </p:cNvPr>
            <p:cNvSpPr txBox="1">
              <a:spLocks/>
            </p:cNvSpPr>
            <p:nvPr/>
          </p:nvSpPr>
          <p:spPr>
            <a:xfrm>
              <a:off x="8133347" y="2935705"/>
              <a:ext cx="7074959" cy="1900216"/>
            </a:xfrm>
            <a:prstGeom prst="rect">
              <a:avLst/>
            </a:prstGeom>
            <a:solidFill>
              <a:schemeClr val="bg1"/>
            </a:solidFill>
            <a:ln w="9525">
              <a:solidFill>
                <a:schemeClr val="bg2">
                  <a:lumMod val="40000"/>
                  <a:lumOff val="60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r>
                <a:rPr lang="de-DE" sz="4000" b="1" dirty="0">
                  <a:solidFill>
                    <a:schemeClr val="bg1">
                      <a:lumMod val="75000"/>
                    </a:schemeClr>
                  </a:solidFill>
                </a:rPr>
                <a:t>Definition der Grundbegriffe</a:t>
              </a:r>
            </a:p>
          </p:txBody>
        </p:sp>
        <p:pic>
          <p:nvPicPr>
            <p:cNvPr id="8" name="Grafik 7" descr="Volltreffer">
              <a:extLst>
                <a:ext uri="{FF2B5EF4-FFF2-40B4-BE49-F238E27FC236}">
                  <a16:creationId xmlns:a16="http://schemas.microsoft.com/office/drawing/2014/main" id="{1F86FA9F-383F-4942-A168-AE8259C7FE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68894" y="2971002"/>
              <a:ext cx="1900217" cy="1900217"/>
            </a:xfrm>
            <a:prstGeom prst="rect">
              <a:avLst/>
            </a:prstGeom>
          </p:spPr>
        </p:pic>
      </p:grpSp>
      <p:sp>
        <p:nvSpPr>
          <p:cNvPr id="25" name="Bogen 24">
            <a:extLst>
              <a:ext uri="{FF2B5EF4-FFF2-40B4-BE49-F238E27FC236}">
                <a16:creationId xmlns:a16="http://schemas.microsoft.com/office/drawing/2014/main" id="{C114358B-86FD-4780-96B1-A148B9EAA67E}"/>
              </a:ext>
            </a:extLst>
          </p:cNvPr>
          <p:cNvSpPr/>
          <p:nvPr/>
        </p:nvSpPr>
        <p:spPr>
          <a:xfrm>
            <a:off x="14437898" y="3508824"/>
            <a:ext cx="5341249" cy="3994484"/>
          </a:xfrm>
          <a:prstGeom prst="arc">
            <a:avLst>
              <a:gd name="adj1" fmla="val 16375466"/>
              <a:gd name="adj2" fmla="val 0"/>
            </a:avLst>
          </a:prstGeom>
          <a:noFill/>
          <a:ln w="76200" cap="flat">
            <a:solidFill>
              <a:srgbClr val="5C9BD5"/>
            </a:solidFill>
            <a:prstDash val="solid"/>
            <a:miter lim="800000"/>
            <a:headEnd type="none" w="med" len="med"/>
            <a:tailEnd type="triangle"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28" name="Bogen 27">
            <a:extLst>
              <a:ext uri="{FF2B5EF4-FFF2-40B4-BE49-F238E27FC236}">
                <a16:creationId xmlns:a16="http://schemas.microsoft.com/office/drawing/2014/main" id="{AC0C8ECC-EB7E-4ACE-A1E2-CAC25FEF32A8}"/>
              </a:ext>
            </a:extLst>
          </p:cNvPr>
          <p:cNvSpPr/>
          <p:nvPr/>
        </p:nvSpPr>
        <p:spPr>
          <a:xfrm rot="6894797">
            <a:off x="14862235" y="7540142"/>
            <a:ext cx="5341249" cy="3994484"/>
          </a:xfrm>
          <a:prstGeom prst="arc">
            <a:avLst>
              <a:gd name="adj1" fmla="val 16375466"/>
              <a:gd name="adj2" fmla="val 0"/>
            </a:avLst>
          </a:prstGeom>
          <a:noFill/>
          <a:ln w="76200" cap="flat">
            <a:solidFill>
              <a:srgbClr val="5C9BD5"/>
            </a:solidFill>
            <a:prstDash val="solid"/>
            <a:miter lim="800000"/>
            <a:headEnd type="none" w="med" len="med"/>
            <a:tailEnd type="triangle"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29" name="Bogen 28">
            <a:extLst>
              <a:ext uri="{FF2B5EF4-FFF2-40B4-BE49-F238E27FC236}">
                <a16:creationId xmlns:a16="http://schemas.microsoft.com/office/drawing/2014/main" id="{AC54A9D0-6D3C-44B1-A6B5-54E7B3DE123B}"/>
              </a:ext>
            </a:extLst>
          </p:cNvPr>
          <p:cNvSpPr/>
          <p:nvPr/>
        </p:nvSpPr>
        <p:spPr>
          <a:xfrm rot="11545131">
            <a:off x="3406005" y="7882493"/>
            <a:ext cx="5341249" cy="3994484"/>
          </a:xfrm>
          <a:prstGeom prst="arc">
            <a:avLst>
              <a:gd name="adj1" fmla="val 16375466"/>
              <a:gd name="adj2" fmla="val 0"/>
            </a:avLst>
          </a:prstGeom>
          <a:noFill/>
          <a:ln w="76200" cap="flat">
            <a:solidFill>
              <a:srgbClr val="5C9BD5"/>
            </a:solidFill>
            <a:prstDash val="solid"/>
            <a:miter lim="800000"/>
            <a:headEnd type="none" w="med" len="med"/>
            <a:tailEnd type="triangle"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grpSp>
        <p:nvGrpSpPr>
          <p:cNvPr id="31" name="Gruppieren 30">
            <a:extLst>
              <a:ext uri="{FF2B5EF4-FFF2-40B4-BE49-F238E27FC236}">
                <a16:creationId xmlns:a16="http://schemas.microsoft.com/office/drawing/2014/main" id="{8B9C2A7B-19DA-4C8C-B4CC-AF216CA424F8}"/>
              </a:ext>
            </a:extLst>
          </p:cNvPr>
          <p:cNvGrpSpPr/>
          <p:nvPr/>
        </p:nvGrpSpPr>
        <p:grpSpPr>
          <a:xfrm>
            <a:off x="778647" y="6545179"/>
            <a:ext cx="8991962" cy="1908238"/>
            <a:chOff x="778647" y="6545179"/>
            <a:chExt cx="8991962" cy="1908238"/>
          </a:xfrm>
        </p:grpSpPr>
        <p:sp>
          <p:nvSpPr>
            <p:cNvPr id="33" name="Body">
              <a:extLst>
                <a:ext uri="{FF2B5EF4-FFF2-40B4-BE49-F238E27FC236}">
                  <a16:creationId xmlns:a16="http://schemas.microsoft.com/office/drawing/2014/main" id="{376E6CFE-9A1A-475A-8628-8E81896B4AF4}"/>
                </a:ext>
              </a:extLst>
            </p:cNvPr>
            <p:cNvSpPr txBox="1">
              <a:spLocks/>
            </p:cNvSpPr>
            <p:nvPr/>
          </p:nvSpPr>
          <p:spPr>
            <a:xfrm>
              <a:off x="778647" y="6545179"/>
              <a:ext cx="1917003" cy="1908237"/>
            </a:xfrm>
            <a:prstGeom prst="rect">
              <a:avLst/>
            </a:prstGeom>
            <a:solidFill>
              <a:srgbClr val="5C9BD5"/>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endParaRPr lang="de-DE" sz="4000" b="1" dirty="0">
                <a:solidFill>
                  <a:schemeClr val="bg2"/>
                </a:solidFill>
              </a:endParaRPr>
            </a:p>
          </p:txBody>
        </p:sp>
        <p:sp>
          <p:nvSpPr>
            <p:cNvPr id="16" name="Body">
              <a:extLst>
                <a:ext uri="{FF2B5EF4-FFF2-40B4-BE49-F238E27FC236}">
                  <a16:creationId xmlns:a16="http://schemas.microsoft.com/office/drawing/2014/main" id="{85DB5102-9192-4DA2-ACA6-F3094FF20EC2}"/>
                </a:ext>
              </a:extLst>
            </p:cNvPr>
            <p:cNvSpPr txBox="1">
              <a:spLocks/>
            </p:cNvSpPr>
            <p:nvPr/>
          </p:nvSpPr>
          <p:spPr>
            <a:xfrm>
              <a:off x="2695650" y="6553201"/>
              <a:ext cx="7074959" cy="1900216"/>
            </a:xfrm>
            <a:prstGeom prst="rect">
              <a:avLst/>
            </a:prstGeom>
            <a:solidFill>
              <a:schemeClr val="bg1"/>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r>
                <a:rPr lang="de-DE" sz="4000" b="1" dirty="0">
                  <a:solidFill>
                    <a:schemeClr val="bg2"/>
                  </a:solidFill>
                </a:rPr>
                <a:t>Fragen und Diskussion</a:t>
              </a:r>
            </a:p>
          </p:txBody>
        </p:sp>
        <p:pic>
          <p:nvPicPr>
            <p:cNvPr id="27" name="Grafik 26" descr="Kundenbewertung RNL">
              <a:extLst>
                <a:ext uri="{FF2B5EF4-FFF2-40B4-BE49-F238E27FC236}">
                  <a16:creationId xmlns:a16="http://schemas.microsoft.com/office/drawing/2014/main" id="{6293E82B-C40F-438E-91A7-7585CD2E4D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2996" y="6676538"/>
              <a:ext cx="1653540" cy="1653540"/>
            </a:xfrm>
            <a:prstGeom prst="rect">
              <a:avLst/>
            </a:prstGeom>
          </p:spPr>
        </p:pic>
      </p:grpSp>
      <p:grpSp>
        <p:nvGrpSpPr>
          <p:cNvPr id="41" name="Gruppieren 40">
            <a:extLst>
              <a:ext uri="{FF2B5EF4-FFF2-40B4-BE49-F238E27FC236}">
                <a16:creationId xmlns:a16="http://schemas.microsoft.com/office/drawing/2014/main" id="{0261C96D-B2F9-4184-89E6-C1C8AE644063}"/>
              </a:ext>
            </a:extLst>
          </p:cNvPr>
          <p:cNvGrpSpPr/>
          <p:nvPr/>
        </p:nvGrpSpPr>
        <p:grpSpPr>
          <a:xfrm>
            <a:off x="13715639" y="6553200"/>
            <a:ext cx="8991962" cy="1900216"/>
            <a:chOff x="13715639" y="6553200"/>
            <a:chExt cx="8991962" cy="1900216"/>
          </a:xfrm>
        </p:grpSpPr>
        <p:sp>
          <p:nvSpPr>
            <p:cNvPr id="37" name="Body">
              <a:extLst>
                <a:ext uri="{FF2B5EF4-FFF2-40B4-BE49-F238E27FC236}">
                  <a16:creationId xmlns:a16="http://schemas.microsoft.com/office/drawing/2014/main" id="{C8FFB1C2-E604-4198-A9AF-ACCA5161E8B4}"/>
                </a:ext>
              </a:extLst>
            </p:cNvPr>
            <p:cNvSpPr txBox="1">
              <a:spLocks/>
            </p:cNvSpPr>
            <p:nvPr/>
          </p:nvSpPr>
          <p:spPr>
            <a:xfrm>
              <a:off x="13715639" y="6553201"/>
              <a:ext cx="1917003" cy="1900215"/>
            </a:xfrm>
            <a:prstGeom prst="rect">
              <a:avLst/>
            </a:prstGeom>
            <a:solidFill>
              <a:schemeClr val="bg2">
                <a:lumMod val="20000"/>
                <a:lumOff val="80000"/>
              </a:schemeClr>
            </a:solidFill>
            <a:ln w="9525">
              <a:solidFill>
                <a:schemeClr val="bg2">
                  <a:lumMod val="40000"/>
                  <a:lumOff val="60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endParaRPr lang="de-DE" sz="4000" b="1" dirty="0">
                <a:solidFill>
                  <a:schemeClr val="bg2"/>
                </a:solidFill>
              </a:endParaRPr>
            </a:p>
          </p:txBody>
        </p:sp>
        <p:sp>
          <p:nvSpPr>
            <p:cNvPr id="12" name="Body">
              <a:extLst>
                <a:ext uri="{FF2B5EF4-FFF2-40B4-BE49-F238E27FC236}">
                  <a16:creationId xmlns:a16="http://schemas.microsoft.com/office/drawing/2014/main" id="{EE48EA1F-4B4E-4B8F-A3EC-5827EAF57968}"/>
                </a:ext>
              </a:extLst>
            </p:cNvPr>
            <p:cNvSpPr txBox="1">
              <a:spLocks/>
            </p:cNvSpPr>
            <p:nvPr/>
          </p:nvSpPr>
          <p:spPr>
            <a:xfrm>
              <a:off x="15632642" y="6553200"/>
              <a:ext cx="7074959" cy="1900216"/>
            </a:xfrm>
            <a:prstGeom prst="rect">
              <a:avLst/>
            </a:prstGeom>
            <a:solidFill>
              <a:schemeClr val="bg1"/>
            </a:solidFill>
            <a:ln w="9525">
              <a:solidFill>
                <a:schemeClr val="bg2">
                  <a:lumMod val="40000"/>
                  <a:lumOff val="60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r>
                <a:rPr lang="de-DE" sz="4000" b="1" dirty="0">
                  <a:solidFill>
                    <a:schemeClr val="bg2"/>
                  </a:solidFill>
                </a:rPr>
                <a:t>(Meta-) Evaluation im </a:t>
              </a:r>
              <a:r>
                <a:rPr lang="de-DE" sz="4000" b="1" i="1" dirty="0">
                  <a:solidFill>
                    <a:schemeClr val="bg2"/>
                  </a:solidFill>
                </a:rPr>
                <a:t>sekundären</a:t>
              </a:r>
              <a:r>
                <a:rPr lang="de-DE" sz="4000" b="1" dirty="0">
                  <a:solidFill>
                    <a:schemeClr val="bg2"/>
                  </a:solidFill>
                </a:rPr>
                <a:t> Bildungsbereich</a:t>
              </a:r>
            </a:p>
          </p:txBody>
        </p:sp>
        <p:pic>
          <p:nvPicPr>
            <p:cNvPr id="36" name="Grafik 35" descr="Klassenzimmer">
              <a:extLst>
                <a:ext uri="{FF2B5EF4-FFF2-40B4-BE49-F238E27FC236}">
                  <a16:creationId xmlns:a16="http://schemas.microsoft.com/office/drawing/2014/main" id="{829F0ADF-A00A-42FC-8BF0-EAB2B322C24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949257" y="6767269"/>
              <a:ext cx="1472078" cy="1472078"/>
            </a:xfrm>
            <a:prstGeom prst="rect">
              <a:avLst/>
            </a:prstGeom>
          </p:spPr>
        </p:pic>
      </p:grpSp>
      <p:grpSp>
        <p:nvGrpSpPr>
          <p:cNvPr id="42" name="Gruppieren 41">
            <a:extLst>
              <a:ext uri="{FF2B5EF4-FFF2-40B4-BE49-F238E27FC236}">
                <a16:creationId xmlns:a16="http://schemas.microsoft.com/office/drawing/2014/main" id="{D4AC4BA8-159C-442C-BE6A-30BF706F5E36}"/>
              </a:ext>
            </a:extLst>
          </p:cNvPr>
          <p:cNvGrpSpPr/>
          <p:nvPr/>
        </p:nvGrpSpPr>
        <p:grpSpPr>
          <a:xfrm>
            <a:off x="6203486" y="10776284"/>
            <a:ext cx="9004820" cy="1908237"/>
            <a:chOff x="6203486" y="10776284"/>
            <a:chExt cx="9004820" cy="1908237"/>
          </a:xfrm>
        </p:grpSpPr>
        <p:sp>
          <p:nvSpPr>
            <p:cNvPr id="14" name="Body">
              <a:extLst>
                <a:ext uri="{FF2B5EF4-FFF2-40B4-BE49-F238E27FC236}">
                  <a16:creationId xmlns:a16="http://schemas.microsoft.com/office/drawing/2014/main" id="{0ED17FF9-403D-4131-8634-CE4236A11357}"/>
                </a:ext>
              </a:extLst>
            </p:cNvPr>
            <p:cNvSpPr txBox="1">
              <a:spLocks/>
            </p:cNvSpPr>
            <p:nvPr/>
          </p:nvSpPr>
          <p:spPr>
            <a:xfrm>
              <a:off x="8133347" y="10780295"/>
              <a:ext cx="7074959" cy="1900216"/>
            </a:xfrm>
            <a:prstGeom prst="rect">
              <a:avLst/>
            </a:prstGeom>
            <a:solidFill>
              <a:schemeClr val="bg1"/>
            </a:solidFill>
            <a:ln w="9525">
              <a:solidFill>
                <a:schemeClr val="bg2">
                  <a:lumMod val="40000"/>
                  <a:lumOff val="60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r>
                <a:rPr lang="de-DE" sz="4000" b="1" dirty="0">
                  <a:solidFill>
                    <a:schemeClr val="bg2"/>
                  </a:solidFill>
                </a:rPr>
                <a:t>Metaevaluation im </a:t>
              </a:r>
              <a:r>
                <a:rPr lang="de-DE" sz="4000" b="1" i="1" dirty="0">
                  <a:solidFill>
                    <a:schemeClr val="bg2"/>
                  </a:solidFill>
                </a:rPr>
                <a:t>tertiären</a:t>
              </a:r>
              <a:r>
                <a:rPr lang="de-DE" sz="4000" b="1" dirty="0">
                  <a:solidFill>
                    <a:schemeClr val="bg2"/>
                  </a:solidFill>
                </a:rPr>
                <a:t> Bildungsbereich</a:t>
              </a:r>
            </a:p>
          </p:txBody>
        </p:sp>
        <p:sp>
          <p:nvSpPr>
            <p:cNvPr id="38" name="Body">
              <a:extLst>
                <a:ext uri="{FF2B5EF4-FFF2-40B4-BE49-F238E27FC236}">
                  <a16:creationId xmlns:a16="http://schemas.microsoft.com/office/drawing/2014/main" id="{3EB3062B-D7D4-4917-B188-F86049B12D46}"/>
                </a:ext>
              </a:extLst>
            </p:cNvPr>
            <p:cNvSpPr txBox="1">
              <a:spLocks/>
            </p:cNvSpPr>
            <p:nvPr/>
          </p:nvSpPr>
          <p:spPr>
            <a:xfrm>
              <a:off x="6203486" y="10776284"/>
              <a:ext cx="1917003" cy="1908237"/>
            </a:xfrm>
            <a:prstGeom prst="rect">
              <a:avLst/>
            </a:prstGeom>
            <a:solidFill>
              <a:schemeClr val="bg2">
                <a:lumMod val="20000"/>
                <a:lumOff val="80000"/>
              </a:schemeClr>
            </a:solidFill>
            <a:ln w="9525">
              <a:solidFill>
                <a:schemeClr val="bg2">
                  <a:lumMod val="40000"/>
                  <a:lumOff val="60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endParaRPr lang="de-DE" sz="4000" b="1" dirty="0">
                <a:solidFill>
                  <a:schemeClr val="bg2"/>
                </a:solidFill>
              </a:endParaRPr>
            </a:p>
          </p:txBody>
        </p:sp>
        <p:pic>
          <p:nvPicPr>
            <p:cNvPr id="40" name="Grafik 39" descr="Abschlusshut">
              <a:extLst>
                <a:ext uri="{FF2B5EF4-FFF2-40B4-BE49-F238E27FC236}">
                  <a16:creationId xmlns:a16="http://schemas.microsoft.com/office/drawing/2014/main" id="{10250813-4DE0-432D-A160-2678DBB8742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51336" y="10879041"/>
              <a:ext cx="1702721" cy="1702721"/>
            </a:xfrm>
            <a:prstGeom prst="rect">
              <a:avLst/>
            </a:prstGeom>
          </p:spPr>
        </p:pic>
      </p:grpSp>
      <p:pic>
        <p:nvPicPr>
          <p:cNvPr id="2" name="Audio 1">
            <a:hlinkClick r:id="" action="ppaction://media"/>
            <a:extLst>
              <a:ext uri="{FF2B5EF4-FFF2-40B4-BE49-F238E27FC236}">
                <a16:creationId xmlns:a16="http://schemas.microsoft.com/office/drawing/2014/main" id="{12CD47CC-A001-CF46-AC48-7A2024F359F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355300" y="12687300"/>
            <a:ext cx="812800" cy="812800"/>
          </a:xfrm>
          <a:prstGeom prst="rect">
            <a:avLst/>
          </a:prstGeom>
        </p:spPr>
      </p:pic>
    </p:spTree>
    <p:extLst>
      <p:ext uri="{BB962C8B-B14F-4D97-AF65-F5344CB8AC3E}">
        <p14:creationId xmlns:p14="http://schemas.microsoft.com/office/powerpoint/2010/main" val="3741557802"/>
      </p:ext>
    </p:extLst>
  </p:cSld>
  <p:clrMapOvr>
    <a:masterClrMapping/>
  </p:clrMapOvr>
  <p:transition spd="med" advTm="145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2">
            <a:extLst>
              <a:ext uri="{FF2B5EF4-FFF2-40B4-BE49-F238E27FC236}">
                <a16:creationId xmlns:a16="http://schemas.microsoft.com/office/drawing/2014/main" id="{3EEB9FB4-54CF-4A28-93A3-03586A329463}"/>
              </a:ext>
            </a:extLst>
          </p:cNvPr>
          <p:cNvSpPr>
            <a:spLocks noGrp="1"/>
          </p:cNvSpPr>
          <p:nvPr>
            <p:ph type="title"/>
          </p:nvPr>
        </p:nvSpPr>
        <p:spPr>
          <a:xfrm>
            <a:off x="398583" y="326907"/>
            <a:ext cx="21242215" cy="1247733"/>
          </a:xfrm>
        </p:spPr>
        <p:txBody>
          <a:bodyPr>
            <a:normAutofit fontScale="90000"/>
          </a:bodyPr>
          <a:lstStyle/>
          <a:p>
            <a:r>
              <a:rPr lang="de-DE" noProof="0" dirty="0">
                <a:solidFill>
                  <a:schemeClr val="bg1"/>
                </a:solidFill>
              </a:rPr>
              <a:t>Anschlussfragen und Herausforderungen</a:t>
            </a:r>
          </a:p>
        </p:txBody>
      </p:sp>
      <p:sp>
        <p:nvSpPr>
          <p:cNvPr id="51" name="Body">
            <a:extLst>
              <a:ext uri="{FF2B5EF4-FFF2-40B4-BE49-F238E27FC236}">
                <a16:creationId xmlns:a16="http://schemas.microsoft.com/office/drawing/2014/main" id="{E2FD42CF-0EF1-4641-AE8D-32B77BB3C699}"/>
              </a:ext>
            </a:extLst>
          </p:cNvPr>
          <p:cNvSpPr txBox="1">
            <a:spLocks/>
          </p:cNvSpPr>
          <p:nvPr/>
        </p:nvSpPr>
        <p:spPr>
          <a:xfrm>
            <a:off x="4535874" y="3426196"/>
            <a:ext cx="14666526" cy="2058610"/>
          </a:xfrm>
          <a:prstGeom prst="rect">
            <a:avLst/>
          </a:prstGeom>
          <a:solidFill>
            <a:srgbClr val="5C9BD5"/>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a:buFont typeface="Wingdings" panose="05000000000000000000" pitchFamily="2" charset="2"/>
              <a:buChar char="Ø"/>
            </a:pPr>
            <a:r>
              <a:rPr lang="de-DE" sz="4000" dirty="0">
                <a:solidFill>
                  <a:schemeClr val="bg1"/>
                </a:solidFill>
              </a:rPr>
              <a:t>Wie gewährleisten wir eine gute Sichtbarkeit and Akzeptanz?</a:t>
            </a:r>
          </a:p>
        </p:txBody>
      </p:sp>
      <p:sp>
        <p:nvSpPr>
          <p:cNvPr id="25" name="Body">
            <a:extLst>
              <a:ext uri="{FF2B5EF4-FFF2-40B4-BE49-F238E27FC236}">
                <a16:creationId xmlns:a16="http://schemas.microsoft.com/office/drawing/2014/main" id="{B4CCB6E9-CFFC-4F66-A0C7-DDD40083D717}"/>
              </a:ext>
            </a:extLst>
          </p:cNvPr>
          <p:cNvSpPr txBox="1">
            <a:spLocks/>
          </p:cNvSpPr>
          <p:nvPr/>
        </p:nvSpPr>
        <p:spPr>
          <a:xfrm>
            <a:off x="4535874" y="6075740"/>
            <a:ext cx="14666526" cy="2058610"/>
          </a:xfrm>
          <a:prstGeom prst="rect">
            <a:avLst/>
          </a:prstGeom>
          <a:solidFill>
            <a:srgbClr val="5C9BD5"/>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a:buFont typeface="Wingdings" panose="05000000000000000000" pitchFamily="2" charset="2"/>
              <a:buChar char="Ø"/>
            </a:pPr>
            <a:r>
              <a:rPr lang="de-DE" sz="4000" dirty="0">
                <a:solidFill>
                  <a:schemeClr val="bg1"/>
                </a:solidFill>
              </a:rPr>
              <a:t>Wer bestimmt Methoden als auch Inhalte zur Evaluation (Interdisziplinarität und externe Begutachtung)?</a:t>
            </a:r>
          </a:p>
        </p:txBody>
      </p:sp>
      <p:sp>
        <p:nvSpPr>
          <p:cNvPr id="7" name="Body">
            <a:extLst>
              <a:ext uri="{FF2B5EF4-FFF2-40B4-BE49-F238E27FC236}">
                <a16:creationId xmlns:a16="http://schemas.microsoft.com/office/drawing/2014/main" id="{9D30261D-ABE7-4C1C-A741-AE024877D82F}"/>
              </a:ext>
            </a:extLst>
          </p:cNvPr>
          <p:cNvSpPr txBox="1">
            <a:spLocks/>
          </p:cNvSpPr>
          <p:nvPr/>
        </p:nvSpPr>
        <p:spPr>
          <a:xfrm>
            <a:off x="4535874" y="8725284"/>
            <a:ext cx="14666526" cy="2058610"/>
          </a:xfrm>
          <a:prstGeom prst="rect">
            <a:avLst/>
          </a:prstGeom>
          <a:solidFill>
            <a:srgbClr val="5C9BD5"/>
          </a:solidFill>
          <a:ln w="9525">
            <a:solidFill>
              <a:srgbClr val="5A9C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a:buFont typeface="Wingdings" panose="05000000000000000000" pitchFamily="2" charset="2"/>
              <a:buChar char="Ø"/>
            </a:pPr>
            <a:r>
              <a:rPr lang="de-DE" sz="4000" dirty="0">
                <a:solidFill>
                  <a:schemeClr val="bg1"/>
                </a:solidFill>
              </a:rPr>
              <a:t>Wer evaluiert und interpretiert (einzelne Institute, ein übergeordnetes, externes Review)?</a:t>
            </a:r>
          </a:p>
        </p:txBody>
      </p:sp>
      <p:pic>
        <p:nvPicPr>
          <p:cNvPr id="2" name="Audio 1">
            <a:hlinkClick r:id="" action="ppaction://media"/>
            <a:extLst>
              <a:ext uri="{FF2B5EF4-FFF2-40B4-BE49-F238E27FC236}">
                <a16:creationId xmlns:a16="http://schemas.microsoft.com/office/drawing/2014/main" id="{99B94F4A-53AC-424B-B2A5-868F46DDE1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355300" y="12687300"/>
            <a:ext cx="812800" cy="812800"/>
          </a:xfrm>
          <a:prstGeom prst="rect">
            <a:avLst/>
          </a:prstGeom>
        </p:spPr>
      </p:pic>
    </p:spTree>
    <p:extLst>
      <p:ext uri="{BB962C8B-B14F-4D97-AF65-F5344CB8AC3E}">
        <p14:creationId xmlns:p14="http://schemas.microsoft.com/office/powerpoint/2010/main" val="7005362"/>
      </p:ext>
    </p:extLst>
  </p:cSld>
  <p:clrMapOvr>
    <a:masterClrMapping/>
  </p:clrMapOvr>
  <p:transition spd="med" advTm="333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2">
            <a:extLst>
              <a:ext uri="{FF2B5EF4-FFF2-40B4-BE49-F238E27FC236}">
                <a16:creationId xmlns:a16="http://schemas.microsoft.com/office/drawing/2014/main" id="{3EEB9FB4-54CF-4A28-93A3-03586A329463}"/>
              </a:ext>
            </a:extLst>
          </p:cNvPr>
          <p:cNvSpPr>
            <a:spLocks noGrp="1"/>
          </p:cNvSpPr>
          <p:nvPr>
            <p:ph type="title"/>
          </p:nvPr>
        </p:nvSpPr>
        <p:spPr>
          <a:xfrm>
            <a:off x="398583" y="326907"/>
            <a:ext cx="21242215" cy="1247733"/>
          </a:xfrm>
        </p:spPr>
        <p:txBody>
          <a:bodyPr>
            <a:normAutofit fontScale="90000"/>
          </a:bodyPr>
          <a:lstStyle/>
          <a:p>
            <a:r>
              <a:rPr lang="de-DE" noProof="0" dirty="0">
                <a:solidFill>
                  <a:schemeClr val="bg1"/>
                </a:solidFill>
              </a:rPr>
              <a:t>Fragen und Antworten</a:t>
            </a:r>
          </a:p>
        </p:txBody>
      </p:sp>
      <p:pic>
        <p:nvPicPr>
          <p:cNvPr id="2054" name="Picture 6" descr="Can You QA That?&quot; - Modus Create">
            <a:extLst>
              <a:ext uri="{FF2B5EF4-FFF2-40B4-BE49-F238E27FC236}">
                <a16:creationId xmlns:a16="http://schemas.microsoft.com/office/drawing/2014/main" id="{B813B520-E6AF-424A-97A0-919C0719F0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850" y="3609974"/>
            <a:ext cx="15707360" cy="73628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a:extLst>
              <a:ext uri="{FF2B5EF4-FFF2-40B4-BE49-F238E27FC236}">
                <a16:creationId xmlns:a16="http://schemas.microsoft.com/office/drawing/2014/main" id="{8DAAD35F-C0C2-4E57-939D-669B2B1D000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828876">
            <a:off x="16858248" y="-314693"/>
            <a:ext cx="5970712" cy="5966404"/>
          </a:xfrm>
          <a:prstGeom prst="rect">
            <a:avLst/>
          </a:prstGeom>
          <a:effectLst>
            <a:outerShdw blurRad="50800" dist="38100" dir="8100000" algn="tr" rotWithShape="0">
              <a:prstClr val="black">
                <a:alpha val="40000"/>
              </a:prstClr>
            </a:outerShdw>
          </a:effectLst>
        </p:spPr>
      </p:pic>
      <p:pic>
        <p:nvPicPr>
          <p:cNvPr id="2" name="Audio 1">
            <a:hlinkClick r:id="" action="ppaction://media"/>
            <a:extLst>
              <a:ext uri="{FF2B5EF4-FFF2-40B4-BE49-F238E27FC236}">
                <a16:creationId xmlns:a16="http://schemas.microsoft.com/office/drawing/2014/main" id="{C3964669-3B0C-804C-B58D-3810300C3E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355300" y="12687300"/>
            <a:ext cx="812800" cy="812800"/>
          </a:xfrm>
          <a:prstGeom prst="rect">
            <a:avLst/>
          </a:prstGeom>
        </p:spPr>
      </p:pic>
    </p:spTree>
    <p:extLst>
      <p:ext uri="{BB962C8B-B14F-4D97-AF65-F5344CB8AC3E}">
        <p14:creationId xmlns:p14="http://schemas.microsoft.com/office/powerpoint/2010/main" val="1869930333"/>
      </p:ext>
    </p:extLst>
  </p:cSld>
  <p:clrMapOvr>
    <a:masterClrMapping/>
  </p:clrMapOvr>
  <p:transition spd="med" advTm="67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p:cNvSpPr txBox="1">
            <a:spLocks noGrp="1"/>
          </p:cNvSpPr>
          <p:nvPr>
            <p:ph type="title"/>
          </p:nvPr>
        </p:nvSpPr>
        <p:spPr>
          <a:prstGeom prst="rect">
            <a:avLst/>
          </a:prstGeom>
        </p:spPr>
        <p:txBody>
          <a:bodyPr/>
          <a:lstStyle/>
          <a:p>
            <a:pPr defTabSz="1627632">
              <a:defRPr sz="7119"/>
            </a:pPr>
            <a:r>
              <a:rPr lang="de-DE" dirty="0">
                <a:solidFill>
                  <a:schemeClr val="bg1"/>
                </a:solidFill>
              </a:rPr>
              <a:t>Gliederung des Vortrages</a:t>
            </a:r>
          </a:p>
        </p:txBody>
      </p:sp>
      <p:grpSp>
        <p:nvGrpSpPr>
          <p:cNvPr id="32" name="Gruppieren 31">
            <a:extLst>
              <a:ext uri="{FF2B5EF4-FFF2-40B4-BE49-F238E27FC236}">
                <a16:creationId xmlns:a16="http://schemas.microsoft.com/office/drawing/2014/main" id="{1498ABF0-4B3B-4A0C-A339-66D79AB32E15}"/>
              </a:ext>
            </a:extLst>
          </p:cNvPr>
          <p:cNvGrpSpPr/>
          <p:nvPr/>
        </p:nvGrpSpPr>
        <p:grpSpPr>
          <a:xfrm>
            <a:off x="6203486" y="2927684"/>
            <a:ext cx="9004820" cy="1943535"/>
            <a:chOff x="6203486" y="2927684"/>
            <a:chExt cx="9004820" cy="1943535"/>
          </a:xfrm>
        </p:grpSpPr>
        <p:sp>
          <p:nvSpPr>
            <p:cNvPr id="35" name="Body">
              <a:extLst>
                <a:ext uri="{FF2B5EF4-FFF2-40B4-BE49-F238E27FC236}">
                  <a16:creationId xmlns:a16="http://schemas.microsoft.com/office/drawing/2014/main" id="{A408439E-8BDD-4642-9AC6-5A634E1FB7CE}"/>
                </a:ext>
              </a:extLst>
            </p:cNvPr>
            <p:cNvSpPr txBox="1">
              <a:spLocks/>
            </p:cNvSpPr>
            <p:nvPr/>
          </p:nvSpPr>
          <p:spPr>
            <a:xfrm>
              <a:off x="6203486" y="2927684"/>
              <a:ext cx="1917003" cy="1908237"/>
            </a:xfrm>
            <a:prstGeom prst="rect">
              <a:avLst/>
            </a:prstGeom>
            <a:solidFill>
              <a:srgbClr val="5C9BD5"/>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endParaRPr lang="de-DE" sz="4000" b="1" dirty="0">
                <a:solidFill>
                  <a:schemeClr val="bg2"/>
                </a:solidFill>
              </a:endParaRPr>
            </a:p>
          </p:txBody>
        </p:sp>
        <p:sp>
          <p:nvSpPr>
            <p:cNvPr id="9" name="Body">
              <a:extLst>
                <a:ext uri="{FF2B5EF4-FFF2-40B4-BE49-F238E27FC236}">
                  <a16:creationId xmlns:a16="http://schemas.microsoft.com/office/drawing/2014/main" id="{39261D3E-80B1-49F1-BDC0-2D8A2092C037}"/>
                </a:ext>
              </a:extLst>
            </p:cNvPr>
            <p:cNvSpPr txBox="1">
              <a:spLocks/>
            </p:cNvSpPr>
            <p:nvPr/>
          </p:nvSpPr>
          <p:spPr>
            <a:xfrm>
              <a:off x="8133347" y="2935705"/>
              <a:ext cx="7074959" cy="1900216"/>
            </a:xfrm>
            <a:prstGeom prst="rect">
              <a:avLst/>
            </a:prstGeom>
            <a:solidFill>
              <a:schemeClr val="bg1"/>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r>
                <a:rPr lang="de-DE" sz="4000" b="1" dirty="0">
                  <a:solidFill>
                    <a:schemeClr val="bg2"/>
                  </a:solidFill>
                </a:rPr>
                <a:t>Definition der Grundbegriffe</a:t>
              </a:r>
            </a:p>
          </p:txBody>
        </p:sp>
        <p:pic>
          <p:nvPicPr>
            <p:cNvPr id="8" name="Grafik 7" descr="Volltreffer">
              <a:extLst>
                <a:ext uri="{FF2B5EF4-FFF2-40B4-BE49-F238E27FC236}">
                  <a16:creationId xmlns:a16="http://schemas.microsoft.com/office/drawing/2014/main" id="{1F86FA9F-383F-4942-A168-AE8259C7FE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68894" y="2971002"/>
              <a:ext cx="1900217" cy="1900217"/>
            </a:xfrm>
            <a:prstGeom prst="rect">
              <a:avLst/>
            </a:prstGeom>
          </p:spPr>
        </p:pic>
      </p:grpSp>
      <p:sp>
        <p:nvSpPr>
          <p:cNvPr id="25" name="Bogen 24">
            <a:extLst>
              <a:ext uri="{FF2B5EF4-FFF2-40B4-BE49-F238E27FC236}">
                <a16:creationId xmlns:a16="http://schemas.microsoft.com/office/drawing/2014/main" id="{C114358B-86FD-4780-96B1-A148B9EAA67E}"/>
              </a:ext>
            </a:extLst>
          </p:cNvPr>
          <p:cNvSpPr/>
          <p:nvPr/>
        </p:nvSpPr>
        <p:spPr>
          <a:xfrm>
            <a:off x="14437898" y="3508824"/>
            <a:ext cx="5341249" cy="3994484"/>
          </a:xfrm>
          <a:prstGeom prst="arc">
            <a:avLst>
              <a:gd name="adj1" fmla="val 16375466"/>
              <a:gd name="adj2" fmla="val 0"/>
            </a:avLst>
          </a:prstGeom>
          <a:noFill/>
          <a:ln w="76200" cap="flat">
            <a:solidFill>
              <a:srgbClr val="5C9BD5"/>
            </a:solidFill>
            <a:prstDash val="solid"/>
            <a:miter lim="800000"/>
            <a:headEnd type="none" w="med" len="med"/>
            <a:tailEnd type="triangle"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28" name="Bogen 27">
            <a:extLst>
              <a:ext uri="{FF2B5EF4-FFF2-40B4-BE49-F238E27FC236}">
                <a16:creationId xmlns:a16="http://schemas.microsoft.com/office/drawing/2014/main" id="{AC0C8ECC-EB7E-4ACE-A1E2-CAC25FEF32A8}"/>
              </a:ext>
            </a:extLst>
          </p:cNvPr>
          <p:cNvSpPr/>
          <p:nvPr/>
        </p:nvSpPr>
        <p:spPr>
          <a:xfrm rot="6894797">
            <a:off x="14862235" y="7540142"/>
            <a:ext cx="5341249" cy="3994484"/>
          </a:xfrm>
          <a:prstGeom prst="arc">
            <a:avLst>
              <a:gd name="adj1" fmla="val 16375466"/>
              <a:gd name="adj2" fmla="val 0"/>
            </a:avLst>
          </a:prstGeom>
          <a:noFill/>
          <a:ln w="76200" cap="flat">
            <a:solidFill>
              <a:srgbClr val="5C9BD5"/>
            </a:solidFill>
            <a:prstDash val="solid"/>
            <a:miter lim="800000"/>
            <a:headEnd type="none" w="med" len="med"/>
            <a:tailEnd type="triangle"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29" name="Bogen 28">
            <a:extLst>
              <a:ext uri="{FF2B5EF4-FFF2-40B4-BE49-F238E27FC236}">
                <a16:creationId xmlns:a16="http://schemas.microsoft.com/office/drawing/2014/main" id="{AC54A9D0-6D3C-44B1-A6B5-54E7B3DE123B}"/>
              </a:ext>
            </a:extLst>
          </p:cNvPr>
          <p:cNvSpPr/>
          <p:nvPr/>
        </p:nvSpPr>
        <p:spPr>
          <a:xfrm rot="11545131">
            <a:off x="3406005" y="7882493"/>
            <a:ext cx="5341249" cy="3994484"/>
          </a:xfrm>
          <a:prstGeom prst="arc">
            <a:avLst>
              <a:gd name="adj1" fmla="val 16375466"/>
              <a:gd name="adj2" fmla="val 0"/>
            </a:avLst>
          </a:prstGeom>
          <a:noFill/>
          <a:ln w="76200" cap="flat">
            <a:solidFill>
              <a:srgbClr val="5C9BD5"/>
            </a:solidFill>
            <a:prstDash val="solid"/>
            <a:miter lim="800000"/>
            <a:headEnd type="none" w="med" len="med"/>
            <a:tailEnd type="triangle"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grpSp>
        <p:nvGrpSpPr>
          <p:cNvPr id="31" name="Gruppieren 30">
            <a:extLst>
              <a:ext uri="{FF2B5EF4-FFF2-40B4-BE49-F238E27FC236}">
                <a16:creationId xmlns:a16="http://schemas.microsoft.com/office/drawing/2014/main" id="{8B9C2A7B-19DA-4C8C-B4CC-AF216CA424F8}"/>
              </a:ext>
            </a:extLst>
          </p:cNvPr>
          <p:cNvGrpSpPr/>
          <p:nvPr/>
        </p:nvGrpSpPr>
        <p:grpSpPr>
          <a:xfrm>
            <a:off x="778647" y="6545179"/>
            <a:ext cx="8991962" cy="1908238"/>
            <a:chOff x="778647" y="6545179"/>
            <a:chExt cx="8991962" cy="1908238"/>
          </a:xfrm>
        </p:grpSpPr>
        <p:sp>
          <p:nvSpPr>
            <p:cNvPr id="33" name="Body">
              <a:extLst>
                <a:ext uri="{FF2B5EF4-FFF2-40B4-BE49-F238E27FC236}">
                  <a16:creationId xmlns:a16="http://schemas.microsoft.com/office/drawing/2014/main" id="{376E6CFE-9A1A-475A-8628-8E81896B4AF4}"/>
                </a:ext>
              </a:extLst>
            </p:cNvPr>
            <p:cNvSpPr txBox="1">
              <a:spLocks/>
            </p:cNvSpPr>
            <p:nvPr/>
          </p:nvSpPr>
          <p:spPr>
            <a:xfrm>
              <a:off x="778647" y="6545179"/>
              <a:ext cx="1917003" cy="1908237"/>
            </a:xfrm>
            <a:prstGeom prst="rect">
              <a:avLst/>
            </a:prstGeom>
            <a:solidFill>
              <a:srgbClr val="5C9BD5"/>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endParaRPr lang="de-DE" sz="4000" b="1" dirty="0">
                <a:solidFill>
                  <a:schemeClr val="bg2"/>
                </a:solidFill>
              </a:endParaRPr>
            </a:p>
          </p:txBody>
        </p:sp>
        <p:sp>
          <p:nvSpPr>
            <p:cNvPr id="16" name="Body">
              <a:extLst>
                <a:ext uri="{FF2B5EF4-FFF2-40B4-BE49-F238E27FC236}">
                  <a16:creationId xmlns:a16="http://schemas.microsoft.com/office/drawing/2014/main" id="{85DB5102-9192-4DA2-ACA6-F3094FF20EC2}"/>
                </a:ext>
              </a:extLst>
            </p:cNvPr>
            <p:cNvSpPr txBox="1">
              <a:spLocks/>
            </p:cNvSpPr>
            <p:nvPr/>
          </p:nvSpPr>
          <p:spPr>
            <a:xfrm>
              <a:off x="2695650" y="6553201"/>
              <a:ext cx="7074959" cy="1900216"/>
            </a:xfrm>
            <a:prstGeom prst="rect">
              <a:avLst/>
            </a:prstGeom>
            <a:solidFill>
              <a:schemeClr val="bg1"/>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r>
                <a:rPr lang="de-DE" sz="4000" b="1" dirty="0">
                  <a:solidFill>
                    <a:schemeClr val="bg2"/>
                  </a:solidFill>
                </a:rPr>
                <a:t>Fragen und Diskussion</a:t>
              </a:r>
            </a:p>
          </p:txBody>
        </p:sp>
        <p:pic>
          <p:nvPicPr>
            <p:cNvPr id="27" name="Grafik 26" descr="Kundenbewertung RNL">
              <a:extLst>
                <a:ext uri="{FF2B5EF4-FFF2-40B4-BE49-F238E27FC236}">
                  <a16:creationId xmlns:a16="http://schemas.microsoft.com/office/drawing/2014/main" id="{6293E82B-C40F-438E-91A7-7585CD2E4D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2996" y="6676538"/>
              <a:ext cx="1653540" cy="1653540"/>
            </a:xfrm>
            <a:prstGeom prst="rect">
              <a:avLst/>
            </a:prstGeom>
          </p:spPr>
        </p:pic>
      </p:grpSp>
      <p:grpSp>
        <p:nvGrpSpPr>
          <p:cNvPr id="41" name="Gruppieren 40">
            <a:extLst>
              <a:ext uri="{FF2B5EF4-FFF2-40B4-BE49-F238E27FC236}">
                <a16:creationId xmlns:a16="http://schemas.microsoft.com/office/drawing/2014/main" id="{0261C96D-B2F9-4184-89E6-C1C8AE644063}"/>
              </a:ext>
            </a:extLst>
          </p:cNvPr>
          <p:cNvGrpSpPr/>
          <p:nvPr/>
        </p:nvGrpSpPr>
        <p:grpSpPr>
          <a:xfrm>
            <a:off x="13715639" y="6545179"/>
            <a:ext cx="8991962" cy="1908237"/>
            <a:chOff x="13715639" y="6545179"/>
            <a:chExt cx="8991962" cy="1908237"/>
          </a:xfrm>
        </p:grpSpPr>
        <p:sp>
          <p:nvSpPr>
            <p:cNvPr id="37" name="Body">
              <a:extLst>
                <a:ext uri="{FF2B5EF4-FFF2-40B4-BE49-F238E27FC236}">
                  <a16:creationId xmlns:a16="http://schemas.microsoft.com/office/drawing/2014/main" id="{C8FFB1C2-E604-4198-A9AF-ACCA5161E8B4}"/>
                </a:ext>
              </a:extLst>
            </p:cNvPr>
            <p:cNvSpPr txBox="1">
              <a:spLocks/>
            </p:cNvSpPr>
            <p:nvPr/>
          </p:nvSpPr>
          <p:spPr>
            <a:xfrm>
              <a:off x="13715639" y="6545179"/>
              <a:ext cx="1917003" cy="1908237"/>
            </a:xfrm>
            <a:prstGeom prst="rect">
              <a:avLst/>
            </a:prstGeom>
            <a:solidFill>
              <a:srgbClr val="5C9BD5"/>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endParaRPr lang="de-DE" sz="4000" b="1" dirty="0">
                <a:solidFill>
                  <a:schemeClr val="bg2"/>
                </a:solidFill>
              </a:endParaRPr>
            </a:p>
          </p:txBody>
        </p:sp>
        <p:sp>
          <p:nvSpPr>
            <p:cNvPr id="12" name="Body">
              <a:extLst>
                <a:ext uri="{FF2B5EF4-FFF2-40B4-BE49-F238E27FC236}">
                  <a16:creationId xmlns:a16="http://schemas.microsoft.com/office/drawing/2014/main" id="{EE48EA1F-4B4E-4B8F-A3EC-5827EAF57968}"/>
                </a:ext>
              </a:extLst>
            </p:cNvPr>
            <p:cNvSpPr txBox="1">
              <a:spLocks/>
            </p:cNvSpPr>
            <p:nvPr/>
          </p:nvSpPr>
          <p:spPr>
            <a:xfrm>
              <a:off x="15632642" y="6553200"/>
              <a:ext cx="7074959" cy="1900216"/>
            </a:xfrm>
            <a:prstGeom prst="rect">
              <a:avLst/>
            </a:prstGeom>
            <a:solidFill>
              <a:schemeClr val="bg1"/>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r>
                <a:rPr lang="de-DE" sz="4000" b="1" dirty="0">
                  <a:solidFill>
                    <a:schemeClr val="bg2"/>
                  </a:solidFill>
                </a:rPr>
                <a:t>(Meta-) Evaluation im </a:t>
              </a:r>
              <a:r>
                <a:rPr lang="de-DE" sz="4000" b="1" i="1" dirty="0">
                  <a:solidFill>
                    <a:schemeClr val="bg2"/>
                  </a:solidFill>
                </a:rPr>
                <a:t>sekundären</a:t>
              </a:r>
              <a:r>
                <a:rPr lang="de-DE" sz="4000" b="1" dirty="0">
                  <a:solidFill>
                    <a:schemeClr val="bg2"/>
                  </a:solidFill>
                </a:rPr>
                <a:t> Bildungsbereich</a:t>
              </a:r>
            </a:p>
          </p:txBody>
        </p:sp>
        <p:pic>
          <p:nvPicPr>
            <p:cNvPr id="36" name="Grafik 35" descr="Klassenzimmer">
              <a:extLst>
                <a:ext uri="{FF2B5EF4-FFF2-40B4-BE49-F238E27FC236}">
                  <a16:creationId xmlns:a16="http://schemas.microsoft.com/office/drawing/2014/main" id="{829F0ADF-A00A-42FC-8BF0-EAB2B322C24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49257" y="6767269"/>
              <a:ext cx="1472078" cy="1472078"/>
            </a:xfrm>
            <a:prstGeom prst="rect">
              <a:avLst/>
            </a:prstGeom>
          </p:spPr>
        </p:pic>
      </p:grpSp>
      <p:grpSp>
        <p:nvGrpSpPr>
          <p:cNvPr id="42" name="Gruppieren 41">
            <a:extLst>
              <a:ext uri="{FF2B5EF4-FFF2-40B4-BE49-F238E27FC236}">
                <a16:creationId xmlns:a16="http://schemas.microsoft.com/office/drawing/2014/main" id="{D4AC4BA8-159C-442C-BE6A-30BF706F5E36}"/>
              </a:ext>
            </a:extLst>
          </p:cNvPr>
          <p:cNvGrpSpPr/>
          <p:nvPr/>
        </p:nvGrpSpPr>
        <p:grpSpPr>
          <a:xfrm>
            <a:off x="6203486" y="10776284"/>
            <a:ext cx="9004820" cy="1908237"/>
            <a:chOff x="6203486" y="10776284"/>
            <a:chExt cx="9004820" cy="1908237"/>
          </a:xfrm>
        </p:grpSpPr>
        <p:sp>
          <p:nvSpPr>
            <p:cNvPr id="14" name="Body">
              <a:extLst>
                <a:ext uri="{FF2B5EF4-FFF2-40B4-BE49-F238E27FC236}">
                  <a16:creationId xmlns:a16="http://schemas.microsoft.com/office/drawing/2014/main" id="{0ED17FF9-403D-4131-8634-CE4236A11357}"/>
                </a:ext>
              </a:extLst>
            </p:cNvPr>
            <p:cNvSpPr txBox="1">
              <a:spLocks/>
            </p:cNvSpPr>
            <p:nvPr/>
          </p:nvSpPr>
          <p:spPr>
            <a:xfrm>
              <a:off x="8133347" y="10780295"/>
              <a:ext cx="7074959" cy="1900216"/>
            </a:xfrm>
            <a:prstGeom prst="rect">
              <a:avLst/>
            </a:prstGeom>
            <a:solidFill>
              <a:schemeClr val="bg1"/>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r>
                <a:rPr lang="de-DE" sz="4000" b="1" dirty="0">
                  <a:solidFill>
                    <a:schemeClr val="bg2"/>
                  </a:solidFill>
                </a:rPr>
                <a:t>Metaevaluation im </a:t>
              </a:r>
              <a:r>
                <a:rPr lang="de-DE" sz="4000" b="1" i="1" dirty="0">
                  <a:solidFill>
                    <a:schemeClr val="bg2"/>
                  </a:solidFill>
                </a:rPr>
                <a:t>tertiären</a:t>
              </a:r>
              <a:r>
                <a:rPr lang="de-DE" sz="4000" b="1" dirty="0">
                  <a:solidFill>
                    <a:schemeClr val="bg2"/>
                  </a:solidFill>
                </a:rPr>
                <a:t> Bildungsbereich</a:t>
              </a:r>
            </a:p>
          </p:txBody>
        </p:sp>
        <p:sp>
          <p:nvSpPr>
            <p:cNvPr id="38" name="Body">
              <a:extLst>
                <a:ext uri="{FF2B5EF4-FFF2-40B4-BE49-F238E27FC236}">
                  <a16:creationId xmlns:a16="http://schemas.microsoft.com/office/drawing/2014/main" id="{3EB3062B-D7D4-4917-B188-F86049B12D46}"/>
                </a:ext>
              </a:extLst>
            </p:cNvPr>
            <p:cNvSpPr txBox="1">
              <a:spLocks/>
            </p:cNvSpPr>
            <p:nvPr/>
          </p:nvSpPr>
          <p:spPr>
            <a:xfrm>
              <a:off x="6203486" y="10776284"/>
              <a:ext cx="1917003" cy="1908237"/>
            </a:xfrm>
            <a:prstGeom prst="rect">
              <a:avLst/>
            </a:prstGeom>
            <a:solidFill>
              <a:srgbClr val="5C9BD5"/>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endParaRPr lang="de-DE" sz="4000" b="1" dirty="0">
                <a:solidFill>
                  <a:schemeClr val="bg2"/>
                </a:solidFill>
              </a:endParaRPr>
            </a:p>
          </p:txBody>
        </p:sp>
        <p:pic>
          <p:nvPicPr>
            <p:cNvPr id="40" name="Grafik 39" descr="Abschlusshut">
              <a:extLst>
                <a:ext uri="{FF2B5EF4-FFF2-40B4-BE49-F238E27FC236}">
                  <a16:creationId xmlns:a16="http://schemas.microsoft.com/office/drawing/2014/main" id="{10250813-4DE0-432D-A160-2678DBB8742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51336" y="10879041"/>
              <a:ext cx="1702721" cy="1702721"/>
            </a:xfrm>
            <a:prstGeom prst="rect">
              <a:avLst/>
            </a:prstGeom>
          </p:spPr>
        </p:pic>
      </p:grpSp>
      <p:pic>
        <p:nvPicPr>
          <p:cNvPr id="2" name="Audio 1">
            <a:hlinkClick r:id="" action="ppaction://media"/>
            <a:extLst>
              <a:ext uri="{FF2B5EF4-FFF2-40B4-BE49-F238E27FC236}">
                <a16:creationId xmlns:a16="http://schemas.microsoft.com/office/drawing/2014/main" id="{48BF2B00-422D-DF45-8F94-1CB7C814E3F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3355300" y="12687300"/>
            <a:ext cx="812800" cy="812800"/>
          </a:xfrm>
          <a:prstGeom prst="rect">
            <a:avLst/>
          </a:prstGeom>
        </p:spPr>
      </p:pic>
    </p:spTree>
    <p:extLst>
      <p:ext uri="{BB962C8B-B14F-4D97-AF65-F5344CB8AC3E}">
        <p14:creationId xmlns:p14="http://schemas.microsoft.com/office/powerpoint/2010/main" val="3232469746"/>
      </p:ext>
    </p:extLst>
  </p:cSld>
  <p:clrMapOvr>
    <a:masterClrMapping/>
  </p:clrMapOvr>
  <p:transition spd="med" advTm="483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AA0DF1E-A3C0-44F1-A335-C47EBFD1C071}"/>
              </a:ext>
            </a:extLst>
          </p:cNvPr>
          <p:cNvSpPr>
            <a:spLocks noGrp="1"/>
          </p:cNvSpPr>
          <p:nvPr>
            <p:ph type="body" idx="1"/>
          </p:nvPr>
        </p:nvSpPr>
        <p:spPr>
          <a:xfrm>
            <a:off x="1673046" y="2330663"/>
            <a:ext cx="21037908" cy="8917352"/>
          </a:xfrm>
        </p:spPr>
        <p:txBody>
          <a:bodyPr>
            <a:normAutofit fontScale="92500"/>
          </a:bodyPr>
          <a:lstStyle/>
          <a:p>
            <a:pPr marL="0" indent="0">
              <a:buNone/>
            </a:pPr>
            <a:r>
              <a:rPr lang="de-DE" b="1" dirty="0"/>
              <a:t>Evaluation</a:t>
            </a:r>
          </a:p>
          <a:p>
            <a:pPr>
              <a:buFont typeface="Arial" panose="020B0604020202020204" pitchFamily="34" charset="0"/>
              <a:buChar char="•"/>
            </a:pPr>
            <a:r>
              <a:rPr lang="de-DE" dirty="0"/>
              <a:t>Sach- und fachgerechte Bewertung bspw. von Projekten oder Prozessen</a:t>
            </a:r>
          </a:p>
          <a:p>
            <a:pPr>
              <a:buFont typeface="Arial" panose="020B0604020202020204" pitchFamily="34" charset="0"/>
              <a:buChar char="•"/>
            </a:pPr>
            <a:r>
              <a:rPr lang="de-DE" dirty="0"/>
              <a:t>Zweckgebunden und systematische Datenerhebung</a:t>
            </a:r>
          </a:p>
          <a:p>
            <a:pPr>
              <a:buFont typeface="Arial" panose="020B0604020202020204" pitchFamily="34" charset="0"/>
              <a:buChar char="•"/>
            </a:pPr>
            <a:endParaRPr lang="de-DE" dirty="0"/>
          </a:p>
          <a:p>
            <a:pPr marL="0" indent="0">
              <a:buNone/>
            </a:pPr>
            <a:r>
              <a:rPr lang="de-DE" b="1" dirty="0"/>
              <a:t>Metaevaluation</a:t>
            </a:r>
          </a:p>
          <a:p>
            <a:pPr marL="0" indent="0">
              <a:buNone/>
            </a:pPr>
            <a:r>
              <a:rPr lang="de-DE" i="1" dirty="0"/>
              <a:t>entweder</a:t>
            </a:r>
            <a:r>
              <a:rPr lang="de-DE" dirty="0"/>
              <a:t> </a:t>
            </a:r>
          </a:p>
          <a:p>
            <a:pPr marL="1295400" lvl="1" indent="-914400">
              <a:buAutoNum type="arabicParenBoth"/>
            </a:pPr>
            <a:r>
              <a:rPr lang="de-DE" dirty="0"/>
              <a:t>Evaluation </a:t>
            </a:r>
            <a:r>
              <a:rPr lang="de-DE" b="1" dirty="0"/>
              <a:t>einer</a:t>
            </a:r>
            <a:r>
              <a:rPr lang="de-DE" dirty="0"/>
              <a:t> Evaluation und deren Methoden und Standards</a:t>
            </a:r>
          </a:p>
          <a:p>
            <a:pPr marL="0" indent="0">
              <a:buNone/>
            </a:pPr>
            <a:r>
              <a:rPr lang="de-DE" i="1" dirty="0"/>
              <a:t>oder</a:t>
            </a:r>
          </a:p>
          <a:p>
            <a:pPr marL="381000" lvl="1" indent="0">
              <a:buNone/>
            </a:pPr>
            <a:r>
              <a:rPr lang="de-DE" dirty="0"/>
              <a:t>(2) Evaluation </a:t>
            </a:r>
            <a:r>
              <a:rPr lang="de-DE" sz="5400" b="1" dirty="0"/>
              <a:t>mehrerer</a:t>
            </a:r>
            <a:r>
              <a:rPr lang="de-DE" dirty="0"/>
              <a:t> Evaluationen zu </a:t>
            </a:r>
            <a:r>
              <a:rPr lang="de-DE" b="1" dirty="0"/>
              <a:t>einem</a:t>
            </a:r>
            <a:r>
              <a:rPr lang="de-DE" dirty="0"/>
              <a:t> </a:t>
            </a:r>
            <a:r>
              <a:rPr lang="de-DE" b="1" dirty="0"/>
              <a:t>Gegenstandsbereich</a:t>
            </a:r>
            <a:endParaRPr lang="de-DE" sz="4400" dirty="0"/>
          </a:p>
        </p:txBody>
      </p:sp>
      <p:grpSp>
        <p:nvGrpSpPr>
          <p:cNvPr id="4" name="Gruppieren 3">
            <a:extLst>
              <a:ext uri="{FF2B5EF4-FFF2-40B4-BE49-F238E27FC236}">
                <a16:creationId xmlns:a16="http://schemas.microsoft.com/office/drawing/2014/main" id="{413C1A2A-D844-4BCE-A3C6-44C002C2D177}"/>
              </a:ext>
            </a:extLst>
          </p:cNvPr>
          <p:cNvGrpSpPr/>
          <p:nvPr/>
        </p:nvGrpSpPr>
        <p:grpSpPr>
          <a:xfrm>
            <a:off x="521143" y="1"/>
            <a:ext cx="9167142" cy="1550962"/>
            <a:chOff x="6203486" y="2927684"/>
            <a:chExt cx="11487492" cy="1943535"/>
          </a:xfrm>
        </p:grpSpPr>
        <p:sp>
          <p:nvSpPr>
            <p:cNvPr id="5" name="Body">
              <a:extLst>
                <a:ext uri="{FF2B5EF4-FFF2-40B4-BE49-F238E27FC236}">
                  <a16:creationId xmlns:a16="http://schemas.microsoft.com/office/drawing/2014/main" id="{5B706C3F-48C7-4D30-B69A-D6FBC4678CE7}"/>
                </a:ext>
              </a:extLst>
            </p:cNvPr>
            <p:cNvSpPr txBox="1">
              <a:spLocks/>
            </p:cNvSpPr>
            <p:nvPr/>
          </p:nvSpPr>
          <p:spPr>
            <a:xfrm>
              <a:off x="6203486" y="2927684"/>
              <a:ext cx="1917003" cy="1908237"/>
            </a:xfrm>
            <a:prstGeom prst="rect">
              <a:avLst/>
            </a:prstGeom>
            <a:solidFill>
              <a:srgbClr val="5C9BD5"/>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endParaRPr lang="de-DE" sz="4000" b="1" dirty="0">
                <a:solidFill>
                  <a:schemeClr val="bg2"/>
                </a:solidFill>
              </a:endParaRPr>
            </a:p>
          </p:txBody>
        </p:sp>
        <p:sp>
          <p:nvSpPr>
            <p:cNvPr id="6" name="Body">
              <a:extLst>
                <a:ext uri="{FF2B5EF4-FFF2-40B4-BE49-F238E27FC236}">
                  <a16:creationId xmlns:a16="http://schemas.microsoft.com/office/drawing/2014/main" id="{D82F9DEB-4FF0-4711-A3EB-B68CEB4A2C76}"/>
                </a:ext>
              </a:extLst>
            </p:cNvPr>
            <p:cNvSpPr txBox="1">
              <a:spLocks/>
            </p:cNvSpPr>
            <p:nvPr/>
          </p:nvSpPr>
          <p:spPr>
            <a:xfrm>
              <a:off x="8133346" y="2962987"/>
              <a:ext cx="9557632" cy="1900216"/>
            </a:xfrm>
            <a:prstGeom prst="rect">
              <a:avLst/>
            </a:prstGeom>
            <a:solidFill>
              <a:srgbClr val="5C9BD5"/>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r>
                <a:rPr lang="de-DE" sz="4400" b="1" dirty="0">
                  <a:solidFill>
                    <a:schemeClr val="bg1"/>
                  </a:solidFill>
                </a:rPr>
                <a:t>Definition der Grundbegriffe</a:t>
              </a:r>
            </a:p>
          </p:txBody>
        </p:sp>
        <p:pic>
          <p:nvPicPr>
            <p:cNvPr id="7" name="Grafik 6" descr="Volltreffer">
              <a:extLst>
                <a:ext uri="{FF2B5EF4-FFF2-40B4-BE49-F238E27FC236}">
                  <a16:creationId xmlns:a16="http://schemas.microsoft.com/office/drawing/2014/main" id="{6258F5DD-BDD8-4E58-8544-A2F829D1C2A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68894" y="2971002"/>
              <a:ext cx="1900217" cy="1900217"/>
            </a:xfrm>
            <a:prstGeom prst="rect">
              <a:avLst/>
            </a:prstGeom>
          </p:spPr>
        </p:pic>
      </p:grpSp>
      <p:sp>
        <p:nvSpPr>
          <p:cNvPr id="9" name="Pfeil: nach rechts 8">
            <a:extLst>
              <a:ext uri="{FF2B5EF4-FFF2-40B4-BE49-F238E27FC236}">
                <a16:creationId xmlns:a16="http://schemas.microsoft.com/office/drawing/2014/main" id="{E9513BAD-AD88-4952-8A67-4DFF2EF96FD9}"/>
              </a:ext>
            </a:extLst>
          </p:cNvPr>
          <p:cNvSpPr/>
          <p:nvPr/>
        </p:nvSpPr>
        <p:spPr>
          <a:xfrm>
            <a:off x="1650947" y="11618966"/>
            <a:ext cx="1698172" cy="841151"/>
          </a:xfrm>
          <a:prstGeom prst="rightArrow">
            <a:avLst/>
          </a:prstGeom>
          <a:solidFill>
            <a:srgbClr val="FFFFFF"/>
          </a:solidFill>
          <a:ln w="254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de-DE" sz="3600" b="0" i="0" u="none" strike="noStrike" cap="none" spc="0" normalizeH="0" baseline="0">
              <a:ln>
                <a:noFill/>
              </a:ln>
              <a:solidFill>
                <a:srgbClr val="000000"/>
              </a:solidFill>
              <a:effectLst/>
              <a:uFillTx/>
              <a:latin typeface="+mj-lt"/>
              <a:ea typeface="+mj-ea"/>
              <a:cs typeface="+mj-cs"/>
              <a:sym typeface="Calibri"/>
            </a:endParaRPr>
          </a:p>
        </p:txBody>
      </p:sp>
      <p:sp>
        <p:nvSpPr>
          <p:cNvPr id="10" name="Textfeld 9">
            <a:extLst>
              <a:ext uri="{FF2B5EF4-FFF2-40B4-BE49-F238E27FC236}">
                <a16:creationId xmlns:a16="http://schemas.microsoft.com/office/drawing/2014/main" id="{A9317E13-3E28-4799-A873-236FC8A48369}"/>
              </a:ext>
            </a:extLst>
          </p:cNvPr>
          <p:cNvSpPr txBox="1"/>
          <p:nvPr/>
        </p:nvSpPr>
        <p:spPr>
          <a:xfrm>
            <a:off x="3787905" y="11597195"/>
            <a:ext cx="20157309" cy="166199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de-DE" sz="4800" b="1" dirty="0">
                <a:solidFill>
                  <a:srgbClr val="5C9BD5"/>
                </a:solidFill>
              </a:rPr>
              <a:t>In diesem Vortrag: Zusammenspiel aus allen drei Definitionen mit unterschiedlichem Schwerpunkt</a:t>
            </a:r>
            <a:endParaRPr kumimoji="0" lang="de-DE" sz="4800" b="1" i="0" u="none" strike="noStrike" cap="none" spc="0" normalizeH="0" baseline="0" dirty="0">
              <a:ln>
                <a:noFill/>
              </a:ln>
              <a:solidFill>
                <a:srgbClr val="5C9BD5"/>
              </a:solidFill>
              <a:effectLst/>
              <a:uFillTx/>
              <a:sym typeface="Calibri"/>
            </a:endParaRPr>
          </a:p>
        </p:txBody>
      </p:sp>
      <p:pic>
        <p:nvPicPr>
          <p:cNvPr id="3" name="Audio 2">
            <a:hlinkClick r:id="" action="ppaction://media"/>
            <a:extLst>
              <a:ext uri="{FF2B5EF4-FFF2-40B4-BE49-F238E27FC236}">
                <a16:creationId xmlns:a16="http://schemas.microsoft.com/office/drawing/2014/main" id="{A2428844-3DEB-B046-BC15-FD7FE30F27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355300" y="12687300"/>
            <a:ext cx="812800" cy="812800"/>
          </a:xfrm>
          <a:prstGeom prst="rect">
            <a:avLst/>
          </a:prstGeom>
        </p:spPr>
      </p:pic>
    </p:spTree>
    <p:extLst>
      <p:ext uri="{BB962C8B-B14F-4D97-AF65-F5344CB8AC3E}">
        <p14:creationId xmlns:p14="http://schemas.microsoft.com/office/powerpoint/2010/main" val="587813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895">
        <p159:morph option="byObject"/>
      </p:transition>
    </mc:Choice>
    <mc:Fallback xmlns="">
      <p:transition spd="slow" advTm="968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AA0DF1E-A3C0-44F1-A335-C47EBFD1C071}"/>
              </a:ext>
            </a:extLst>
          </p:cNvPr>
          <p:cNvSpPr>
            <a:spLocks noGrp="1"/>
          </p:cNvSpPr>
          <p:nvPr>
            <p:ph type="body" idx="1"/>
          </p:nvPr>
        </p:nvSpPr>
        <p:spPr>
          <a:xfrm>
            <a:off x="1847213" y="3198569"/>
            <a:ext cx="21037908" cy="2328423"/>
          </a:xfrm>
        </p:spPr>
        <p:txBody>
          <a:bodyPr>
            <a:normAutofit/>
          </a:bodyPr>
          <a:lstStyle/>
          <a:p>
            <a:pPr marL="0" indent="0">
              <a:buNone/>
            </a:pPr>
            <a:r>
              <a:rPr lang="de-DE" b="1" dirty="0"/>
              <a:t>Evaluation</a:t>
            </a:r>
            <a:r>
              <a:rPr lang="de-DE" dirty="0"/>
              <a:t> </a:t>
            </a:r>
            <a:r>
              <a:rPr lang="de-DE" b="1" dirty="0"/>
              <a:t>&amp;</a:t>
            </a:r>
            <a:r>
              <a:rPr lang="de-DE" dirty="0"/>
              <a:t> </a:t>
            </a:r>
            <a:r>
              <a:rPr lang="de-DE" b="1" dirty="0"/>
              <a:t>Metaevaluation</a:t>
            </a:r>
          </a:p>
        </p:txBody>
      </p:sp>
      <p:grpSp>
        <p:nvGrpSpPr>
          <p:cNvPr id="4" name="Gruppieren 3">
            <a:extLst>
              <a:ext uri="{FF2B5EF4-FFF2-40B4-BE49-F238E27FC236}">
                <a16:creationId xmlns:a16="http://schemas.microsoft.com/office/drawing/2014/main" id="{413C1A2A-D844-4BCE-A3C6-44C002C2D177}"/>
              </a:ext>
            </a:extLst>
          </p:cNvPr>
          <p:cNvGrpSpPr/>
          <p:nvPr/>
        </p:nvGrpSpPr>
        <p:grpSpPr>
          <a:xfrm>
            <a:off x="521143" y="1"/>
            <a:ext cx="9167142" cy="1550962"/>
            <a:chOff x="6203486" y="2927684"/>
            <a:chExt cx="11487492" cy="1943535"/>
          </a:xfrm>
        </p:grpSpPr>
        <p:sp>
          <p:nvSpPr>
            <p:cNvPr id="5" name="Body">
              <a:extLst>
                <a:ext uri="{FF2B5EF4-FFF2-40B4-BE49-F238E27FC236}">
                  <a16:creationId xmlns:a16="http://schemas.microsoft.com/office/drawing/2014/main" id="{5B706C3F-48C7-4D30-B69A-D6FBC4678CE7}"/>
                </a:ext>
              </a:extLst>
            </p:cNvPr>
            <p:cNvSpPr txBox="1">
              <a:spLocks/>
            </p:cNvSpPr>
            <p:nvPr/>
          </p:nvSpPr>
          <p:spPr>
            <a:xfrm>
              <a:off x="6203486" y="2927684"/>
              <a:ext cx="1917003" cy="1908237"/>
            </a:xfrm>
            <a:prstGeom prst="rect">
              <a:avLst/>
            </a:prstGeom>
            <a:solidFill>
              <a:srgbClr val="5C9BD5"/>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endParaRPr lang="de-DE" sz="4000" b="1" dirty="0">
                <a:solidFill>
                  <a:schemeClr val="bg2"/>
                </a:solidFill>
              </a:endParaRPr>
            </a:p>
          </p:txBody>
        </p:sp>
        <p:sp>
          <p:nvSpPr>
            <p:cNvPr id="6" name="Body">
              <a:extLst>
                <a:ext uri="{FF2B5EF4-FFF2-40B4-BE49-F238E27FC236}">
                  <a16:creationId xmlns:a16="http://schemas.microsoft.com/office/drawing/2014/main" id="{D82F9DEB-4FF0-4711-A3EB-B68CEB4A2C76}"/>
                </a:ext>
              </a:extLst>
            </p:cNvPr>
            <p:cNvSpPr txBox="1">
              <a:spLocks/>
            </p:cNvSpPr>
            <p:nvPr/>
          </p:nvSpPr>
          <p:spPr>
            <a:xfrm>
              <a:off x="8133346" y="2962987"/>
              <a:ext cx="9557632" cy="1900216"/>
            </a:xfrm>
            <a:prstGeom prst="rect">
              <a:avLst/>
            </a:prstGeom>
            <a:solidFill>
              <a:srgbClr val="5C9BD5"/>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r>
                <a:rPr lang="de-DE" sz="4400" b="1" dirty="0">
                  <a:solidFill>
                    <a:schemeClr val="bg1"/>
                  </a:solidFill>
                </a:rPr>
                <a:t>Definition der Grundbegriffe</a:t>
              </a:r>
            </a:p>
          </p:txBody>
        </p:sp>
        <p:pic>
          <p:nvPicPr>
            <p:cNvPr id="7" name="Grafik 6" descr="Volltreffer">
              <a:extLst>
                <a:ext uri="{FF2B5EF4-FFF2-40B4-BE49-F238E27FC236}">
                  <a16:creationId xmlns:a16="http://schemas.microsoft.com/office/drawing/2014/main" id="{6258F5DD-BDD8-4E58-8544-A2F829D1C2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68894" y="2971002"/>
              <a:ext cx="1900217" cy="1900217"/>
            </a:xfrm>
            <a:prstGeom prst="rect">
              <a:avLst/>
            </a:prstGeom>
          </p:spPr>
        </p:pic>
      </p:grpSp>
      <p:sp>
        <p:nvSpPr>
          <p:cNvPr id="8" name="Pfeil: nach rechts 7">
            <a:extLst>
              <a:ext uri="{FF2B5EF4-FFF2-40B4-BE49-F238E27FC236}">
                <a16:creationId xmlns:a16="http://schemas.microsoft.com/office/drawing/2014/main" id="{1929A8C5-2E07-4094-93F6-70C454419E03}"/>
              </a:ext>
            </a:extLst>
          </p:cNvPr>
          <p:cNvSpPr/>
          <p:nvPr/>
        </p:nvSpPr>
        <p:spPr>
          <a:xfrm>
            <a:off x="1847213" y="4998893"/>
            <a:ext cx="1698172" cy="841151"/>
          </a:xfrm>
          <a:prstGeom prst="rightArrow">
            <a:avLst/>
          </a:prstGeom>
          <a:solidFill>
            <a:srgbClr val="FFFFFF"/>
          </a:solidFill>
          <a:ln w="254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de-DE" sz="3600" b="0" i="0" u="none" strike="noStrike" cap="none" spc="0" normalizeH="0" baseline="0">
              <a:ln>
                <a:noFill/>
              </a:ln>
              <a:solidFill>
                <a:srgbClr val="000000"/>
              </a:solidFill>
              <a:effectLst/>
              <a:uFillTx/>
              <a:latin typeface="+mj-lt"/>
              <a:ea typeface="+mj-ea"/>
              <a:cs typeface="+mj-cs"/>
              <a:sym typeface="Calibri"/>
            </a:endParaRPr>
          </a:p>
        </p:txBody>
      </p:sp>
      <p:sp>
        <p:nvSpPr>
          <p:cNvPr id="9" name="Textfeld 8">
            <a:extLst>
              <a:ext uri="{FF2B5EF4-FFF2-40B4-BE49-F238E27FC236}">
                <a16:creationId xmlns:a16="http://schemas.microsoft.com/office/drawing/2014/main" id="{9A2845BF-10A1-4B2B-849D-96903573B576}"/>
              </a:ext>
            </a:extLst>
          </p:cNvPr>
          <p:cNvSpPr txBox="1"/>
          <p:nvPr/>
        </p:nvSpPr>
        <p:spPr>
          <a:xfrm>
            <a:off x="3984171" y="4977122"/>
            <a:ext cx="18179143" cy="9233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de-DE" sz="4800" b="1" dirty="0">
                <a:solidFill>
                  <a:srgbClr val="5C9BD5"/>
                </a:solidFill>
              </a:rPr>
              <a:t>Wie richtig evaluieren?</a:t>
            </a:r>
            <a:endParaRPr kumimoji="0" lang="de-DE" sz="4800" b="1" i="0" u="none" strike="noStrike" cap="none" spc="0" normalizeH="0" baseline="0" dirty="0">
              <a:ln>
                <a:noFill/>
              </a:ln>
              <a:solidFill>
                <a:srgbClr val="5C9BD5"/>
              </a:solidFill>
              <a:effectLst/>
              <a:uFillTx/>
              <a:sym typeface="Calibri"/>
            </a:endParaRPr>
          </a:p>
        </p:txBody>
      </p:sp>
    </p:spTree>
    <p:extLst>
      <p:ext uri="{BB962C8B-B14F-4D97-AF65-F5344CB8AC3E}">
        <p14:creationId xmlns:p14="http://schemas.microsoft.com/office/powerpoint/2010/main" val="1994156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413C1A2A-D844-4BCE-A3C6-44C002C2D177}"/>
              </a:ext>
            </a:extLst>
          </p:cNvPr>
          <p:cNvGrpSpPr/>
          <p:nvPr/>
        </p:nvGrpSpPr>
        <p:grpSpPr>
          <a:xfrm>
            <a:off x="521143" y="1"/>
            <a:ext cx="9167142" cy="1550962"/>
            <a:chOff x="6203486" y="2927684"/>
            <a:chExt cx="11487492" cy="1943535"/>
          </a:xfrm>
        </p:grpSpPr>
        <p:sp>
          <p:nvSpPr>
            <p:cNvPr id="5" name="Body">
              <a:extLst>
                <a:ext uri="{FF2B5EF4-FFF2-40B4-BE49-F238E27FC236}">
                  <a16:creationId xmlns:a16="http://schemas.microsoft.com/office/drawing/2014/main" id="{5B706C3F-48C7-4D30-B69A-D6FBC4678CE7}"/>
                </a:ext>
              </a:extLst>
            </p:cNvPr>
            <p:cNvSpPr txBox="1">
              <a:spLocks/>
            </p:cNvSpPr>
            <p:nvPr/>
          </p:nvSpPr>
          <p:spPr>
            <a:xfrm>
              <a:off x="6203486" y="2927684"/>
              <a:ext cx="1917003" cy="1908237"/>
            </a:xfrm>
            <a:prstGeom prst="rect">
              <a:avLst/>
            </a:prstGeom>
            <a:solidFill>
              <a:srgbClr val="5C9BD5"/>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endParaRPr lang="de-DE" sz="4000" b="1" dirty="0">
                <a:solidFill>
                  <a:schemeClr val="bg2"/>
                </a:solidFill>
              </a:endParaRPr>
            </a:p>
          </p:txBody>
        </p:sp>
        <p:sp>
          <p:nvSpPr>
            <p:cNvPr id="6" name="Body">
              <a:extLst>
                <a:ext uri="{FF2B5EF4-FFF2-40B4-BE49-F238E27FC236}">
                  <a16:creationId xmlns:a16="http://schemas.microsoft.com/office/drawing/2014/main" id="{D82F9DEB-4FF0-4711-A3EB-B68CEB4A2C76}"/>
                </a:ext>
              </a:extLst>
            </p:cNvPr>
            <p:cNvSpPr txBox="1">
              <a:spLocks/>
            </p:cNvSpPr>
            <p:nvPr/>
          </p:nvSpPr>
          <p:spPr>
            <a:xfrm>
              <a:off x="8133346" y="2962987"/>
              <a:ext cx="9557632" cy="1900216"/>
            </a:xfrm>
            <a:prstGeom prst="rect">
              <a:avLst/>
            </a:prstGeom>
            <a:solidFill>
              <a:srgbClr val="5C9BD5"/>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r>
                <a:rPr lang="de-DE" sz="4400" b="1" dirty="0">
                  <a:solidFill>
                    <a:schemeClr val="bg1"/>
                  </a:solidFill>
                </a:rPr>
                <a:t>Definition der Grundbegriffe</a:t>
              </a:r>
            </a:p>
          </p:txBody>
        </p:sp>
        <p:pic>
          <p:nvPicPr>
            <p:cNvPr id="7" name="Grafik 6" descr="Volltreffer">
              <a:extLst>
                <a:ext uri="{FF2B5EF4-FFF2-40B4-BE49-F238E27FC236}">
                  <a16:creationId xmlns:a16="http://schemas.microsoft.com/office/drawing/2014/main" id="{6258F5DD-BDD8-4E58-8544-A2F829D1C2A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68894" y="2971002"/>
              <a:ext cx="1900217" cy="1900217"/>
            </a:xfrm>
            <a:prstGeom prst="rect">
              <a:avLst/>
            </a:prstGeom>
          </p:spPr>
        </p:pic>
      </p:grpSp>
      <p:sp>
        <p:nvSpPr>
          <p:cNvPr id="8" name="Pfeil: nach rechts 7">
            <a:extLst>
              <a:ext uri="{FF2B5EF4-FFF2-40B4-BE49-F238E27FC236}">
                <a16:creationId xmlns:a16="http://schemas.microsoft.com/office/drawing/2014/main" id="{1929A8C5-2E07-4094-93F6-70C454419E03}"/>
              </a:ext>
            </a:extLst>
          </p:cNvPr>
          <p:cNvSpPr/>
          <p:nvPr/>
        </p:nvSpPr>
        <p:spPr>
          <a:xfrm>
            <a:off x="1847213" y="2634834"/>
            <a:ext cx="1698172" cy="841151"/>
          </a:xfrm>
          <a:prstGeom prst="rightArrow">
            <a:avLst/>
          </a:prstGeom>
          <a:solidFill>
            <a:srgbClr val="FFFFFF"/>
          </a:solidFill>
          <a:ln w="254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de-DE" sz="3600" b="0" i="0" u="none" strike="noStrike" cap="none" spc="0" normalizeH="0" baseline="0">
              <a:ln>
                <a:noFill/>
              </a:ln>
              <a:solidFill>
                <a:srgbClr val="000000"/>
              </a:solidFill>
              <a:effectLst/>
              <a:uFillTx/>
              <a:latin typeface="+mj-lt"/>
              <a:ea typeface="+mj-ea"/>
              <a:cs typeface="+mj-cs"/>
              <a:sym typeface="Calibri"/>
            </a:endParaRPr>
          </a:p>
        </p:txBody>
      </p:sp>
      <p:sp>
        <p:nvSpPr>
          <p:cNvPr id="9" name="Textfeld 8">
            <a:extLst>
              <a:ext uri="{FF2B5EF4-FFF2-40B4-BE49-F238E27FC236}">
                <a16:creationId xmlns:a16="http://schemas.microsoft.com/office/drawing/2014/main" id="{9A2845BF-10A1-4B2B-849D-96903573B576}"/>
              </a:ext>
            </a:extLst>
          </p:cNvPr>
          <p:cNvSpPr txBox="1"/>
          <p:nvPr/>
        </p:nvSpPr>
        <p:spPr>
          <a:xfrm>
            <a:off x="3984171" y="2613063"/>
            <a:ext cx="18179143" cy="9233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de-DE" sz="4800" b="1" dirty="0">
                <a:solidFill>
                  <a:srgbClr val="5C9BD5"/>
                </a:solidFill>
              </a:rPr>
              <a:t>Wie richtig evaluieren?</a:t>
            </a:r>
            <a:endParaRPr kumimoji="0" lang="de-DE" sz="4800" b="1" i="0" u="none" strike="noStrike" cap="none" spc="0" normalizeH="0" baseline="0" dirty="0">
              <a:ln>
                <a:noFill/>
              </a:ln>
              <a:solidFill>
                <a:srgbClr val="5C9BD5"/>
              </a:solidFill>
              <a:effectLst/>
              <a:uFillTx/>
              <a:sym typeface="Calibri"/>
            </a:endParaRPr>
          </a:p>
        </p:txBody>
      </p:sp>
      <p:sp>
        <p:nvSpPr>
          <p:cNvPr id="11" name="Body">
            <a:extLst>
              <a:ext uri="{FF2B5EF4-FFF2-40B4-BE49-F238E27FC236}">
                <a16:creationId xmlns:a16="http://schemas.microsoft.com/office/drawing/2014/main" id="{51857C56-AC17-4FFE-A698-8BFFA96A9F95}"/>
              </a:ext>
            </a:extLst>
          </p:cNvPr>
          <p:cNvSpPr txBox="1">
            <a:spLocks/>
          </p:cNvSpPr>
          <p:nvPr/>
        </p:nvSpPr>
        <p:spPr>
          <a:xfrm>
            <a:off x="1847213" y="4257608"/>
            <a:ext cx="20504965" cy="8675648"/>
          </a:xfrm>
          <a:prstGeom prst="rect">
            <a:avLst/>
          </a:prstGeom>
          <a:solidFill>
            <a:schemeClr val="bg1"/>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endParaRPr lang="de-DE" sz="4000" dirty="0">
              <a:solidFill>
                <a:schemeClr val="bg2"/>
              </a:solidFill>
            </a:endParaRPr>
          </a:p>
          <a:p>
            <a:pPr lvl="1" hangingPunct="1"/>
            <a:r>
              <a:rPr lang="de-DE" sz="4000" b="1" dirty="0">
                <a:solidFill>
                  <a:schemeClr val="bg2"/>
                </a:solidFill>
              </a:rPr>
              <a:t>Systematische, gezielte Datenerfassung </a:t>
            </a:r>
            <a:r>
              <a:rPr lang="de-DE" sz="4000" dirty="0">
                <a:solidFill>
                  <a:schemeClr val="bg2"/>
                </a:solidFill>
              </a:rPr>
              <a:t>und Definition der Aspekte </a:t>
            </a:r>
            <a:r>
              <a:rPr lang="de-DE" sz="4000" i="1" dirty="0">
                <a:solidFill>
                  <a:schemeClr val="bg2"/>
                </a:solidFill>
              </a:rPr>
              <a:t>a priori</a:t>
            </a:r>
          </a:p>
          <a:p>
            <a:pPr lvl="1" hangingPunct="1"/>
            <a:r>
              <a:rPr lang="de-DE" sz="4000" dirty="0">
                <a:solidFill>
                  <a:schemeClr val="bg2"/>
                </a:solidFill>
              </a:rPr>
              <a:t>die erhobenen Informationen werden </a:t>
            </a:r>
            <a:r>
              <a:rPr lang="de-DE" sz="4000" dirty="0" err="1">
                <a:solidFill>
                  <a:schemeClr val="bg2"/>
                </a:solidFill>
              </a:rPr>
              <a:t>für</a:t>
            </a:r>
            <a:r>
              <a:rPr lang="de-DE" sz="4000" dirty="0">
                <a:solidFill>
                  <a:schemeClr val="bg2"/>
                </a:solidFill>
              </a:rPr>
              <a:t> die Beantwortung der </a:t>
            </a:r>
            <a:r>
              <a:rPr lang="de-DE" sz="4000" b="1" dirty="0">
                <a:solidFill>
                  <a:schemeClr val="bg2"/>
                </a:solidFill>
              </a:rPr>
              <a:t>Fragestellung</a:t>
            </a:r>
            <a:r>
              <a:rPr lang="de-DE" sz="4000" dirty="0">
                <a:solidFill>
                  <a:schemeClr val="bg2"/>
                </a:solidFill>
              </a:rPr>
              <a:t> interpretiert</a:t>
            </a:r>
          </a:p>
          <a:p>
            <a:pPr lvl="1" hangingPunct="1"/>
            <a:r>
              <a:rPr lang="de-DE" sz="4000" dirty="0">
                <a:solidFill>
                  <a:schemeClr val="bg2"/>
                </a:solidFill>
              </a:rPr>
              <a:t>zur Erhebung werden Methoden verwendet, die </a:t>
            </a:r>
            <a:r>
              <a:rPr lang="de-DE" sz="4000" b="1" dirty="0">
                <a:solidFill>
                  <a:schemeClr val="bg2"/>
                </a:solidFill>
              </a:rPr>
              <a:t>wissenschaftlichen Standards</a:t>
            </a:r>
            <a:r>
              <a:rPr lang="de-DE" sz="4000" dirty="0">
                <a:solidFill>
                  <a:schemeClr val="bg2"/>
                </a:solidFill>
              </a:rPr>
              <a:t> genügen</a:t>
            </a:r>
          </a:p>
          <a:p>
            <a:pPr lvl="1" hangingPunct="1"/>
            <a:r>
              <a:rPr lang="de-DE" sz="4000" dirty="0">
                <a:solidFill>
                  <a:schemeClr val="bg2"/>
                </a:solidFill>
              </a:rPr>
              <a:t>Dabei Unterscheidung: </a:t>
            </a:r>
          </a:p>
          <a:p>
            <a:pPr lvl="3" hangingPunct="1"/>
            <a:r>
              <a:rPr lang="de-DE" sz="3800" b="1" dirty="0">
                <a:solidFill>
                  <a:schemeClr val="bg2"/>
                </a:solidFill>
              </a:rPr>
              <a:t>Individuelle Diagnostik </a:t>
            </a:r>
            <a:r>
              <a:rPr lang="de-DE" sz="3800" dirty="0">
                <a:solidFill>
                  <a:schemeClr val="bg2"/>
                </a:solidFill>
              </a:rPr>
              <a:t>z.B.</a:t>
            </a:r>
            <a:r>
              <a:rPr lang="de-DE" sz="3800" b="1" dirty="0">
                <a:solidFill>
                  <a:schemeClr val="bg2"/>
                </a:solidFill>
              </a:rPr>
              <a:t> </a:t>
            </a:r>
            <a:r>
              <a:rPr lang="de-DE" sz="3800" dirty="0">
                <a:solidFill>
                  <a:schemeClr val="bg2"/>
                </a:solidFill>
              </a:rPr>
              <a:t>von Schülern</a:t>
            </a:r>
          </a:p>
          <a:p>
            <a:pPr lvl="5" hangingPunct="1"/>
            <a:r>
              <a:rPr lang="de-DE" sz="3800" dirty="0">
                <a:solidFill>
                  <a:schemeClr val="bg2"/>
                </a:solidFill>
              </a:rPr>
              <a:t>Individuen als Merkmalsträger</a:t>
            </a:r>
          </a:p>
          <a:p>
            <a:pPr lvl="5" hangingPunct="1"/>
            <a:r>
              <a:rPr lang="de-DE" sz="3800" i="1" dirty="0">
                <a:solidFill>
                  <a:schemeClr val="bg2"/>
                </a:solidFill>
              </a:rPr>
              <a:t>Summatives Assessment (ergebnisfokussiert)</a:t>
            </a:r>
          </a:p>
          <a:p>
            <a:pPr lvl="5" hangingPunct="1"/>
            <a:r>
              <a:rPr lang="de-DE" sz="3800" i="1" dirty="0">
                <a:solidFill>
                  <a:schemeClr val="bg2"/>
                </a:solidFill>
              </a:rPr>
              <a:t>Formatives Assessment (entwicklungsfokussiert)</a:t>
            </a:r>
          </a:p>
          <a:p>
            <a:pPr lvl="3" hangingPunct="1"/>
            <a:r>
              <a:rPr lang="de-DE" sz="3800" b="1" dirty="0">
                <a:solidFill>
                  <a:schemeClr val="bg2"/>
                </a:solidFill>
              </a:rPr>
              <a:t>Systemische Diagnostik </a:t>
            </a:r>
            <a:r>
              <a:rPr lang="de-DE" sz="3800" dirty="0">
                <a:solidFill>
                  <a:schemeClr val="bg2"/>
                </a:solidFill>
              </a:rPr>
              <a:t>von Schulsystemen</a:t>
            </a:r>
          </a:p>
          <a:p>
            <a:pPr lvl="5" hangingPunct="1"/>
            <a:r>
              <a:rPr lang="de-DE" sz="3800" dirty="0">
                <a:solidFill>
                  <a:schemeClr val="bg2"/>
                </a:solidFill>
              </a:rPr>
              <a:t>er die Qualität des Bildungssystems (Stärken und Schwächen, Verbesserung und Veränderung)</a:t>
            </a:r>
          </a:p>
          <a:p>
            <a:pPr lvl="5" hangingPunct="1"/>
            <a:r>
              <a:rPr lang="de-DE" sz="3800" dirty="0">
                <a:solidFill>
                  <a:schemeClr val="bg2"/>
                </a:solidFill>
              </a:rPr>
              <a:t>Bildungssystem als Merkmalsträger</a:t>
            </a:r>
          </a:p>
          <a:p>
            <a:pPr lvl="5" hangingPunct="1"/>
            <a:r>
              <a:rPr lang="de-DE" sz="3800" dirty="0">
                <a:solidFill>
                  <a:schemeClr val="bg2"/>
                </a:solidFill>
              </a:rPr>
              <a:t>Auch hier summatives und Formatives Assessment möglich</a:t>
            </a:r>
          </a:p>
          <a:p>
            <a:pPr lvl="1" hangingPunct="1"/>
            <a:endParaRPr lang="de-DE" sz="3200" dirty="0">
              <a:solidFill>
                <a:schemeClr val="bg2"/>
              </a:solidFill>
            </a:endParaRPr>
          </a:p>
        </p:txBody>
      </p:sp>
      <p:pic>
        <p:nvPicPr>
          <p:cNvPr id="2" name="Audio 1">
            <a:hlinkClick r:id="" action="ppaction://media"/>
            <a:extLst>
              <a:ext uri="{FF2B5EF4-FFF2-40B4-BE49-F238E27FC236}">
                <a16:creationId xmlns:a16="http://schemas.microsoft.com/office/drawing/2014/main" id="{0F6A4A50-BA36-774E-9438-C721E1730F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355300" y="12687300"/>
            <a:ext cx="812800" cy="812800"/>
          </a:xfrm>
          <a:prstGeom prst="rect">
            <a:avLst/>
          </a:prstGeom>
        </p:spPr>
      </p:pic>
    </p:spTree>
    <p:extLst>
      <p:ext uri="{BB962C8B-B14F-4D97-AF65-F5344CB8AC3E}">
        <p14:creationId xmlns:p14="http://schemas.microsoft.com/office/powerpoint/2010/main" val="2505726911"/>
      </p:ext>
    </p:extLst>
  </p:cSld>
  <p:clrMapOvr>
    <a:masterClrMapping/>
  </p:clrMapOvr>
  <mc:AlternateContent xmlns:mc="http://schemas.openxmlformats.org/markup-compatibility/2006" xmlns:p14="http://schemas.microsoft.com/office/powerpoint/2010/main">
    <mc:Choice Requires="p14">
      <p:transition p14:dur="0" advTm="76359"/>
    </mc:Choice>
    <mc:Fallback xmlns="">
      <p:transition advTm="76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2"/>
                </p:tgtEl>
              </p:cMediaNode>
            </p:audio>
          </p:childTnLst>
        </p:cTn>
      </p:par>
    </p:tnLst>
    <p:bldLst>
      <p:bldP spid="11" grpId="0" uiExpand="1"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C6C3DCD-0836-4AC0-98FE-0090FB264292}"/>
              </a:ext>
            </a:extLst>
          </p:cNvPr>
          <p:cNvSpPr>
            <a:spLocks noGrp="1"/>
          </p:cNvSpPr>
          <p:nvPr>
            <p:ph type="body" idx="1"/>
          </p:nvPr>
        </p:nvSpPr>
        <p:spPr/>
        <p:txBody>
          <a:bodyPr/>
          <a:lstStyle/>
          <a:p>
            <a:endParaRPr lang="de-DE"/>
          </a:p>
        </p:txBody>
      </p:sp>
      <p:sp>
        <p:nvSpPr>
          <p:cNvPr id="3" name="Titel 2">
            <a:extLst>
              <a:ext uri="{FF2B5EF4-FFF2-40B4-BE49-F238E27FC236}">
                <a16:creationId xmlns:a16="http://schemas.microsoft.com/office/drawing/2014/main" id="{CF93262F-2870-4A3D-8E6F-933BBA4B15F6}"/>
              </a:ext>
            </a:extLst>
          </p:cNvPr>
          <p:cNvSpPr>
            <a:spLocks noGrp="1"/>
          </p:cNvSpPr>
          <p:nvPr>
            <p:ph type="title"/>
          </p:nvPr>
        </p:nvSpPr>
        <p:spPr/>
        <p:txBody>
          <a:bodyPr>
            <a:normAutofit fontScale="90000"/>
          </a:bodyPr>
          <a:lstStyle/>
          <a:p>
            <a:endParaRPr lang="de-DE"/>
          </a:p>
        </p:txBody>
      </p:sp>
    </p:spTree>
    <p:extLst>
      <p:ext uri="{BB962C8B-B14F-4D97-AF65-F5344CB8AC3E}">
        <p14:creationId xmlns:p14="http://schemas.microsoft.com/office/powerpoint/2010/main" val="56664731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413C1A2A-D844-4BCE-A3C6-44C002C2D177}"/>
              </a:ext>
            </a:extLst>
          </p:cNvPr>
          <p:cNvGrpSpPr/>
          <p:nvPr/>
        </p:nvGrpSpPr>
        <p:grpSpPr>
          <a:xfrm>
            <a:off x="521143" y="1"/>
            <a:ext cx="9167142" cy="1550962"/>
            <a:chOff x="6203486" y="2927684"/>
            <a:chExt cx="11487492" cy="1943535"/>
          </a:xfrm>
        </p:grpSpPr>
        <p:sp>
          <p:nvSpPr>
            <p:cNvPr id="5" name="Body">
              <a:extLst>
                <a:ext uri="{FF2B5EF4-FFF2-40B4-BE49-F238E27FC236}">
                  <a16:creationId xmlns:a16="http://schemas.microsoft.com/office/drawing/2014/main" id="{5B706C3F-48C7-4D30-B69A-D6FBC4678CE7}"/>
                </a:ext>
              </a:extLst>
            </p:cNvPr>
            <p:cNvSpPr txBox="1">
              <a:spLocks/>
            </p:cNvSpPr>
            <p:nvPr/>
          </p:nvSpPr>
          <p:spPr>
            <a:xfrm>
              <a:off x="6203486" y="2927684"/>
              <a:ext cx="1917003" cy="1908237"/>
            </a:xfrm>
            <a:prstGeom prst="rect">
              <a:avLst/>
            </a:prstGeom>
            <a:solidFill>
              <a:srgbClr val="5C9BD5"/>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endParaRPr lang="de-DE" sz="4000" b="1" dirty="0">
                <a:solidFill>
                  <a:schemeClr val="bg2"/>
                </a:solidFill>
              </a:endParaRPr>
            </a:p>
          </p:txBody>
        </p:sp>
        <p:sp>
          <p:nvSpPr>
            <p:cNvPr id="6" name="Body">
              <a:extLst>
                <a:ext uri="{FF2B5EF4-FFF2-40B4-BE49-F238E27FC236}">
                  <a16:creationId xmlns:a16="http://schemas.microsoft.com/office/drawing/2014/main" id="{D82F9DEB-4FF0-4711-A3EB-B68CEB4A2C76}"/>
                </a:ext>
              </a:extLst>
            </p:cNvPr>
            <p:cNvSpPr txBox="1">
              <a:spLocks/>
            </p:cNvSpPr>
            <p:nvPr/>
          </p:nvSpPr>
          <p:spPr>
            <a:xfrm>
              <a:off x="8133346" y="2962987"/>
              <a:ext cx="9557632" cy="1900216"/>
            </a:xfrm>
            <a:prstGeom prst="rect">
              <a:avLst/>
            </a:prstGeom>
            <a:solidFill>
              <a:srgbClr val="5C9BD5"/>
            </a:solidFill>
            <a:ln w="9525">
              <a:solidFill>
                <a:srgbClr val="5A9CD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561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1pPr>
              <a:lvl2pPr marL="942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2pPr>
              <a:lvl3pPr marL="1323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3pPr>
              <a:lvl4pPr marL="1704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4pPr>
              <a:lvl5pPr marL="2085473" marR="0" indent="-561473"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a:lstStyle>
            <a:p>
              <a:pPr marL="0" indent="0" algn="ctr" hangingPunct="1">
                <a:buNone/>
              </a:pPr>
              <a:r>
                <a:rPr lang="de-DE" sz="4400" b="1" dirty="0">
                  <a:solidFill>
                    <a:schemeClr val="bg1"/>
                  </a:solidFill>
                </a:rPr>
                <a:t>Definition der Grundbegriffe</a:t>
              </a:r>
            </a:p>
          </p:txBody>
        </p:sp>
        <p:pic>
          <p:nvPicPr>
            <p:cNvPr id="7" name="Grafik 6" descr="Volltreffer">
              <a:extLst>
                <a:ext uri="{FF2B5EF4-FFF2-40B4-BE49-F238E27FC236}">
                  <a16:creationId xmlns:a16="http://schemas.microsoft.com/office/drawing/2014/main" id="{6258F5DD-BDD8-4E58-8544-A2F829D1C2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68894" y="2971002"/>
              <a:ext cx="1900217" cy="1900217"/>
            </a:xfrm>
            <a:prstGeom prst="rect">
              <a:avLst/>
            </a:prstGeom>
          </p:spPr>
        </p:pic>
      </p:grpSp>
      <p:sp>
        <p:nvSpPr>
          <p:cNvPr id="8" name="Pfeil: nach rechts 7">
            <a:extLst>
              <a:ext uri="{FF2B5EF4-FFF2-40B4-BE49-F238E27FC236}">
                <a16:creationId xmlns:a16="http://schemas.microsoft.com/office/drawing/2014/main" id="{1929A8C5-2E07-4094-93F6-70C454419E03}"/>
              </a:ext>
            </a:extLst>
          </p:cNvPr>
          <p:cNvSpPr/>
          <p:nvPr/>
        </p:nvSpPr>
        <p:spPr>
          <a:xfrm>
            <a:off x="1847213" y="2634834"/>
            <a:ext cx="1698172" cy="841151"/>
          </a:xfrm>
          <a:prstGeom prst="rightArrow">
            <a:avLst/>
          </a:prstGeom>
          <a:solidFill>
            <a:srgbClr val="FFFFFF"/>
          </a:solidFill>
          <a:ln w="254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de-DE" sz="3600" b="0" i="0" u="none" strike="noStrike" cap="none" spc="0" normalizeH="0" baseline="0">
              <a:ln>
                <a:noFill/>
              </a:ln>
              <a:solidFill>
                <a:srgbClr val="000000"/>
              </a:solidFill>
              <a:effectLst/>
              <a:uFillTx/>
              <a:latin typeface="+mj-lt"/>
              <a:ea typeface="+mj-ea"/>
              <a:cs typeface="+mj-cs"/>
              <a:sym typeface="Calibri"/>
            </a:endParaRPr>
          </a:p>
        </p:txBody>
      </p:sp>
      <p:sp>
        <p:nvSpPr>
          <p:cNvPr id="9" name="Textfeld 8">
            <a:extLst>
              <a:ext uri="{FF2B5EF4-FFF2-40B4-BE49-F238E27FC236}">
                <a16:creationId xmlns:a16="http://schemas.microsoft.com/office/drawing/2014/main" id="{9A2845BF-10A1-4B2B-849D-96903573B576}"/>
              </a:ext>
            </a:extLst>
          </p:cNvPr>
          <p:cNvSpPr txBox="1"/>
          <p:nvPr/>
        </p:nvSpPr>
        <p:spPr>
          <a:xfrm>
            <a:off x="3984171" y="2613063"/>
            <a:ext cx="18179143" cy="9233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de-DE" sz="4800" b="1" dirty="0">
                <a:solidFill>
                  <a:srgbClr val="5C9BD5"/>
                </a:solidFill>
              </a:rPr>
              <a:t>Warum sind (Meta-) Evaluationen so wichtig?</a:t>
            </a:r>
            <a:endParaRPr kumimoji="0" lang="de-DE" sz="4800" b="1" i="0" u="none" strike="noStrike" cap="none" spc="0" normalizeH="0" baseline="0" dirty="0">
              <a:ln>
                <a:noFill/>
              </a:ln>
              <a:solidFill>
                <a:srgbClr val="5C9BD5"/>
              </a:solidFill>
              <a:effectLst/>
              <a:uFillTx/>
              <a:sym typeface="Calibri"/>
            </a:endParaRPr>
          </a:p>
        </p:txBody>
      </p:sp>
      <p:graphicFrame>
        <p:nvGraphicFramePr>
          <p:cNvPr id="12" name="Diagram 6">
            <a:extLst>
              <a:ext uri="{FF2B5EF4-FFF2-40B4-BE49-F238E27FC236}">
                <a16:creationId xmlns:a16="http://schemas.microsoft.com/office/drawing/2014/main" id="{659299DC-3A32-4336-BB26-6185DBA0F644}"/>
              </a:ext>
            </a:extLst>
          </p:cNvPr>
          <p:cNvGraphicFramePr/>
          <p:nvPr>
            <p:extLst>
              <p:ext uri="{D42A27DB-BD31-4B8C-83A1-F6EECF244321}">
                <p14:modId xmlns:p14="http://schemas.microsoft.com/office/powerpoint/2010/main" val="4269524965"/>
              </p:ext>
            </p:extLst>
          </p:nvPr>
        </p:nvGraphicFramePr>
        <p:xfrm>
          <a:off x="2316160" y="3935384"/>
          <a:ext cx="19110833" cy="87928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3">
            <a:extLst>
              <a:ext uri="{FF2B5EF4-FFF2-40B4-BE49-F238E27FC236}">
                <a16:creationId xmlns:a16="http://schemas.microsoft.com/office/drawing/2014/main" id="{4D9108BC-1378-4F81-98A8-BB2AAD4FD5DD}"/>
              </a:ext>
            </a:extLst>
          </p:cNvPr>
          <p:cNvSpPr txBox="1"/>
          <p:nvPr/>
        </p:nvSpPr>
        <p:spPr>
          <a:xfrm>
            <a:off x="15827284" y="4301270"/>
            <a:ext cx="1853183" cy="1954379"/>
          </a:xfrm>
          <a:prstGeom prst="rect">
            <a:avLst/>
          </a:prstGeom>
          <a:solidFill>
            <a:schemeClr val="bg1"/>
          </a:solidFill>
          <a:ln w="25400" cap="flat">
            <a:solidFill>
              <a:srgbClr val="5C9BD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0000" tIns="91439" rIns="91439" bIns="91439" numCol="1" spcCol="38100" rtlCol="0" anchor="ctr">
            <a:noAutofit/>
          </a:bodyPr>
          <a:lstStyle/>
          <a:p>
            <a:pPr marL="0" marR="0" indent="0" algn="ctr" defTabSz="1828800" rtl="0" fontAlgn="auto" latinLnBrk="0" hangingPunct="0">
              <a:lnSpc>
                <a:spcPct val="100000"/>
              </a:lnSpc>
              <a:spcBef>
                <a:spcPts val="0"/>
              </a:spcBef>
              <a:spcAft>
                <a:spcPts val="0"/>
              </a:spcAft>
              <a:buClrTx/>
              <a:buSzTx/>
              <a:buFontTx/>
              <a:buNone/>
              <a:tabLst/>
            </a:pPr>
            <a:r>
              <a:rPr kumimoji="0" lang="de-DE" sz="8800" b="0" i="0" u="none" strike="noStrike" cap="none" spc="0" normalizeH="0" baseline="0" dirty="0">
                <a:ln>
                  <a:noFill/>
                </a:ln>
                <a:solidFill>
                  <a:srgbClr val="000000"/>
                </a:solidFill>
                <a:effectLst/>
                <a:uFillTx/>
                <a:latin typeface="+mj-lt"/>
                <a:ea typeface="+mj-ea"/>
                <a:cs typeface="+mj-cs"/>
                <a:sym typeface="Calibri"/>
              </a:rPr>
              <a:t>☀️</a:t>
            </a:r>
            <a:endParaRPr kumimoji="0" lang="de-DE" sz="8000" b="0" i="0" u="none" strike="noStrike" cap="none" spc="0" normalizeH="0" baseline="0" dirty="0">
              <a:ln>
                <a:noFill/>
              </a:ln>
              <a:solidFill>
                <a:srgbClr val="000000"/>
              </a:solidFill>
              <a:effectLst/>
              <a:uFillTx/>
              <a:latin typeface="+mj-lt"/>
              <a:ea typeface="+mj-ea"/>
              <a:cs typeface="+mj-cs"/>
              <a:sym typeface="Calibri"/>
            </a:endParaRPr>
          </a:p>
        </p:txBody>
      </p:sp>
      <p:sp>
        <p:nvSpPr>
          <p:cNvPr id="14" name="TextBox 14">
            <a:extLst>
              <a:ext uri="{FF2B5EF4-FFF2-40B4-BE49-F238E27FC236}">
                <a16:creationId xmlns:a16="http://schemas.microsoft.com/office/drawing/2014/main" id="{BF64E9EB-36E6-45C3-81D1-549644F55DE2}"/>
              </a:ext>
            </a:extLst>
          </p:cNvPr>
          <p:cNvSpPr txBox="1"/>
          <p:nvPr/>
        </p:nvSpPr>
        <p:spPr>
          <a:xfrm>
            <a:off x="9124191" y="4301271"/>
            <a:ext cx="1853183" cy="1954379"/>
          </a:xfrm>
          <a:prstGeom prst="rect">
            <a:avLst/>
          </a:prstGeom>
          <a:solidFill>
            <a:schemeClr val="bg1"/>
          </a:solidFill>
          <a:ln w="25400" cap="flat">
            <a:solidFill>
              <a:srgbClr val="5C9BD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0000" tIns="91439" rIns="91439" bIns="91439" numCol="1" spcCol="38100" rtlCol="0" anchor="ctr">
            <a:noAutofit/>
          </a:bodyPr>
          <a:lstStyle/>
          <a:p>
            <a:pPr algn="ctr"/>
            <a:r>
              <a:rPr lang="de-DE" sz="8800" dirty="0"/>
              <a:t>⚖️</a:t>
            </a:r>
            <a:endParaRPr kumimoji="0" lang="de-DE" sz="8000" b="0" i="0" u="none" strike="noStrike" cap="none" spc="0" normalizeH="0" baseline="0" dirty="0">
              <a:ln>
                <a:noFill/>
              </a:ln>
              <a:solidFill>
                <a:srgbClr val="000000"/>
              </a:solidFill>
              <a:effectLst/>
              <a:uFillTx/>
              <a:sym typeface="Calibri"/>
            </a:endParaRPr>
          </a:p>
        </p:txBody>
      </p:sp>
      <p:sp>
        <p:nvSpPr>
          <p:cNvPr id="15" name="TextBox 15">
            <a:extLst>
              <a:ext uri="{FF2B5EF4-FFF2-40B4-BE49-F238E27FC236}">
                <a16:creationId xmlns:a16="http://schemas.microsoft.com/office/drawing/2014/main" id="{BE5CDF69-7A9C-4478-B2D9-57C8778B75DD}"/>
              </a:ext>
            </a:extLst>
          </p:cNvPr>
          <p:cNvSpPr txBox="1"/>
          <p:nvPr/>
        </p:nvSpPr>
        <p:spPr>
          <a:xfrm>
            <a:off x="2440148" y="4181759"/>
            <a:ext cx="1853183" cy="1954379"/>
          </a:xfrm>
          <a:prstGeom prst="rect">
            <a:avLst/>
          </a:prstGeom>
          <a:solidFill>
            <a:schemeClr val="bg1"/>
          </a:solidFill>
          <a:ln w="25400" cap="flat">
            <a:solidFill>
              <a:srgbClr val="5C9BD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0000" tIns="91439" rIns="91439" bIns="91439" numCol="1" spcCol="38100" rtlCol="0" anchor="ctr">
            <a:noAutofit/>
          </a:bodyPr>
          <a:lstStyle/>
          <a:p>
            <a:pPr marL="0" marR="0" indent="0" algn="ctr" defTabSz="1828800" rtl="0" fontAlgn="auto" latinLnBrk="0" hangingPunct="0">
              <a:lnSpc>
                <a:spcPct val="100000"/>
              </a:lnSpc>
              <a:spcBef>
                <a:spcPts val="0"/>
              </a:spcBef>
              <a:spcAft>
                <a:spcPts val="0"/>
              </a:spcAft>
              <a:buClrTx/>
              <a:buSzTx/>
              <a:buFontTx/>
              <a:buNone/>
              <a:tabLst/>
            </a:pPr>
            <a:r>
              <a:rPr kumimoji="0" lang="de-DE" sz="8800" b="0" i="0" u="none" strike="noStrike" cap="none" spc="0" normalizeH="0" baseline="0" dirty="0">
                <a:ln>
                  <a:noFill/>
                </a:ln>
                <a:solidFill>
                  <a:srgbClr val="000000"/>
                </a:solidFill>
                <a:effectLst/>
                <a:uFillTx/>
                <a:latin typeface="+mj-lt"/>
                <a:ea typeface="+mj-ea"/>
                <a:cs typeface="+mj-cs"/>
                <a:sym typeface="Calibri"/>
              </a:rPr>
              <a:t>🎓</a:t>
            </a:r>
            <a:endParaRPr kumimoji="0" lang="de-DE" sz="8000" b="0" i="0" u="none" strike="noStrike" cap="none" spc="0" normalizeH="0" baseline="0" dirty="0">
              <a:ln>
                <a:noFill/>
              </a:ln>
              <a:solidFill>
                <a:srgbClr val="000000"/>
              </a:solidFill>
              <a:effectLst/>
              <a:uFillTx/>
              <a:latin typeface="+mj-lt"/>
              <a:ea typeface="+mj-ea"/>
              <a:cs typeface="+mj-cs"/>
              <a:sym typeface="Calibri"/>
            </a:endParaRPr>
          </a:p>
        </p:txBody>
      </p:sp>
      <p:sp>
        <p:nvSpPr>
          <p:cNvPr id="16" name="Rectangle 1">
            <a:extLst>
              <a:ext uri="{FF2B5EF4-FFF2-40B4-BE49-F238E27FC236}">
                <a16:creationId xmlns:a16="http://schemas.microsoft.com/office/drawing/2014/main" id="{B672048B-AB25-4ED7-B8A4-E0E19804E664}"/>
              </a:ext>
            </a:extLst>
          </p:cNvPr>
          <p:cNvSpPr/>
          <p:nvPr/>
        </p:nvSpPr>
        <p:spPr>
          <a:xfrm>
            <a:off x="17217924" y="12570861"/>
            <a:ext cx="5575565" cy="523220"/>
          </a:xfrm>
          <a:prstGeom prst="rect">
            <a:avLst/>
          </a:prstGeom>
        </p:spPr>
        <p:txBody>
          <a:bodyPr wrap="none">
            <a:spAutoFit/>
          </a:bodyPr>
          <a:lstStyle/>
          <a:p>
            <a:pPr lvl="0" hangingPunct="1">
              <a:defRPr/>
            </a:pPr>
            <a:r>
              <a:rPr lang="de-DE" altLang="lb-LU" sz="2800" dirty="0">
                <a:solidFill>
                  <a:schemeClr val="bg2"/>
                </a:solidFill>
              </a:rPr>
              <a:t>(</a:t>
            </a:r>
            <a:r>
              <a:rPr lang="de-DE" altLang="lb-LU" sz="2800" dirty="0" err="1">
                <a:solidFill>
                  <a:schemeClr val="bg2"/>
                </a:solidFill>
              </a:rPr>
              <a:t>Ingenkamp</a:t>
            </a:r>
            <a:r>
              <a:rPr lang="de-DE" altLang="lb-LU" sz="2800" dirty="0">
                <a:solidFill>
                  <a:schemeClr val="bg2"/>
                </a:solidFill>
              </a:rPr>
              <a:t> &amp; </a:t>
            </a:r>
            <a:r>
              <a:rPr lang="de-DE" altLang="lb-LU" sz="2800" dirty="0" err="1">
                <a:solidFill>
                  <a:schemeClr val="bg2"/>
                </a:solidFill>
              </a:rPr>
              <a:t>Lissman</a:t>
            </a:r>
            <a:r>
              <a:rPr lang="de-DE" altLang="lb-LU" sz="2800" dirty="0">
                <a:solidFill>
                  <a:schemeClr val="bg2"/>
                </a:solidFill>
              </a:rPr>
              <a:t>, 2005, Kap. 7)</a:t>
            </a:r>
            <a:endParaRPr lang="de-DE" sz="2800" dirty="0">
              <a:solidFill>
                <a:schemeClr val="bg2"/>
              </a:solidFill>
            </a:endParaRPr>
          </a:p>
        </p:txBody>
      </p:sp>
    </p:spTree>
    <p:extLst>
      <p:ext uri="{BB962C8B-B14F-4D97-AF65-F5344CB8AC3E}">
        <p14:creationId xmlns:p14="http://schemas.microsoft.com/office/powerpoint/2010/main" val="3358067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5.1|16.4|8.4"/>
</p:tagLst>
</file>

<file path=ppt/tags/tag2.xml><?xml version="1.0" encoding="utf-8"?>
<p:tagLst xmlns:a="http://schemas.openxmlformats.org/drawingml/2006/main" xmlns:r="http://schemas.openxmlformats.org/officeDocument/2006/relationships" xmlns:p="http://schemas.openxmlformats.org/presentationml/2006/main">
  <p:tag name="TIMING" val="|10.6|11.2"/>
</p:tagLst>
</file>

<file path=ppt/tags/tag3.xml><?xml version="1.0" encoding="utf-8"?>
<p:tagLst xmlns:a="http://schemas.openxmlformats.org/drawingml/2006/main" xmlns:r="http://schemas.openxmlformats.org/officeDocument/2006/relationships" xmlns:p="http://schemas.openxmlformats.org/presentationml/2006/main">
  <p:tag name="TIMING" val="|0.8|11.4"/>
</p:tagLst>
</file>

<file path=ppt/tags/tag4.xml><?xml version="1.0" encoding="utf-8"?>
<p:tagLst xmlns:a="http://schemas.openxmlformats.org/drawingml/2006/main" xmlns:r="http://schemas.openxmlformats.org/officeDocument/2006/relationships" xmlns:p="http://schemas.openxmlformats.org/presentationml/2006/main">
  <p:tag name="TIMING" val="|19.9|22.3"/>
</p:tagLst>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2595</Words>
  <Application>Microsoft Macintosh PowerPoint</Application>
  <PresentationFormat>Benutzerdefiniert</PresentationFormat>
  <Paragraphs>346</Paragraphs>
  <Slides>33</Slides>
  <Notes>19</Notes>
  <HiddenSlides>5</HiddenSlides>
  <MMClips>28</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33</vt:i4>
      </vt:variant>
    </vt:vector>
  </HeadingPairs>
  <TitlesOfParts>
    <vt:vector size="42" baseType="lpstr">
      <vt:lpstr>ＭＳ Ｐゴシック</vt:lpstr>
      <vt:lpstr>ＭＳ Ｐゴシック</vt:lpstr>
      <vt:lpstr>Arial</vt:lpstr>
      <vt:lpstr>Calibri</vt:lpstr>
      <vt:lpstr>Calibri Light</vt:lpstr>
      <vt:lpstr>Helvetica</vt:lpstr>
      <vt:lpstr>Trebuchet MS</vt:lpstr>
      <vt:lpstr>Wingdings</vt:lpstr>
      <vt:lpstr>Office Theme</vt:lpstr>
      <vt:lpstr>PowerPoint-Präsentation</vt:lpstr>
      <vt:lpstr>Samuel Greiff</vt:lpstr>
      <vt:lpstr>Romain Martin</vt:lpstr>
      <vt:lpstr>Gliederung des Vortrages</vt:lpstr>
      <vt:lpstr>PowerPoint-Präsentation</vt:lpstr>
      <vt:lpstr>PowerPoint-Präsentation</vt:lpstr>
      <vt:lpstr>PowerPoint-Präsentation</vt:lpstr>
      <vt:lpstr>PowerPoint-Präsentation</vt:lpstr>
      <vt:lpstr>PowerPoint-Präsentation</vt:lpstr>
      <vt:lpstr>Gliederung des Vortrages</vt:lpstr>
      <vt:lpstr>PowerPoint-Präsentation</vt:lpstr>
      <vt:lpstr>Schulvergleichsstudien</vt:lpstr>
      <vt:lpstr>Schulvergleichsstudien</vt:lpstr>
      <vt:lpstr>PISA</vt:lpstr>
      <vt:lpstr>PISA</vt:lpstr>
      <vt:lpstr>Was bringt uns die PISA Studie?</vt:lpstr>
      <vt:lpstr>Was bringt uns die PISA Studie?</vt:lpstr>
      <vt:lpstr>Ein anderes Beispiel aus Luxemburg</vt:lpstr>
      <vt:lpstr>Ein anderes Beispiel aus Luxemburg</vt:lpstr>
      <vt:lpstr>Ein anderes Beispiel aus Luxemburg</vt:lpstr>
      <vt:lpstr>Ein anderes Beispiel aus Luxemburg</vt:lpstr>
      <vt:lpstr>Zwischenfazit sekundärer Bildungsbereich</vt:lpstr>
      <vt:lpstr>Gliederung des Vortrages</vt:lpstr>
      <vt:lpstr>PowerPoint-Präsentation</vt:lpstr>
      <vt:lpstr>Evaluation process Project governance &amp; organisation</vt:lpstr>
      <vt:lpstr>Self-assessment process Objectives</vt:lpstr>
      <vt:lpstr>Evaluation process Project components</vt:lpstr>
      <vt:lpstr>Steering Committee Mission and role</vt:lpstr>
      <vt:lpstr>Evaluation process NVAO’s Appreciative Approach</vt:lpstr>
      <vt:lpstr>Fazit</vt:lpstr>
      <vt:lpstr>Gliederung des Vortrages</vt:lpstr>
      <vt:lpstr>Anschlussfragen und Herausforderungen</vt:lpstr>
      <vt:lpstr>Fragen und Antworten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FRANZEN</dc:creator>
  <cp:lastModifiedBy>Samuel Greiff</cp:lastModifiedBy>
  <cp:revision>310</cp:revision>
  <cp:lastPrinted>2020-09-23T12:37:26Z</cp:lastPrinted>
  <dcterms:modified xsi:type="dcterms:W3CDTF">2020-09-23T17:01:03Z</dcterms:modified>
</cp:coreProperties>
</file>