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60" r:id="rId4"/>
    <p:sldId id="278" r:id="rId5"/>
    <p:sldId id="279" r:id="rId6"/>
    <p:sldId id="276" r:id="rId7"/>
    <p:sldId id="277" r:id="rId8"/>
    <p:sldId id="288" r:id="rId9"/>
    <p:sldId id="281" r:id="rId10"/>
    <p:sldId id="280" r:id="rId11"/>
    <p:sldId id="286" r:id="rId12"/>
    <p:sldId id="28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0" r:id="rId28"/>
    <p:sldId id="289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66EE8-10B5-4A12-B815-2D7F59D5518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67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1ED73-3CA2-49CA-8E86-190F76F1E0F6}" type="slidenum">
              <a:rPr lang="de-DE"/>
              <a:pPr/>
              <a:t>28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4408" tIns="42204" rIns="84408" bIns="42204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3BDA3FA1-3B30-425D-AAC9-4D4B45BD959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1C8A-0100-4541-BCD8-5048E2FEF7A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25F1-7E7F-48E5-B626-00831059E60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995E-C8E3-4FEC-841F-0CF654ABD62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282-E7C5-462E-AF43-6E4DC1F39CC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98A5-AE4F-443C-BE6C-FFEDD4DCF2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F71B-F716-4C39-8FB5-5E66CE56C09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B9B1-10EC-4918-92F4-7786E8BBC10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BBD2-9386-44B4-A5AB-DF03D3EADB8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de-DE" sz="2000" smtClean="0"/>
              <a:t>Bild durch Klicken auf Symbol hinzufügen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4990-1F49-441D-9815-E87EB0C54E0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10FC990-8615-4C3F-A84F-2954CF82C8F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2057400"/>
          </a:xfrm>
        </p:spPr>
        <p:txBody>
          <a:bodyPr/>
          <a:lstStyle/>
          <a:p>
            <a:r>
              <a:rPr lang="de-DE" sz="8000">
                <a:solidFill>
                  <a:srgbClr val="FFFF00"/>
                </a:solidFill>
              </a:rPr>
              <a:t>Erste Hilfe bei Vergiftungen</a:t>
            </a: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114800"/>
            <a:ext cx="5562600" cy="1752600"/>
          </a:xfrm>
        </p:spPr>
        <p:txBody>
          <a:bodyPr/>
          <a:lstStyle/>
          <a:p>
            <a:r>
              <a:rPr lang="de-DE"/>
              <a:t>Dr. med. Michael Heger</a:t>
            </a:r>
            <a:br>
              <a:rPr lang="de-DE"/>
            </a:br>
            <a:r>
              <a:rPr lang="de-DE" sz="2800"/>
              <a:t>Arzt für Arbeitsmedizin</a:t>
            </a:r>
            <a:br>
              <a:rPr lang="de-DE" sz="2800"/>
            </a:br>
            <a:r>
              <a:rPr lang="de-DE" sz="2800"/>
              <a:t>Landesgewerbearzt</a:t>
            </a:r>
            <a:endParaRPr lang="de-DE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8600" y="3467100"/>
          <a:ext cx="4191000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3" imgW="2771280" imgH="2008440" progId="">
                  <p:embed/>
                </p:oleObj>
              </mc:Choice>
              <mc:Fallback>
                <p:oleObj name="Clip" r:id="rId3" imgW="2771280" imgH="20084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67100"/>
                        <a:ext cx="4191000" cy="303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Gegenmittel (Antidote)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de-DE" sz="2800" dirty="0" smtClean="0"/>
              <a:t>Hauptantidot</a:t>
            </a:r>
            <a:r>
              <a:rPr lang="de-DE" dirty="0"/>
              <a:t> </a:t>
            </a:r>
            <a:r>
              <a:rPr lang="de-DE" sz="2800" dirty="0" smtClean="0"/>
              <a:t> </a:t>
            </a:r>
            <a:r>
              <a:rPr lang="de-DE" sz="2800" dirty="0"/>
              <a:t>ist </a:t>
            </a:r>
            <a:r>
              <a:rPr lang="de-DE" sz="2800" dirty="0" smtClean="0"/>
              <a:t>Wasser</a:t>
            </a:r>
            <a:br>
              <a:rPr lang="de-DE" sz="2800" dirty="0" smtClean="0"/>
            </a:br>
            <a:r>
              <a:rPr lang="de-DE" sz="2800" dirty="0" smtClean="0"/>
              <a:t>      (</a:t>
            </a:r>
            <a:r>
              <a:rPr lang="de-DE" sz="2800" dirty="0"/>
              <a:t>Wirkung nur Verdünnungseffekt)</a:t>
            </a:r>
          </a:p>
          <a:p>
            <a:r>
              <a:rPr lang="de-DE" sz="2800" dirty="0"/>
              <a:t>Spezielle Antidote wie </a:t>
            </a:r>
          </a:p>
          <a:p>
            <a:pPr lvl="1"/>
            <a:r>
              <a:rPr lang="de-DE" sz="2400" dirty="0" err="1"/>
              <a:t>Calciumgluconat</a:t>
            </a:r>
            <a:r>
              <a:rPr lang="de-DE" sz="2400" dirty="0"/>
              <a:t> (</a:t>
            </a:r>
            <a:r>
              <a:rPr lang="de-DE" sz="2400" dirty="0" err="1"/>
              <a:t>Flußsäure</a:t>
            </a:r>
            <a:r>
              <a:rPr lang="de-DE" sz="2400" dirty="0"/>
              <a:t>)</a:t>
            </a:r>
          </a:p>
          <a:p>
            <a:pPr lvl="1"/>
            <a:r>
              <a:rPr lang="de-DE" sz="2400" dirty="0"/>
              <a:t>4-DMAP (</a:t>
            </a:r>
            <a:r>
              <a:rPr lang="de-DE" sz="2400" dirty="0" err="1"/>
              <a:t>Cyankali</a:t>
            </a:r>
            <a:r>
              <a:rPr lang="de-DE" sz="2400" dirty="0"/>
              <a:t>)</a:t>
            </a:r>
          </a:p>
          <a:p>
            <a:pPr lvl="1"/>
            <a:r>
              <a:rPr lang="de-DE" sz="2400" dirty="0"/>
              <a:t>Atropin (</a:t>
            </a:r>
            <a:r>
              <a:rPr lang="de-DE" sz="2400" dirty="0" err="1"/>
              <a:t>Cholinesterasehemmer</a:t>
            </a:r>
            <a:r>
              <a:rPr lang="de-DE" sz="2400" dirty="0"/>
              <a:t>)</a:t>
            </a:r>
          </a:p>
          <a:p>
            <a:pPr>
              <a:buNone/>
            </a:pPr>
            <a:r>
              <a:rPr lang="de-DE" sz="2800" dirty="0" smtClean="0"/>
              <a:t>      nur </a:t>
            </a:r>
            <a:r>
              <a:rPr lang="de-DE" sz="2800" dirty="0"/>
              <a:t>nach </a:t>
            </a:r>
            <a:r>
              <a:rPr lang="de-DE" sz="2800" dirty="0" smtClean="0"/>
              <a:t>Erfordernis </a:t>
            </a:r>
            <a:r>
              <a:rPr lang="de-DE" sz="2400" dirty="0" smtClean="0"/>
              <a:t>(</a:t>
            </a:r>
            <a:r>
              <a:rPr lang="de-DE" sz="2400" dirty="0"/>
              <a:t>Gefährdungsbeurteilung,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Gefahrstoffkataster</a:t>
            </a:r>
            <a:r>
              <a:rPr lang="de-DE" sz="2400" dirty="0"/>
              <a:t>) </a:t>
            </a:r>
            <a:r>
              <a:rPr lang="de-DE" sz="2400" dirty="0" smtClean="0"/>
              <a:t> beschaffen und bereithalten.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Verätzung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pic>
        <p:nvPicPr>
          <p:cNvPr id="39940" name="Picture 4" descr="A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776"/>
            <a:ext cx="6324600" cy="4678363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F71B-F716-4C39-8FB5-5E66CE56C0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Schwere Verätzung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pic>
        <p:nvPicPr>
          <p:cNvPr id="40963" name="Picture 3" descr="Augenatr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56792"/>
            <a:ext cx="6248400" cy="4643438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F71B-F716-4C39-8FB5-5E66CE56C0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r"/>
            <a:r>
              <a:rPr lang="de-DE"/>
              <a:t>Erste Hilfe bei Augenkontakt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4876800" cy="4114800"/>
          </a:xfrm>
        </p:spPr>
        <p:txBody>
          <a:bodyPr/>
          <a:lstStyle/>
          <a:p>
            <a:r>
              <a:rPr lang="de-DE" sz="4400" b="1" dirty="0">
                <a:solidFill>
                  <a:srgbClr val="FF0000"/>
                </a:solidFill>
              </a:rPr>
              <a:t>Sofort (!)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/>
              <a:t>Auge mit reichlich Wasser </a:t>
            </a:r>
            <a:br>
              <a:rPr lang="de-DE" b="1" dirty="0"/>
            </a:br>
            <a:r>
              <a:rPr lang="de-DE" b="1" dirty="0"/>
              <a:t>mindestens </a:t>
            </a:r>
            <a:br>
              <a:rPr lang="de-DE" b="1" dirty="0"/>
            </a:br>
            <a:r>
              <a:rPr lang="de-DE" b="1" dirty="0"/>
              <a:t>5-10 min lang </a:t>
            </a:r>
            <a:r>
              <a:rPr lang="de-DE" b="1" dirty="0" smtClean="0"/>
              <a:t>ausspülen</a:t>
            </a:r>
          </a:p>
          <a:p>
            <a:pPr>
              <a:buNone/>
            </a:pPr>
            <a:r>
              <a:rPr lang="de-DE" b="1" dirty="0" smtClean="0"/>
              <a:t>Daran denken!!!</a:t>
            </a:r>
            <a:endParaRPr lang="de-DE" b="1" dirty="0"/>
          </a:p>
          <a:p>
            <a:pPr algn="ctr">
              <a:buNone/>
            </a:pPr>
            <a:r>
              <a:rPr lang="de-DE" b="1" i="1" dirty="0"/>
              <a:t>Kontaktlinsen </a:t>
            </a:r>
            <a:r>
              <a:rPr lang="de-DE" b="1" i="1" dirty="0" smtClean="0"/>
              <a:t>entfernt ???</a:t>
            </a:r>
            <a:r>
              <a:rPr lang="de-DE" b="1" i="1" dirty="0"/>
              <a:t/>
            </a:r>
            <a:br>
              <a:rPr lang="de-DE" b="1" i="1" dirty="0"/>
            </a:br>
            <a:endParaRPr lang="de-DE" b="1" i="1" dirty="0">
              <a:latin typeface="Times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68539"/>
              </p:ext>
            </p:extLst>
          </p:nvPr>
        </p:nvGraphicFramePr>
        <p:xfrm>
          <a:off x="5652120" y="1484784"/>
          <a:ext cx="2979937" cy="471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lip" r:id="rId3" imgW="3609524" imgH="5714286" progId="">
                  <p:embed/>
                </p:oleObj>
              </mc:Choice>
              <mc:Fallback>
                <p:oleObj name="Clip" r:id="rId3" imgW="3609524" imgH="571428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484784"/>
                        <a:ext cx="2979937" cy="47183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Erste Hilfe bei Augenkontakt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334000" cy="4114800"/>
          </a:xfrm>
        </p:spPr>
        <p:txBody>
          <a:bodyPr/>
          <a:lstStyle/>
          <a:p>
            <a:r>
              <a:rPr lang="de-DE" b="1"/>
              <a:t>Augenspülflasche oder besser Augendusche benutzen</a:t>
            </a:r>
          </a:p>
          <a:p>
            <a:r>
              <a:rPr lang="de-DE" b="1"/>
              <a:t>Lider dabei gut geöffnet halten</a:t>
            </a:r>
            <a:br>
              <a:rPr lang="de-DE" b="1"/>
            </a:br>
            <a:r>
              <a:rPr lang="de-DE" b="1"/>
              <a:t>(evt. durch 2. Ersthelfer)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pic>
        <p:nvPicPr>
          <p:cNvPr id="14341" name="Picture 5" descr="Augendus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57400"/>
            <a:ext cx="2901950" cy="4538663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Erste Hilfe bei Augenkontakt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696200" cy="4114800"/>
          </a:xfrm>
        </p:spPr>
        <p:txBody>
          <a:bodyPr/>
          <a:lstStyle/>
          <a:p>
            <a:r>
              <a:rPr lang="de-DE" b="1"/>
              <a:t>Bei starken Schmerzen ggf.</a:t>
            </a:r>
            <a:br>
              <a:rPr lang="de-DE" b="1"/>
            </a:br>
            <a:r>
              <a:rPr lang="de-DE" b="1"/>
              <a:t>anästhesierende Augentropfen verwenden</a:t>
            </a:r>
          </a:p>
          <a:p>
            <a:r>
              <a:rPr lang="de-DE" b="1"/>
              <a:t>Vorsicht !!! Auf jeden Fall dafür sorgen, dass der Patient zum Augenarzt kommt</a:t>
            </a:r>
          </a:p>
          <a:p>
            <a:r>
              <a:rPr lang="de-DE" sz="3600" b="1" u="sng">
                <a:solidFill>
                  <a:srgbClr val="FF0000"/>
                </a:solidFill>
              </a:rPr>
              <a:t>Keinesfalls </a:t>
            </a:r>
            <a:r>
              <a:rPr lang="de-DE" b="1"/>
              <a:t>dem Patienten </a:t>
            </a:r>
            <a:br>
              <a:rPr lang="de-DE" b="1"/>
            </a:br>
            <a:r>
              <a:rPr lang="de-DE" b="1"/>
              <a:t>diese Augentropfen mitgeben!</a:t>
            </a:r>
            <a:endParaRPr lang="de-DE" b="1">
              <a:latin typeface="Times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28600" y="3810000"/>
          <a:ext cx="1295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Clip" r:id="rId3" imgW="4422600" imgH="2685960" progId="">
                  <p:embed/>
                </p:oleObj>
              </mc:Choice>
              <mc:Fallback>
                <p:oleObj name="Clip" r:id="rId3" imgW="4422600" imgH="26859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12954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42784"/>
              </p:ext>
            </p:extLst>
          </p:nvPr>
        </p:nvGraphicFramePr>
        <p:xfrm>
          <a:off x="6660232" y="3933056"/>
          <a:ext cx="8445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lip" r:id="rId5" imgW="2033280" imgH="3390840" progId="">
                  <p:embed/>
                </p:oleObj>
              </mc:Choice>
              <mc:Fallback>
                <p:oleObj name="Clip" r:id="rId5" imgW="2033280" imgH="33908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933056"/>
                        <a:ext cx="84455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/>
              <a:t>Erste Hilfe bei Augenkontakt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de-DE" b="1"/>
              <a:t>Bei anhaltenden Beschwerden</a:t>
            </a:r>
            <a:br>
              <a:rPr lang="de-DE" b="1"/>
            </a:br>
            <a:r>
              <a:rPr lang="de-DE" b="1" i="1">
                <a:solidFill>
                  <a:srgbClr val="FF0000"/>
                </a:solidFill>
              </a:rPr>
              <a:t>Keine Selbstbehandlung !!!</a:t>
            </a:r>
            <a:r>
              <a:rPr lang="de-DE" b="1" i="1"/>
              <a:t/>
            </a:r>
            <a:br>
              <a:rPr lang="de-DE" b="1" i="1"/>
            </a:br>
            <a:r>
              <a:rPr lang="de-DE" b="1"/>
              <a:t>Immer zum Augenarzt!</a:t>
            </a:r>
            <a:br>
              <a:rPr lang="de-DE" b="1"/>
            </a:br>
            <a:endParaRPr lang="de-DE" b="1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63473"/>
              </p:ext>
            </p:extLst>
          </p:nvPr>
        </p:nvGraphicFramePr>
        <p:xfrm>
          <a:off x="5410200" y="3212976"/>
          <a:ext cx="373380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lip" r:id="rId3" imgW="1336320" imgH="1001520" progId="">
                  <p:embed/>
                </p:oleObj>
              </mc:Choice>
              <mc:Fallback>
                <p:oleObj name="Clip" r:id="rId3" imgW="1336320" imgH="10015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12976"/>
                        <a:ext cx="3733800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1430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de-DE"/>
              <a:t>Erste Hilfe bei Hautkontakt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3200400"/>
            <a:ext cx="4724400" cy="25908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Segoe Print" panose="02000600000000000000" pitchFamily="2" charset="0"/>
              </a:rPr>
              <a:t>Sofort (!)</a:t>
            </a:r>
            <a:r>
              <a:rPr lang="de-DE" b="1" dirty="0">
                <a:solidFill>
                  <a:schemeClr val="tx1"/>
                </a:solidFill>
                <a:latin typeface="Segoe Print" panose="02000600000000000000" pitchFamily="2" charset="0"/>
              </a:rPr>
              <a:t> benetzten Bereich mit reichlich Wasser </a:t>
            </a:r>
            <a:r>
              <a:rPr lang="de-DE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spülen,</a:t>
            </a:r>
          </a:p>
          <a:p>
            <a:pPr algn="ctr"/>
            <a:r>
              <a:rPr lang="de-DE" b="1" dirty="0">
                <a:solidFill>
                  <a:srgbClr val="FF0000"/>
                </a:solidFill>
                <a:latin typeface="Segoe Print" panose="02000600000000000000" pitchFamily="2" charset="0"/>
              </a:rPr>
              <a:t>Sofort (!)</a:t>
            </a:r>
            <a:r>
              <a:rPr lang="de-DE" b="1" dirty="0">
                <a:latin typeface="Segoe Print" panose="02000600000000000000" pitchFamily="2" charset="0"/>
              </a:rPr>
              <a:t> </a:t>
            </a:r>
            <a:r>
              <a:rPr lang="de-DE" b="1" dirty="0" smtClean="0">
                <a:latin typeface="Segoe Print" panose="02000600000000000000" pitchFamily="2" charset="0"/>
              </a:rPr>
              <a:t>mechanisch mit Zellstoff entfernen </a:t>
            </a:r>
            <a:endParaRPr lang="de-DE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04048" y="6165304"/>
            <a:ext cx="2895600" cy="476250"/>
          </a:xfrm>
        </p:spPr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0" y="0"/>
          <a:ext cx="4330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lip" r:id="rId3" imgW="3609524" imgH="5714286" progId="">
                  <p:embed/>
                </p:oleObj>
              </mc:Choice>
              <mc:Fallback>
                <p:oleObj name="Clip" r:id="rId3" imgW="3609524" imgH="571428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3307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bei Hautkontakt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r>
              <a:rPr lang="de-DE" b="1" dirty="0"/>
              <a:t>Zur Reinigung </a:t>
            </a:r>
            <a:r>
              <a:rPr lang="de-DE" b="1" dirty="0" err="1"/>
              <a:t>evt</a:t>
            </a:r>
            <a:r>
              <a:rPr lang="de-DE" b="1" dirty="0"/>
              <a:t>. Seife oder anderes </a:t>
            </a:r>
            <a:r>
              <a:rPr lang="de-DE" b="1" u="sng" dirty="0"/>
              <a:t>geeignetes</a:t>
            </a:r>
            <a:r>
              <a:rPr lang="de-DE" b="1" dirty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Reinigungsmittel </a:t>
            </a:r>
            <a:r>
              <a:rPr lang="de-DE" b="1" dirty="0"/>
              <a:t>verwenden</a:t>
            </a:r>
            <a:br>
              <a:rPr lang="de-DE" b="1" dirty="0"/>
            </a:br>
            <a:r>
              <a:rPr lang="de-DE" b="1" dirty="0"/>
              <a:t> </a:t>
            </a:r>
            <a:r>
              <a:rPr lang="de-DE" b="1" dirty="0" smtClean="0"/>
              <a:t>   (</a:t>
            </a:r>
            <a:r>
              <a:rPr lang="de-DE" b="1" dirty="0"/>
              <a:t>Nach Angabe des Sicherheitsdatenblatts)</a:t>
            </a:r>
          </a:p>
          <a:p>
            <a:r>
              <a:rPr lang="de-DE" b="1" dirty="0"/>
              <a:t>Benetzte Kleidung umgehend wechseln</a:t>
            </a:r>
          </a:p>
          <a:p>
            <a:r>
              <a:rPr lang="de-DE" b="1" dirty="0"/>
              <a:t>Bei Kontakt mit wasserunlöslichen Stoffen diese mit </a:t>
            </a:r>
            <a:r>
              <a:rPr lang="de-DE" b="1" dirty="0" smtClean="0"/>
              <a:t>   </a:t>
            </a:r>
            <a:br>
              <a:rPr lang="de-DE" b="1" dirty="0" smtClean="0"/>
            </a:br>
            <a:r>
              <a:rPr lang="de-DE" b="1" dirty="0" smtClean="0"/>
              <a:t>    Zellstoff </a:t>
            </a:r>
            <a:r>
              <a:rPr lang="de-DE" b="1" dirty="0"/>
              <a:t>entfernen</a:t>
            </a:r>
          </a:p>
          <a:p>
            <a:r>
              <a:rPr lang="de-DE" b="1" dirty="0"/>
              <a:t>Anschließend z.B. mit Pflanzenöl Reste schonend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entfernen </a:t>
            </a:r>
            <a:endParaRPr lang="de-DE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bei Hautkontakt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114800"/>
          </a:xfrm>
        </p:spPr>
        <p:txBody>
          <a:bodyPr/>
          <a:lstStyle/>
          <a:p>
            <a:pPr algn="ctr"/>
            <a:r>
              <a:rPr lang="de-DE" b="1" dirty="0"/>
              <a:t>Bei Einwirkung von </a:t>
            </a:r>
            <a:r>
              <a:rPr lang="de-DE" b="1" dirty="0" smtClean="0"/>
              <a:t>Fluss-Säure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600" b="1" u="sng" dirty="0"/>
              <a:t>grundsätzlich 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Einweisung ins Krankenhaus mit entsprechender Information </a:t>
            </a:r>
          </a:p>
          <a:p>
            <a:r>
              <a:rPr lang="de-DE" b="1" dirty="0"/>
              <a:t>Soweit möglich sofort Hautpartie mit 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    </a:t>
            </a:r>
            <a:r>
              <a:rPr lang="de-DE" b="1" dirty="0" err="1" smtClean="0"/>
              <a:t>Calciumgluconat</a:t>
            </a:r>
            <a:r>
              <a:rPr lang="de-DE" b="1" dirty="0" smtClean="0"/>
              <a:t> </a:t>
            </a:r>
            <a:r>
              <a:rPr lang="de-DE" b="1" dirty="0"/>
              <a:t>unterspritzen </a:t>
            </a:r>
            <a:r>
              <a:rPr lang="de-DE" b="1" dirty="0" smtClean="0"/>
              <a:t>und</a:t>
            </a:r>
            <a:br>
              <a:rPr lang="de-DE" b="1" dirty="0" smtClean="0"/>
            </a:br>
            <a:r>
              <a:rPr lang="de-DE" b="1" dirty="0" smtClean="0"/>
              <a:t>    </a:t>
            </a:r>
            <a:r>
              <a:rPr lang="de-DE" b="1" dirty="0" err="1"/>
              <a:t>Calciumgluconat</a:t>
            </a:r>
            <a:r>
              <a:rPr lang="de-DE" b="1" dirty="0"/>
              <a:t>-Gel auftragen</a:t>
            </a:r>
          </a:p>
          <a:p>
            <a:pPr algn="ctr"/>
            <a:r>
              <a:rPr lang="de-DE" b="1" dirty="0"/>
              <a:t>Keine Trennversuche verklebter Hautpartien bei Sekundenklebern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001000" cy="2427312"/>
          </a:xfrm>
        </p:spPr>
        <p:txBody>
          <a:bodyPr>
            <a:normAutofit fontScale="90000"/>
          </a:bodyPr>
          <a:lstStyle/>
          <a:p>
            <a:pPr algn="l"/>
            <a:r>
              <a:rPr lang="de-DE" sz="6000" dirty="0">
                <a:solidFill>
                  <a:srgbClr val="FFFF00"/>
                </a:solidFill>
              </a:rPr>
              <a:t>Vergiftungen erfordern </a:t>
            </a:r>
            <a:br>
              <a:rPr lang="de-DE" sz="6000" dirty="0">
                <a:solidFill>
                  <a:srgbClr val="FFFF00"/>
                </a:solidFill>
              </a:rPr>
            </a:br>
            <a:r>
              <a:rPr lang="de-DE" sz="6000" dirty="0" smtClean="0">
                <a:solidFill>
                  <a:srgbClr val="FFFF00"/>
                </a:solidFill>
              </a:rPr>
              <a:t>unverzügliches</a:t>
            </a:r>
            <a:br>
              <a:rPr lang="de-DE" sz="6000" dirty="0" smtClean="0">
                <a:solidFill>
                  <a:srgbClr val="FFFF00"/>
                </a:solidFill>
              </a:rPr>
            </a:br>
            <a:r>
              <a:rPr lang="de-DE" sz="6000" dirty="0" smtClean="0">
                <a:solidFill>
                  <a:srgbClr val="FFFF00"/>
                </a:solidFill>
              </a:rPr>
              <a:t> </a:t>
            </a:r>
            <a:r>
              <a:rPr lang="de-DE" sz="6000" dirty="0">
                <a:solidFill>
                  <a:srgbClr val="FFFF00"/>
                </a:solidFill>
              </a:rPr>
              <a:t>Handeln!</a:t>
            </a:r>
            <a:endParaRPr lang="de-DE" sz="400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26838"/>
              </p:ext>
            </p:extLst>
          </p:nvPr>
        </p:nvGraphicFramePr>
        <p:xfrm>
          <a:off x="2987824" y="2276872"/>
          <a:ext cx="5609327" cy="394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lip" r:id="rId3" imgW="1312920" imgH="924120" progId="">
                  <p:embed/>
                </p:oleObj>
              </mc:Choice>
              <mc:Fallback>
                <p:oleObj name="Clip" r:id="rId3" imgW="1312920" imgH="924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276872"/>
                        <a:ext cx="5609327" cy="39486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F71B-F716-4C39-8FB5-5E66CE56C0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nach Einatmen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5105400" cy="4114800"/>
          </a:xfrm>
        </p:spPr>
        <p:txBody>
          <a:bodyPr/>
          <a:lstStyle/>
          <a:p>
            <a:r>
              <a:rPr lang="de-DE" b="1" dirty="0"/>
              <a:t>Sofort den Verletzten an die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frische </a:t>
            </a:r>
            <a:r>
              <a:rPr lang="de-DE" b="1" dirty="0"/>
              <a:t>Luft bringen und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beruhigen</a:t>
            </a:r>
            <a:endParaRPr lang="de-DE" b="1" dirty="0"/>
          </a:p>
          <a:p>
            <a:r>
              <a:rPr lang="de-DE" b="1" dirty="0"/>
              <a:t>Vitalfunktionen überprüfen</a:t>
            </a:r>
          </a:p>
          <a:p>
            <a:r>
              <a:rPr lang="de-DE" b="1" dirty="0">
                <a:solidFill>
                  <a:srgbClr val="FF0000"/>
                </a:solidFill>
              </a:rPr>
              <a:t>Dabei Schutz für den 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   Ersthelfer </a:t>
            </a:r>
            <a:r>
              <a:rPr lang="de-DE" b="1" dirty="0">
                <a:solidFill>
                  <a:srgbClr val="FF0000"/>
                </a:solidFill>
              </a:rPr>
              <a:t>nicht vergessen!!!</a:t>
            </a:r>
            <a:br>
              <a:rPr lang="de-DE" b="1" dirty="0">
                <a:solidFill>
                  <a:srgbClr val="FF0000"/>
                </a:solidFill>
              </a:rPr>
            </a:b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60923"/>
              </p:ext>
            </p:extLst>
          </p:nvPr>
        </p:nvGraphicFramePr>
        <p:xfrm>
          <a:off x="5508104" y="2276872"/>
          <a:ext cx="3096344" cy="330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Clip" r:id="rId3" imgW="1816920" imgH="1791000" progId="">
                  <p:embed/>
                </p:oleObj>
              </mc:Choice>
              <mc:Fallback>
                <p:oleObj name="Clip" r:id="rId3" imgW="1816920" imgH="1791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276872"/>
                        <a:ext cx="3096344" cy="33041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nach Einatmen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sz="3600" b="1" dirty="0"/>
              <a:t>Bei Atemstillstand</a:t>
            </a:r>
          </a:p>
          <a:p>
            <a:pPr>
              <a:lnSpc>
                <a:spcPct val="80000"/>
              </a:lnSpc>
            </a:pPr>
            <a:r>
              <a:rPr lang="de-DE" sz="3600" b="1" dirty="0"/>
              <a:t>Rettungskette alarmieren</a:t>
            </a:r>
          </a:p>
          <a:p>
            <a:pPr>
              <a:lnSpc>
                <a:spcPct val="80000"/>
              </a:lnSpc>
            </a:pPr>
            <a:r>
              <a:rPr lang="de-DE" sz="3600" b="1" dirty="0"/>
              <a:t>Atemwege überprüfen, ggf. Mundhöhle 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b="1" dirty="0" smtClean="0"/>
              <a:t>   vorher </a:t>
            </a:r>
            <a:r>
              <a:rPr lang="de-DE" sz="3600" b="1" dirty="0"/>
              <a:t>ausräumen (Gebiss)</a:t>
            </a:r>
          </a:p>
          <a:p>
            <a:pPr>
              <a:lnSpc>
                <a:spcPct val="80000"/>
              </a:lnSpc>
            </a:pPr>
            <a:r>
              <a:rPr lang="de-DE" sz="3600" b="1" dirty="0"/>
              <a:t>Atemspende geben</a:t>
            </a:r>
          </a:p>
          <a:p>
            <a:pPr>
              <a:lnSpc>
                <a:spcPct val="80000"/>
              </a:lnSpc>
            </a:pPr>
            <a:r>
              <a:rPr lang="de-DE" sz="3600" b="1" dirty="0"/>
              <a:t>Eventuell, wenn vorhanden,</a:t>
            </a:r>
            <a:br>
              <a:rPr lang="de-DE" sz="3600" b="1" dirty="0"/>
            </a:br>
            <a:r>
              <a:rPr lang="de-DE" sz="3600" b="1" dirty="0" smtClean="0"/>
              <a:t>   Sauerstoff </a:t>
            </a:r>
            <a:r>
              <a:rPr lang="de-DE" sz="3600" b="1" dirty="0"/>
              <a:t>einsetzen</a:t>
            </a:r>
          </a:p>
          <a:p>
            <a:pPr>
              <a:lnSpc>
                <a:spcPct val="80000"/>
              </a:lnSpc>
            </a:pPr>
            <a:r>
              <a:rPr lang="de-DE" sz="3600" b="1" dirty="0"/>
              <a:t>Krankenhauseinweisung vorbereiten</a:t>
            </a:r>
            <a:r>
              <a:rPr lang="de-DE" sz="3600" b="1" dirty="0">
                <a:latin typeface="Times"/>
              </a:rPr>
              <a:t/>
            </a:r>
            <a:br>
              <a:rPr lang="de-DE" sz="3600" b="1" dirty="0">
                <a:latin typeface="Times"/>
              </a:rPr>
            </a:br>
            <a:r>
              <a:rPr lang="de-DE" sz="2800" b="1" dirty="0">
                <a:latin typeface="Times"/>
              </a:rPr>
              <a:t/>
            </a:r>
            <a:br>
              <a:rPr lang="de-DE" sz="2800" b="1" dirty="0">
                <a:latin typeface="Times"/>
              </a:rPr>
            </a:br>
            <a:endParaRPr lang="de-DE" sz="2800" b="1" dirty="0">
              <a:latin typeface="Time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nach Einatmen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Bei pfeifender Atmung</a:t>
            </a:r>
            <a:br>
              <a:rPr lang="de-DE" sz="2800" b="1" dirty="0"/>
            </a:br>
            <a:r>
              <a:rPr lang="de-DE" sz="2800" b="1" dirty="0" smtClean="0"/>
              <a:t>    oder </a:t>
            </a:r>
            <a:r>
              <a:rPr lang="de-DE" sz="2800" b="1" dirty="0"/>
              <a:t>Einatmung von Brandgasen</a:t>
            </a:r>
            <a:br>
              <a:rPr lang="de-DE" sz="2800" b="1" dirty="0"/>
            </a:br>
            <a:r>
              <a:rPr lang="de-DE" sz="2800" b="1" dirty="0" smtClean="0"/>
              <a:t>    Cortison-Spray </a:t>
            </a:r>
            <a:r>
              <a:rPr lang="de-DE" sz="2800" b="1" dirty="0"/>
              <a:t>einsetzen</a:t>
            </a:r>
          </a:p>
          <a:p>
            <a:r>
              <a:rPr lang="de-DE" sz="2800" b="1" dirty="0" err="1"/>
              <a:t>Spacer</a:t>
            </a:r>
            <a:r>
              <a:rPr lang="de-DE" sz="2800" b="1" dirty="0"/>
              <a:t> verwenden </a:t>
            </a:r>
          </a:p>
          <a:p>
            <a:r>
              <a:rPr lang="de-DE" sz="2800" b="1" dirty="0"/>
              <a:t>Bei anhaltenden Beschwerden</a:t>
            </a:r>
            <a:br>
              <a:rPr lang="de-DE" sz="2800" b="1" dirty="0"/>
            </a:br>
            <a:r>
              <a:rPr lang="de-DE" sz="2800" b="1" dirty="0" smtClean="0"/>
              <a:t>     und </a:t>
            </a:r>
            <a:r>
              <a:rPr lang="de-DE" sz="2800" b="1" dirty="0"/>
              <a:t>nach Inhalation von Brandgasen </a:t>
            </a:r>
            <a:br>
              <a:rPr lang="de-DE" sz="2800" b="1" dirty="0"/>
            </a:br>
            <a:r>
              <a:rPr lang="de-DE" sz="2800" b="1" dirty="0" smtClean="0"/>
              <a:t>     immer </a:t>
            </a:r>
            <a:r>
              <a:rPr lang="de-DE" sz="2800" b="1" dirty="0"/>
              <a:t>Krankenhauseinweisung</a:t>
            </a:r>
            <a:r>
              <a:rPr lang="de-DE" sz="2800" b="1" dirty="0">
                <a:solidFill>
                  <a:schemeClr val="tx1"/>
                </a:solidFill>
              </a:rPr>
              <a:t> </a:t>
            </a:r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</a:rPr>
              <a:t/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3600" b="1" i="1" dirty="0">
                <a:solidFill>
                  <a:srgbClr val="FF0000"/>
                </a:solidFill>
              </a:rPr>
              <a:t>!!! Keine Selbstbehandlung !!!</a:t>
            </a:r>
            <a:br>
              <a:rPr lang="de-DE" sz="3600" b="1" i="1" dirty="0">
                <a:solidFill>
                  <a:srgbClr val="FF0000"/>
                </a:solidFill>
              </a:rPr>
            </a:br>
            <a:endParaRPr lang="de-DE" sz="2800" b="1" i="1" dirty="0">
              <a:solidFill>
                <a:srgbClr val="FF0000"/>
              </a:solidFill>
              <a:latin typeface="Time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nach Verschlucken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400800" cy="4114800"/>
          </a:xfrm>
        </p:spPr>
        <p:txBody>
          <a:bodyPr/>
          <a:lstStyle/>
          <a:p>
            <a:r>
              <a:rPr lang="de-DE" b="1" i="1" dirty="0">
                <a:solidFill>
                  <a:srgbClr val="FF0000"/>
                </a:solidFill>
              </a:rPr>
              <a:t>Sofort</a:t>
            </a:r>
            <a:r>
              <a:rPr lang="de-DE" b="1" dirty="0">
                <a:solidFill>
                  <a:srgbClr val="FF0000"/>
                </a:solidFill>
              </a:rPr>
              <a:t>  Rettungsdienst und Notarzt 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  verständigen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Erbrechen möglichst vermeiden!!!</a:t>
            </a:r>
          </a:p>
          <a:p>
            <a:r>
              <a:rPr lang="de-DE" b="1" dirty="0"/>
              <a:t>Zur Verdünnung Wasser in kleinen 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    Schlucken </a:t>
            </a:r>
            <a:r>
              <a:rPr lang="de-DE" b="1" dirty="0"/>
              <a:t>trinken lassen,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Brechreflex </a:t>
            </a:r>
            <a:r>
              <a:rPr lang="de-DE" b="1" dirty="0"/>
              <a:t>unterdrücken </a:t>
            </a:r>
          </a:p>
          <a:p>
            <a:r>
              <a:rPr lang="de-DE" b="1" dirty="0"/>
              <a:t>Betroffenen beruhigen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!!!</a:t>
            </a:r>
            <a:endParaRPr lang="de-DE" b="1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6473825" y="3933056"/>
          <a:ext cx="2670175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Clip" r:id="rId3" imgW="1146240" imgH="1086840" progId="">
                  <p:embed/>
                </p:oleObj>
              </mc:Choice>
              <mc:Fallback>
                <p:oleObj name="Clip" r:id="rId3" imgW="1146240" imgH="10868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3933056"/>
                        <a:ext cx="2670175" cy="252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nach Verschlucken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r>
              <a:rPr lang="de-DE" b="1" dirty="0"/>
              <a:t>Erbrechen lassen nur dann, wenn dies nach Angabe 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   des </a:t>
            </a:r>
            <a:r>
              <a:rPr lang="de-DE" b="1" dirty="0"/>
              <a:t>Sicherheitsdatenblatts für ratsam erachtet wird </a:t>
            </a:r>
          </a:p>
          <a:p>
            <a:r>
              <a:rPr lang="de-DE" b="1" dirty="0"/>
              <a:t>Sonst Erbrechen wegen Aspirationsgefahr möglichst 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    vermeiden</a:t>
            </a:r>
            <a:endParaRPr lang="de-DE" b="1" dirty="0"/>
          </a:p>
          <a:p>
            <a:r>
              <a:rPr lang="de-DE" b="1" dirty="0"/>
              <a:t>Bei spontanen Erbrechen Kopf zwischen den Knien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halten </a:t>
            </a:r>
            <a:r>
              <a:rPr lang="de-DE" b="1" dirty="0"/>
              <a:t>(Aspiration verhüten)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nach Verschlucken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Rettungsleitstelle über Vergiftung informieren </a:t>
            </a:r>
            <a:br>
              <a:rPr lang="de-DE" b="1" dirty="0"/>
            </a:br>
            <a:r>
              <a:rPr lang="de-DE" b="1" dirty="0" smtClean="0"/>
              <a:t>    (</a:t>
            </a:r>
            <a:r>
              <a:rPr lang="de-DE" b="1" dirty="0"/>
              <a:t>Geräte für Magenspülung)</a:t>
            </a:r>
          </a:p>
          <a:p>
            <a:pPr>
              <a:lnSpc>
                <a:spcPct val="90000"/>
              </a:lnSpc>
            </a:pPr>
            <a:r>
              <a:rPr lang="de-DE" b="1" dirty="0"/>
              <a:t>Magenspülung vorbereiten durch Bereitstellen von </a:t>
            </a:r>
            <a:r>
              <a:rPr lang="de-DE" b="1" dirty="0" smtClean="0"/>
              <a:t>      </a:t>
            </a:r>
            <a:br>
              <a:rPr lang="de-DE" b="1" dirty="0" smtClean="0"/>
            </a:br>
            <a:r>
              <a:rPr lang="de-DE" b="1" dirty="0" smtClean="0"/>
              <a:t>    lauwarmem </a:t>
            </a:r>
            <a:r>
              <a:rPr lang="de-DE" b="1" dirty="0"/>
              <a:t>Wasser (ca. 10-15 </a:t>
            </a:r>
            <a:r>
              <a:rPr lang="de-DE" b="1" dirty="0" err="1"/>
              <a:t>ltr</a:t>
            </a:r>
            <a:r>
              <a:rPr lang="de-DE" b="1" dirty="0"/>
              <a:t>) </a:t>
            </a:r>
          </a:p>
          <a:p>
            <a:pPr>
              <a:lnSpc>
                <a:spcPct val="90000"/>
              </a:lnSpc>
            </a:pPr>
            <a:r>
              <a:rPr lang="de-DE" b="1" dirty="0"/>
              <a:t>Separates Auffanggefäß für Spüllösung bereit 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    stellen</a:t>
            </a:r>
            <a:endParaRPr lang="de-DE" b="1" dirty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 nach Verschlucken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r>
              <a:rPr lang="de-DE" dirty="0"/>
              <a:t>Gefäß für Probe bereithalten (</a:t>
            </a:r>
            <a:r>
              <a:rPr lang="de-DE" dirty="0" err="1"/>
              <a:t>Asservierung</a:t>
            </a:r>
            <a:r>
              <a:rPr lang="de-DE" dirty="0"/>
              <a:t>)</a:t>
            </a:r>
          </a:p>
          <a:p>
            <a:r>
              <a:rPr lang="de-DE" dirty="0"/>
              <a:t>Erbrochenes nicht wegwischen oder –spülen, sondern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in </a:t>
            </a:r>
            <a:r>
              <a:rPr lang="de-DE" dirty="0"/>
              <a:t>geeignetes verschließbaren Gefäß geben </a:t>
            </a:r>
          </a:p>
          <a:p>
            <a:r>
              <a:rPr lang="de-DE" dirty="0"/>
              <a:t>Bei unklaren Einwirkungen (Suizid?) nichts am 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Fundeort</a:t>
            </a:r>
            <a:r>
              <a:rPr lang="de-DE" dirty="0" smtClean="0"/>
              <a:t> </a:t>
            </a:r>
            <a:r>
              <a:rPr lang="de-DE" dirty="0"/>
              <a:t>verändern</a:t>
            </a:r>
          </a:p>
          <a:p>
            <a:r>
              <a:rPr lang="de-DE" dirty="0"/>
              <a:t>Hinweise auf Art des Giftes suchen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(</a:t>
            </a:r>
            <a:r>
              <a:rPr lang="de-DE" dirty="0"/>
              <a:t>Tablettenschachteln </a:t>
            </a:r>
            <a:r>
              <a:rPr lang="de-DE" dirty="0" smtClean="0"/>
              <a:t>o.ä</a:t>
            </a:r>
            <a:r>
              <a:rPr lang="de-DE" dirty="0"/>
              <a:t>.)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 Hilfe </a:t>
            </a:r>
            <a:r>
              <a:rPr lang="de-DE" dirty="0" err="1" smtClean="0"/>
              <a:t>BioStoffe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Um welchen </a:t>
            </a:r>
            <a:r>
              <a:rPr lang="de-DE" dirty="0" err="1" smtClean="0"/>
              <a:t>BioStoff</a:t>
            </a:r>
            <a:r>
              <a:rPr lang="de-DE" dirty="0" smtClean="0"/>
              <a:t> handelt es sich?</a:t>
            </a:r>
          </a:p>
          <a:p>
            <a:r>
              <a:rPr lang="de-DE" dirty="0" smtClean="0"/>
              <a:t>Gefährdungsbeurteilung (u.a. PEP)</a:t>
            </a:r>
          </a:p>
          <a:p>
            <a:r>
              <a:rPr lang="de-DE" dirty="0" smtClean="0"/>
              <a:t>Gibt es eine spezifische Postexpositionsprophylaxe       </a:t>
            </a:r>
            <a:br>
              <a:rPr lang="de-DE" dirty="0" smtClean="0"/>
            </a:br>
            <a:r>
              <a:rPr lang="de-DE" dirty="0" smtClean="0"/>
              <a:t>    (PEP)</a:t>
            </a:r>
          </a:p>
          <a:p>
            <a:r>
              <a:rPr lang="de-DE" dirty="0" smtClean="0"/>
              <a:t>Wer hat die spezifische Medikation? </a:t>
            </a:r>
            <a:br>
              <a:rPr lang="de-DE" dirty="0" smtClean="0"/>
            </a:br>
            <a:r>
              <a:rPr lang="de-DE" dirty="0" smtClean="0"/>
              <a:t>     (Winterberg-KH und Uniklinik Homburg)</a:t>
            </a:r>
          </a:p>
          <a:p>
            <a:r>
              <a:rPr lang="de-DE" dirty="0" smtClean="0"/>
              <a:t>Humanpathogen gentechnisch veränderte </a:t>
            </a:r>
            <a:br>
              <a:rPr lang="de-DE" dirty="0" smtClean="0"/>
            </a:br>
            <a:r>
              <a:rPr lang="de-DE" dirty="0" smtClean="0"/>
              <a:t>    Organismen</a:t>
            </a:r>
          </a:p>
          <a:p>
            <a:r>
              <a:rPr lang="de-DE" dirty="0" smtClean="0"/>
              <a:t>Betriebsarzt unterrichten!</a:t>
            </a:r>
          </a:p>
          <a:p>
            <a:r>
              <a:rPr lang="de-DE" dirty="0" smtClean="0"/>
              <a:t>Unfallmeldung unverzüglich!</a:t>
            </a:r>
          </a:p>
          <a:p>
            <a:r>
              <a:rPr lang="de-DE" dirty="0" smtClean="0"/>
              <a:t>Ggf. aus forensischen </a:t>
            </a:r>
            <a:r>
              <a:rPr lang="de-DE" smtClean="0"/>
              <a:t>Gründen Blutentnahme!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990600"/>
          </a:xfrm>
        </p:spPr>
        <p:txBody>
          <a:bodyPr/>
          <a:lstStyle/>
          <a:p>
            <a:r>
              <a:rPr lang="de-DE"/>
              <a:t>Für weitere Auskünfte 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048000" y="762000"/>
          <a:ext cx="609600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Clip" r:id="rId4" imgW="2286000" imgH="1599480" progId="">
                  <p:embed/>
                </p:oleObj>
              </mc:Choice>
              <mc:Fallback>
                <p:oleObj name="Clip" r:id="rId4" imgW="2286000" imgH="1599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6096000" cy="426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3528" y="5085184"/>
            <a:ext cx="7848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Landesamt für Arbeits- und Umweltschutz des Saarlandes</a:t>
            </a:r>
          </a:p>
          <a:p>
            <a:r>
              <a:rPr lang="de-DE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Zentrum für Arbeits- und Umweltmedizin </a:t>
            </a:r>
            <a:br>
              <a:rPr lang="de-DE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66119 Saarbrücken, Don-Bosco-Str. 1, </a:t>
            </a:r>
            <a:br>
              <a:rPr lang="de-DE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Email: </a:t>
            </a:r>
            <a:r>
              <a:rPr lang="de-DE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dr.m.heger@t-online.de</a:t>
            </a:r>
            <a:endParaRPr lang="de-DE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43608" y="2743200"/>
            <a:ext cx="2602880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0681 / </a:t>
            </a:r>
            <a:r>
              <a:rPr lang="de-DE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8500-1500</a:t>
            </a:r>
            <a:endParaRPr lang="de-DE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… -1509 (FAX</a:t>
            </a:r>
            <a:r>
              <a:rPr lang="de-D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752600" y="1143000"/>
          <a:ext cx="1371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Clip" r:id="rId6" imgW="505080" imgH="479880" progId="">
                  <p:embed/>
                </p:oleObj>
              </mc:Choice>
              <mc:Fallback>
                <p:oleObj name="Clip" r:id="rId6" imgW="505080" imgH="4798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1371600" cy="13017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F71B-F716-4C39-8FB5-5E66CE56C09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5441048"/>
            <a:ext cx="8834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5400" dirty="0" smtClean="0">
                <a:latin typeface="Brush Script MT" pitchFamily="66" charset="0"/>
              </a:rPr>
              <a:t>Danke für Ihre Aufmerksamkeit</a:t>
            </a:r>
            <a:endParaRPr lang="de-DE" sz="2800" dirty="0"/>
          </a:p>
        </p:txBody>
      </p:sp>
      <p:pic>
        <p:nvPicPr>
          <p:cNvPr id="33795" name="Picture 3" descr="B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5832648" cy="4434328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B9B1-10EC-4918-92F4-7786E8BBC1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848600" cy="2160240"/>
          </a:xfrm>
        </p:spPr>
        <p:txBody>
          <a:bodyPr>
            <a:normAutofit fontScale="90000"/>
          </a:bodyPr>
          <a:lstStyle/>
          <a:p>
            <a:r>
              <a:rPr lang="de-DE" sz="5400" dirty="0">
                <a:solidFill>
                  <a:schemeClr val="tx1"/>
                </a:solidFill>
              </a:rPr>
              <a:t>Wirksame </a:t>
            </a:r>
            <a:r>
              <a:rPr lang="de-DE" sz="5400" dirty="0" smtClean="0">
                <a:solidFill>
                  <a:schemeClr val="tx1"/>
                </a:solidFill>
              </a:rPr>
              <a:t>Erste </a:t>
            </a:r>
            <a:r>
              <a:rPr lang="de-DE" sz="5400" dirty="0">
                <a:solidFill>
                  <a:schemeClr val="tx1"/>
                </a:solidFill>
              </a:rPr>
              <a:t>Hilfe </a:t>
            </a:r>
            <a:r>
              <a:rPr lang="de-DE" sz="5400" dirty="0" smtClean="0">
                <a:solidFill>
                  <a:schemeClr val="tx1"/>
                </a:solidFill>
              </a:rPr>
              <a:t>muss </a:t>
            </a:r>
            <a:r>
              <a:rPr lang="de-DE" sz="5400" dirty="0">
                <a:solidFill>
                  <a:schemeClr val="tx1"/>
                </a:solidFill>
              </a:rPr>
              <a:t/>
            </a:r>
            <a:br>
              <a:rPr lang="de-DE" sz="5400" dirty="0">
                <a:solidFill>
                  <a:schemeClr val="tx1"/>
                </a:solidFill>
              </a:rPr>
            </a:br>
            <a:r>
              <a:rPr lang="de-DE" sz="6000" b="1" dirty="0" smtClean="0">
                <a:solidFill>
                  <a:schemeClr val="tx1"/>
                </a:solidFill>
              </a:rPr>
              <a:t>sorgfältig</a:t>
            </a:r>
            <a:r>
              <a:rPr lang="de-DE" sz="5400" dirty="0" smtClean="0">
                <a:solidFill>
                  <a:schemeClr val="tx1"/>
                </a:solidFill>
              </a:rPr>
              <a:t> vorbereitet sein!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990600" y="4038600"/>
          <a:ext cx="21828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lip" r:id="rId3" imgW="1136160" imgH="1229400" progId="">
                  <p:embed/>
                </p:oleObj>
              </mc:Choice>
              <mc:Fallback>
                <p:oleObj name="Clip" r:id="rId3" imgW="1136160" imgH="1229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2182813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592888" y="3276600"/>
          <a:ext cx="255111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Clip" r:id="rId5" imgW="2673000" imgH="3752640" progId="">
                  <p:embed/>
                </p:oleObj>
              </mc:Choice>
              <mc:Fallback>
                <p:oleObj name="Clip" r:id="rId5" imgW="2673000" imgH="37526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3276600"/>
                        <a:ext cx="2551112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F71B-F716-4C39-8FB5-5E66CE56C0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de-DE"/>
              <a:t>Pause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733800" y="6096000"/>
            <a:ext cx="1581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Pause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Informationen beschaffen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de-DE" dirty="0"/>
              <a:t>Gefahrstoffinventar ermitteln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 (</a:t>
            </a:r>
            <a:r>
              <a:rPr lang="de-DE" dirty="0"/>
              <a:t>Gefährdungsbeurteilung, Gefahrstoffverzeichnis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(§ </a:t>
            </a:r>
            <a:r>
              <a:rPr lang="de-DE" dirty="0"/>
              <a:t>7 GefStoffV)</a:t>
            </a:r>
          </a:p>
          <a:p>
            <a:r>
              <a:rPr lang="de-DE" dirty="0"/>
              <a:t>Liste der Stoffe, die </a:t>
            </a:r>
            <a:r>
              <a:rPr lang="de-DE" b="1" dirty="0"/>
              <a:t>giftig</a:t>
            </a:r>
            <a:r>
              <a:rPr lang="de-DE" dirty="0"/>
              <a:t> sind</a:t>
            </a:r>
          </a:p>
          <a:p>
            <a:r>
              <a:rPr lang="de-DE" dirty="0"/>
              <a:t>Liste der Stoffe, die </a:t>
            </a:r>
            <a:r>
              <a:rPr lang="de-DE" b="1" dirty="0"/>
              <a:t>ätzend</a:t>
            </a:r>
            <a:r>
              <a:rPr lang="de-DE" dirty="0"/>
              <a:t> sind</a:t>
            </a:r>
          </a:p>
          <a:p>
            <a:r>
              <a:rPr lang="de-DE" dirty="0"/>
              <a:t>Besondere Gefahrenpotentiale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(z. B. Gase</a:t>
            </a:r>
            <a:r>
              <a:rPr lang="de-DE" dirty="0"/>
              <a:t>, die </a:t>
            </a:r>
            <a:r>
              <a:rPr lang="de-DE" b="1" dirty="0"/>
              <a:t>ersticken</a:t>
            </a:r>
            <a:r>
              <a:rPr lang="de-DE" dirty="0"/>
              <a:t>d wirken)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Informationsweitergabe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de-DE" dirty="0"/>
              <a:t>Weitergabe von Stoff- und Produktinformationen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an </a:t>
            </a:r>
            <a:r>
              <a:rPr lang="de-DE" dirty="0"/>
              <a:t>Krankenhaus </a:t>
            </a:r>
            <a:r>
              <a:rPr lang="de-DE" dirty="0" smtClean="0"/>
              <a:t>vorbereiten + sicher stellen</a:t>
            </a:r>
            <a:endParaRPr lang="de-DE" dirty="0"/>
          </a:p>
          <a:p>
            <a:r>
              <a:rPr lang="de-DE" dirty="0"/>
              <a:t>Erreichbarkeit dieser Informationen auch </a:t>
            </a:r>
            <a:r>
              <a:rPr lang="de-DE" b="1" dirty="0"/>
              <a:t>in der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    Nacht </a:t>
            </a:r>
            <a:r>
              <a:rPr lang="de-DE" b="1" dirty="0"/>
              <a:t>und am Wochenende</a:t>
            </a:r>
            <a:r>
              <a:rPr lang="de-DE" dirty="0"/>
              <a:t> </a:t>
            </a:r>
            <a:r>
              <a:rPr lang="de-DE" dirty="0" smtClean="0"/>
              <a:t>gewährleisten</a:t>
            </a:r>
            <a:endParaRPr lang="de-DE" dirty="0"/>
          </a:p>
          <a:p>
            <a:r>
              <a:rPr lang="de-DE" dirty="0" smtClean="0"/>
              <a:t>Für besonders gefährliche Stoffe</a:t>
            </a:r>
            <a:br>
              <a:rPr lang="de-DE" dirty="0" smtClean="0"/>
            </a:br>
            <a:r>
              <a:rPr lang="de-DE" dirty="0" smtClean="0"/>
              <a:t>    oder seltene Stoffe / Zwischenprodukte   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b="1" dirty="0" smtClean="0"/>
              <a:t>Stoffdossiers</a:t>
            </a:r>
            <a:r>
              <a:rPr lang="de-DE" dirty="0" smtClean="0"/>
              <a:t> </a:t>
            </a:r>
            <a:r>
              <a:rPr lang="de-DE" dirty="0"/>
              <a:t>für das Krankenhaus </a:t>
            </a:r>
            <a:r>
              <a:rPr lang="de-DE" b="1" dirty="0" smtClean="0"/>
              <a:t>vorbereiten</a:t>
            </a:r>
          </a:p>
          <a:p>
            <a:r>
              <a:rPr lang="de-DE" sz="2400" i="1" dirty="0"/>
              <a:t>z</a:t>
            </a:r>
            <a:r>
              <a:rPr lang="de-DE" sz="2400" i="1" dirty="0" smtClean="0"/>
              <a:t>. B. DGUV-Information 213-071 (Flusssäure)</a:t>
            </a:r>
            <a:endParaRPr lang="de-DE" sz="2400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(Ärztliche) </a:t>
            </a:r>
            <a:r>
              <a:rPr lang="de-DE" dirty="0"/>
              <a:t>Bereitschaft abklären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78813" cy="4114800"/>
          </a:xfrm>
        </p:spPr>
        <p:txBody>
          <a:bodyPr/>
          <a:lstStyle/>
          <a:p>
            <a:r>
              <a:rPr lang="de-DE" dirty="0" smtClean="0"/>
              <a:t>Bereitschaft Augenarzt (Spaltlampe)</a:t>
            </a:r>
            <a:endParaRPr lang="de-DE" dirty="0"/>
          </a:p>
          <a:p>
            <a:r>
              <a:rPr lang="de-DE" dirty="0"/>
              <a:t>Augenärztlicher Notdienst/ Augenklinik</a:t>
            </a:r>
          </a:p>
          <a:p>
            <a:r>
              <a:rPr lang="de-DE" dirty="0"/>
              <a:t>Nächster D-Arzt</a:t>
            </a:r>
          </a:p>
          <a:p>
            <a:r>
              <a:rPr lang="de-DE" dirty="0" smtClean="0"/>
              <a:t>Standort Krankenhaus mit D-Arzt</a:t>
            </a:r>
          </a:p>
          <a:p>
            <a:r>
              <a:rPr lang="de-DE" dirty="0" smtClean="0"/>
              <a:t>Vergiftungszentrale</a:t>
            </a:r>
            <a:endParaRPr lang="de-DE" dirty="0"/>
          </a:p>
          <a:p>
            <a:r>
              <a:rPr lang="de-DE" dirty="0"/>
              <a:t>(Nächstes Institut für Toxikologie) </a:t>
            </a:r>
            <a:endParaRPr lang="de-DE" dirty="0" smtClean="0"/>
          </a:p>
          <a:p>
            <a:r>
              <a:rPr lang="de-DE" dirty="0" smtClean="0"/>
              <a:t>Möglichkeit zum analytischen Nachweis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Materialien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 Geeignete </a:t>
            </a:r>
            <a:r>
              <a:rPr lang="de-DE" dirty="0"/>
              <a:t>stationäre  Augenspüleinrichtung 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pic>
        <p:nvPicPr>
          <p:cNvPr id="28676" name="Picture 4" descr="Augendus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90800"/>
            <a:ext cx="2560638" cy="4005263"/>
          </a:xfrm>
          <a:prstGeom prst="rect">
            <a:avLst/>
          </a:prstGeom>
          <a:noFill/>
        </p:spPr>
      </p:pic>
      <p:pic>
        <p:nvPicPr>
          <p:cNvPr id="28677" name="Picture 5" descr="Augendusch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76600"/>
            <a:ext cx="3657600" cy="2863850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Materialien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dirty="0"/>
              <a:t>Mobile Augenspüleinrichtungen 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pic>
        <p:nvPicPr>
          <p:cNvPr id="41990" name="Picture 6" descr="28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36838"/>
            <a:ext cx="1985963" cy="4032250"/>
          </a:xfrm>
          <a:prstGeom prst="rect">
            <a:avLst/>
          </a:prstGeom>
          <a:noFill/>
        </p:spPr>
      </p:pic>
      <p:pic>
        <p:nvPicPr>
          <p:cNvPr id="41991" name="Picture 7" descr="28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36838"/>
            <a:ext cx="2436813" cy="4030662"/>
          </a:xfrm>
          <a:prstGeom prst="rect">
            <a:avLst/>
          </a:prstGeom>
          <a:noFill/>
        </p:spPr>
      </p:pic>
      <p:pic>
        <p:nvPicPr>
          <p:cNvPr id="41992" name="Picture 8" descr="280032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141663"/>
            <a:ext cx="2520950" cy="3267075"/>
          </a:xfrm>
          <a:prstGeom prst="rect">
            <a:avLst/>
          </a:prstGeom>
          <a:noFill/>
        </p:spPr>
      </p:pic>
      <p:pic>
        <p:nvPicPr>
          <p:cNvPr id="41993" name="Picture 9" descr="P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36838"/>
            <a:ext cx="1377950" cy="4038600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Materialen*</a:t>
            </a:r>
            <a:endParaRPr lang="de-DE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600" dirty="0"/>
              <a:t>Augenspülflaschen oder -sprays </a:t>
            </a:r>
          </a:p>
          <a:p>
            <a:pPr lvl="1"/>
            <a:r>
              <a:rPr lang="de-DE" sz="2800" dirty="0"/>
              <a:t>nur fertig gefüllte Augenspülflaschen verwenden, </a:t>
            </a:r>
          </a:p>
          <a:p>
            <a:pPr lvl="1"/>
            <a:r>
              <a:rPr lang="de-DE" sz="2800" dirty="0"/>
              <a:t>Verfallsdatum beachten</a:t>
            </a:r>
          </a:p>
          <a:p>
            <a:pPr lvl="1"/>
            <a:r>
              <a:rPr lang="de-DE" sz="2800" dirty="0"/>
              <a:t>Regelmäßige Kontrollen sicherstellen</a:t>
            </a:r>
          </a:p>
          <a:p>
            <a:pPr lvl="1"/>
            <a:r>
              <a:rPr lang="de-DE" sz="2800" dirty="0"/>
              <a:t>an allen nicht stationären Arbeitsplätzen mit entsprechender </a:t>
            </a:r>
            <a:r>
              <a:rPr lang="de-DE" sz="2800" dirty="0" smtClean="0"/>
              <a:t>Gefährdung</a:t>
            </a:r>
          </a:p>
          <a:p>
            <a:pPr lvl="1"/>
            <a:endParaRPr lang="de-DE" sz="2800" dirty="0" smtClean="0"/>
          </a:p>
          <a:p>
            <a:pPr lvl="1"/>
            <a:endParaRPr lang="de-DE" sz="2800" dirty="0" smtClean="0"/>
          </a:p>
          <a:p>
            <a:pPr lvl="1"/>
            <a:endParaRPr lang="de-DE" sz="2800" dirty="0" smtClean="0"/>
          </a:p>
          <a:p>
            <a:pPr lvl="1">
              <a:buNone/>
            </a:pPr>
            <a:r>
              <a:rPr lang="de-DE" sz="2800" dirty="0" smtClean="0"/>
              <a:t>*Leitlinie „Anforderungen an Spülflüssigkeiten zur Ersten Hilfe“ (2007) (AG Spülflüssigkeiten BG Chemie)</a:t>
            </a:r>
            <a:endParaRPr lang="de-DE" sz="2800" dirty="0"/>
          </a:p>
          <a:p>
            <a:pPr lvl="1"/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Erste Hilfe Gefahrstoffe, Biostoffe Universität Saarbrücken</a:t>
            </a:r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03.11.2016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B55-9C35-404D-9C86-F49B9D196D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0</TotalTime>
  <Words>577</Words>
  <Application>Microsoft Office PowerPoint</Application>
  <PresentationFormat>Bildschirmpräsentation (4:3)</PresentationFormat>
  <Paragraphs>206</Paragraphs>
  <Slides>30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Human</vt:lpstr>
      <vt:lpstr>Clip</vt:lpstr>
      <vt:lpstr>Erste Hilfe bei Vergiftungen</vt:lpstr>
      <vt:lpstr>Vergiftungen erfordern  unverzügliches  Handeln!</vt:lpstr>
      <vt:lpstr>Wirksame Erste Hilfe muss  sorgfältig vorbereitet sein!  </vt:lpstr>
      <vt:lpstr>Informationen beschaffen</vt:lpstr>
      <vt:lpstr>Informationsweitergabe </vt:lpstr>
      <vt:lpstr>(Ärztliche) Bereitschaft abklären </vt:lpstr>
      <vt:lpstr>Materialien</vt:lpstr>
      <vt:lpstr>Materialien</vt:lpstr>
      <vt:lpstr>Materialen*</vt:lpstr>
      <vt:lpstr>Gegenmittel (Antidote)</vt:lpstr>
      <vt:lpstr>Verätzung</vt:lpstr>
      <vt:lpstr>Schwere Verätzung</vt:lpstr>
      <vt:lpstr>Erste Hilfe bei Augenkontakt</vt:lpstr>
      <vt:lpstr>Erste Hilfe bei Augenkontakt</vt:lpstr>
      <vt:lpstr>Erste Hilfe bei Augenkontakt</vt:lpstr>
      <vt:lpstr>Erste Hilfe bei Augenkontakt</vt:lpstr>
      <vt:lpstr>Erste Hilfe bei Hautkontakt</vt:lpstr>
      <vt:lpstr>Erste Hilfe bei Hautkontakt</vt:lpstr>
      <vt:lpstr>Erste Hilfe bei Hautkontakt</vt:lpstr>
      <vt:lpstr>Erste Hilfe nach Einatmen</vt:lpstr>
      <vt:lpstr>Erste Hilfe nach Einatmen</vt:lpstr>
      <vt:lpstr>Erste Hilfe nach Einatmen</vt:lpstr>
      <vt:lpstr>Erste Hilfe nach Verschlucken</vt:lpstr>
      <vt:lpstr>Erste Hilfe nach Verschlucken</vt:lpstr>
      <vt:lpstr>Erste Hilfe nach Verschlucken</vt:lpstr>
      <vt:lpstr>Erste Hilfe nach Verschlucken</vt:lpstr>
      <vt:lpstr>Erste Hilfe BioStoffe</vt:lpstr>
      <vt:lpstr>Für weitere Auskünfte </vt:lpstr>
      <vt:lpstr>PowerPoint-Präsentation</vt:lpstr>
      <vt:lpstr>Pause</vt:lpstr>
    </vt:vector>
  </TitlesOfParts>
  <Company>Arzt für Arbeitsmedizin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 Hilfe bei Vergiftungen</dc:title>
  <dc:creator>Dr. med. Michael Heger</dc:creator>
  <cp:lastModifiedBy>Anwender</cp:lastModifiedBy>
  <cp:revision>20</cp:revision>
  <dcterms:created xsi:type="dcterms:W3CDTF">2003-11-11T18:26:08Z</dcterms:created>
  <dcterms:modified xsi:type="dcterms:W3CDTF">2016-11-03T13:08:51Z</dcterms:modified>
</cp:coreProperties>
</file>